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7C7DD7B-C46A-4007-B8F4-70B685D32C5C}">
  <a:tblStyle styleId="{57C7DD7B-C46A-4007-B8F4-70B685D32C5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5b618ae32_0_10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g125b618ae32_0_1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Google Shape;150;g125b618ae32_0_10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5f2850c62_0_5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g125f2850c62_0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g125f2850c62_0_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2972382d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2972382de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122972382de_0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5b618ae32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5b618ae32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This week we worked on fitting an Autoencoder and comparing the different models we’ve tried. We did this by calculating the MSE for each one.</a:t>
            </a:r>
            <a:endParaRPr/>
          </a:p>
        </p:txBody>
      </p:sp>
      <p:sp>
        <p:nvSpPr>
          <p:cNvPr id="83" name="Google Shape;83;g125b618ae32_0_1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51575f153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51575f153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We made an autoencoder that encodes the data using a neural network.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 encoded data has the same of number of rows as the original data but only a few columns.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We can change the number of columns, so the encoded data can be a feature or set of features.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We decode the data by taking the encoded data and almost using a reverse of the original neural network.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 decoded data can be compared to the original data to see how well the encoded data represents the original data.</a:t>
            </a:r>
            <a:endParaRPr/>
          </a:p>
        </p:txBody>
      </p:sp>
      <p:sp>
        <p:nvSpPr>
          <p:cNvPr id="90" name="Google Shape;90;g1251575f153_0_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5f2850c62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5f2850c62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125f2850c62_0_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5f2850c62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5f2850c62_0_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125f2850c62_0_3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5f2850c62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5f2850c62_0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125f2850c62_0_2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5b618ae32_0_1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g125b618ae32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g125b618ae32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04040"/>
                </a:solidFill>
                <a:highlight>
                  <a:srgbClr val="FCFCFC"/>
                </a:highlight>
              </a:rPr>
              <a:t>For Multivariate FPCA we calculated MSE for each variable</a:t>
            </a:r>
            <a:endParaRPr sz="11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404040"/>
                </a:solidFill>
                <a:highlight>
                  <a:srgbClr val="FCFCFC"/>
                </a:highlight>
              </a:rPr>
              <a:t>				</a:t>
            </a:r>
            <a:endParaRPr sz="11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404040"/>
                </a:solidFill>
                <a:highlight>
                  <a:srgbClr val="FCFCFC"/>
                </a:highlight>
              </a:rPr>
              <a:t>			</a:t>
            </a:r>
            <a:endParaRPr sz="11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404040"/>
                </a:solidFill>
                <a:highlight>
                  <a:srgbClr val="FCFCFC"/>
                </a:highlight>
              </a:rPr>
              <a:t>		</a:t>
            </a:r>
            <a:endParaRPr sz="11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04040"/>
              </a:solidFill>
              <a:highlight>
                <a:srgbClr val="FCFCFC"/>
              </a:highlight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5b618ae32_0_1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5b618ae32_0_1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25b618ae32_0_11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5b618ae32_0_1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5b618ae32_0_1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25b618ae32_0_11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43800" y="6118225"/>
            <a:ext cx="968375" cy="43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/>
          <p:nvPr/>
        </p:nvSpPr>
        <p:spPr>
          <a:xfrm>
            <a:off x="0" y="-76200"/>
            <a:ext cx="9144000" cy="2895600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609600" y="6172200"/>
            <a:ext cx="466407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Boston University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>
                <a:solidFill>
                  <a:schemeClr val="dk1"/>
                </a:solidFill>
              </a:rPr>
              <a:t>MSSP</a:t>
            </a:r>
            <a:endParaRPr/>
          </a:p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685800" y="32004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None/>
              <a:defRPr sz="1800">
                <a:solidFill>
                  <a:srgbClr val="CCCCCC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685800" y="1600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/>
        </p:nvSpPr>
        <p:spPr>
          <a:xfrm>
            <a:off x="6477000" y="730250"/>
            <a:ext cx="2303463" cy="4984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to edit Master title style</a:t>
            </a:r>
            <a:endParaRPr/>
          </a:p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609599" y="729512"/>
            <a:ext cx="5638801" cy="4985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609600" y="1828800"/>
            <a:ext cx="3886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48200" y="1828800"/>
            <a:ext cx="3886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-42863"/>
            <a:ext cx="9144000" cy="347663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/>
        </p:nvSpPr>
        <p:spPr>
          <a:xfrm>
            <a:off x="609600" y="1524000"/>
            <a:ext cx="7924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Boston University</a:t>
            </a: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Slideshow Title Goes Here</a:t>
            </a:r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543800" y="6118225"/>
            <a:ext cx="968375" cy="43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>
            <p:ph idx="10" type="dt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baseline="30000" i="0" sz="12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/>
          <p:nvPr/>
        </p:nvSpPr>
        <p:spPr>
          <a:xfrm>
            <a:off x="609600" y="6172200"/>
            <a:ext cx="466407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Boston University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>
                <a:solidFill>
                  <a:schemeClr val="dk1"/>
                </a:solidFill>
              </a:rPr>
              <a:t>MSSP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ctrTitle"/>
          </p:nvPr>
        </p:nvSpPr>
        <p:spPr>
          <a:xfrm>
            <a:off x="685800" y="1600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MA679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Physical Therapy Project</a:t>
            </a:r>
            <a:endParaRPr/>
          </a:p>
        </p:txBody>
      </p:sp>
      <p:sp>
        <p:nvSpPr>
          <p:cNvPr id="78" name="Google Shape;78;p12"/>
          <p:cNvSpPr txBox="1"/>
          <p:nvPr>
            <p:ph idx="1" type="subTitle"/>
          </p:nvPr>
        </p:nvSpPr>
        <p:spPr>
          <a:xfrm>
            <a:off x="685800" y="3200400"/>
            <a:ext cx="7772400" cy="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500">
                <a:solidFill>
                  <a:schemeClr val="dk1"/>
                </a:solidFill>
              </a:rPr>
              <a:t>Week 3 Update: Early Results</a:t>
            </a:r>
            <a:endParaRPr b="1" sz="2500">
              <a:solidFill>
                <a:schemeClr val="dk1"/>
              </a:solidFill>
            </a:endParaRPr>
          </a:p>
        </p:txBody>
      </p:sp>
      <p:sp>
        <p:nvSpPr>
          <p:cNvPr id="79" name="Google Shape;79;p12"/>
          <p:cNvSpPr txBox="1"/>
          <p:nvPr/>
        </p:nvSpPr>
        <p:spPr>
          <a:xfrm>
            <a:off x="685800" y="4209725"/>
            <a:ext cx="7580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highlight>
                  <a:srgbClr val="B7B7B7"/>
                </a:highlight>
              </a:rPr>
              <a:t>William Zen, Zara Waheed, Pruthvi Bharadwaj</a:t>
            </a:r>
            <a:endParaRPr sz="2400">
              <a:solidFill>
                <a:schemeClr val="lt1"/>
              </a:solidFill>
              <a:highlight>
                <a:srgbClr val="B7B7B7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/>
          <p:nvPr/>
        </p:nvSpPr>
        <p:spPr>
          <a:xfrm>
            <a:off x="-2060575" y="-676275"/>
            <a:ext cx="18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318400" y="537325"/>
            <a:ext cx="7772400" cy="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3000"/>
              <a:t>FPCA - V_GRF</a:t>
            </a:r>
            <a:endParaRPr b="1" sz="3000">
              <a:solidFill>
                <a:schemeClr val="dk1"/>
              </a:solidFill>
            </a:endParaRPr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354" y="1380063"/>
            <a:ext cx="4824007" cy="304216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5" name="Google Shape;155;p21"/>
          <p:cNvGraphicFramePr/>
          <p:nvPr/>
        </p:nvGraphicFramePr>
        <p:xfrm>
          <a:off x="4795213" y="4638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{57C7DD7B-C46A-4007-B8F4-70B685D32C5C}</a:tableStyleId>
              </a:tblPr>
              <a:tblGrid>
                <a:gridCol w="2417625"/>
                <a:gridCol w="877950"/>
              </a:tblGrid>
              <a:tr h="467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Variance Explained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93.3%</a:t>
                      </a:r>
                      <a:endParaRPr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7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PC1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80.4%</a:t>
                      </a:r>
                      <a:endParaRPr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7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PC2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12.9%</a:t>
                      </a:r>
                      <a:endParaRPr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6" name="Google Shape;156;p21"/>
          <p:cNvGraphicFramePr/>
          <p:nvPr/>
        </p:nvGraphicFramePr>
        <p:xfrm>
          <a:off x="645600" y="475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{57C7DD7B-C46A-4007-B8F4-70B685D32C5C}</a:tableStyleId>
              </a:tblPr>
              <a:tblGrid>
                <a:gridCol w="2468100"/>
                <a:gridCol w="1148400"/>
              </a:tblGrid>
              <a:tr h="41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Force Direction</a:t>
                      </a:r>
                      <a:endParaRPr b="1"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MSE</a:t>
                      </a:r>
                      <a:endParaRPr sz="1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Anterior Posterior</a:t>
                      </a:r>
                      <a:endParaRPr b="1"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75.12</a:t>
                      </a:r>
                      <a:endParaRPr sz="1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/>
          <p:nvPr/>
        </p:nvSpPr>
        <p:spPr>
          <a:xfrm>
            <a:off x="-2060575" y="-676275"/>
            <a:ext cx="18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2"/>
          <p:cNvSpPr txBox="1"/>
          <p:nvPr>
            <p:ph idx="4294967295" type="subTitle"/>
          </p:nvPr>
        </p:nvSpPr>
        <p:spPr>
          <a:xfrm>
            <a:off x="318400" y="552100"/>
            <a:ext cx="7772400" cy="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900"/>
              <a:t>Next Steps</a:t>
            </a:r>
            <a:endParaRPr b="1" sz="2900">
              <a:solidFill>
                <a:schemeClr val="dk1"/>
              </a:solidFill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508700" y="1620300"/>
            <a:ext cx="7969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165" name="Google Shape;165;p22"/>
          <p:cNvSpPr txBox="1"/>
          <p:nvPr>
            <p:ph idx="4294967295" type="subTitle"/>
          </p:nvPr>
        </p:nvSpPr>
        <p:spPr>
          <a:xfrm>
            <a:off x="434800" y="1443500"/>
            <a:ext cx="7772400" cy="18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-"/>
            </a:pPr>
            <a:r>
              <a:rPr lang="en-US" sz="2300"/>
              <a:t>Try altering the Autoencoder specifications and improve the model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-US" sz="2300"/>
              <a:t>Improve the MFPCA model as well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-US" sz="2300"/>
              <a:t>Try fitting a Variational Autoencoder</a:t>
            </a:r>
            <a:endParaRPr sz="2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idx="4294967295" type="subTitle"/>
          </p:nvPr>
        </p:nvSpPr>
        <p:spPr>
          <a:xfrm>
            <a:off x="3745400" y="2978525"/>
            <a:ext cx="2394600" cy="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900"/>
              <a:t>The End</a:t>
            </a:r>
            <a:endParaRPr b="1" sz="2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Week Overview</a:t>
            </a:r>
            <a:endParaRPr b="1" sz="3000"/>
          </a:p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spcBef>
                <a:spcPts val="360"/>
              </a:spcBef>
              <a:spcAft>
                <a:spcPts val="0"/>
              </a:spcAft>
              <a:buSzPts val="2300"/>
              <a:buChar char="-"/>
            </a:pPr>
            <a:r>
              <a:rPr lang="en-US" sz="2900"/>
              <a:t>Fit an autoencoder</a:t>
            </a:r>
            <a:endParaRPr sz="29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-US" sz="2900"/>
              <a:t>Defined functions to calculate mean squared error for different models attempted</a:t>
            </a:r>
            <a:endParaRPr sz="29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-US" sz="2900"/>
              <a:t>Compared these models based on the MSE</a:t>
            </a:r>
            <a:endParaRPr sz="2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Autoencoder</a:t>
            </a:r>
            <a:endParaRPr b="1" sz="3000"/>
          </a:p>
        </p:txBody>
      </p:sp>
      <p:sp>
        <p:nvSpPr>
          <p:cNvPr id="93" name="Google Shape;93;p14"/>
          <p:cNvSpPr txBox="1"/>
          <p:nvPr/>
        </p:nvSpPr>
        <p:spPr>
          <a:xfrm>
            <a:off x="4650175" y="676575"/>
            <a:ext cx="357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ReLU = True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Regularization Parameter = 0.2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9300" l="9362" r="0" t="11617"/>
          <a:stretch/>
        </p:blipFill>
        <p:spPr>
          <a:xfrm rot="-5546104">
            <a:off x="2064259" y="1019760"/>
            <a:ext cx="4750485" cy="5525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507125" y="589125"/>
            <a:ext cx="7772400" cy="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3000"/>
              <a:t>Autoencoder</a:t>
            </a:r>
            <a:r>
              <a:rPr b="1" lang="en-US" sz="3000"/>
              <a:t> - ML_GRF</a:t>
            </a:r>
            <a:endParaRPr b="1" sz="3000">
              <a:solidFill>
                <a:schemeClr val="dk1"/>
              </a:solidFill>
            </a:endParaRPr>
          </a:p>
        </p:txBody>
      </p:sp>
      <p:graphicFrame>
        <p:nvGraphicFramePr>
          <p:cNvPr id="101" name="Google Shape;101;p15"/>
          <p:cNvGraphicFramePr/>
          <p:nvPr/>
        </p:nvGraphicFramePr>
        <p:xfrm>
          <a:off x="2763750" y="453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{57C7DD7B-C46A-4007-B8F4-70B685D32C5C}</a:tableStyleId>
              </a:tblPr>
              <a:tblGrid>
                <a:gridCol w="2468100"/>
                <a:gridCol w="1148400"/>
              </a:tblGrid>
              <a:tr h="41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Force Direction</a:t>
                      </a:r>
                      <a:endParaRPr b="1"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MSE</a:t>
                      </a:r>
                      <a:endParaRPr sz="1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Medial Lateral</a:t>
                      </a:r>
                      <a:endParaRPr b="1"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1248.89</a:t>
                      </a:r>
                      <a:endParaRPr sz="1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02" name="Google Shape;102;p15"/>
          <p:cNvPicPr preferRelativeResize="0"/>
          <p:nvPr/>
        </p:nvPicPr>
        <p:blipFill rotWithShape="1">
          <a:blip r:embed="rId3">
            <a:alphaModFix/>
          </a:blip>
          <a:srcRect b="0" l="0" r="0" t="3956"/>
          <a:stretch/>
        </p:blipFill>
        <p:spPr>
          <a:xfrm>
            <a:off x="2283450" y="1215813"/>
            <a:ext cx="4577099" cy="3129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507125" y="589125"/>
            <a:ext cx="7772400" cy="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3000"/>
              <a:t>Autoencoder - AP_GRF</a:t>
            </a:r>
            <a:endParaRPr b="1" sz="3000">
              <a:solidFill>
                <a:schemeClr val="dk1"/>
              </a:solidFill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3450" y="1295550"/>
            <a:ext cx="4577099" cy="325869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0" name="Google Shape;110;p16"/>
          <p:cNvGraphicFramePr/>
          <p:nvPr/>
        </p:nvGraphicFramePr>
        <p:xfrm>
          <a:off x="2763750" y="476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{57C7DD7B-C46A-4007-B8F4-70B685D32C5C}</a:tableStyleId>
              </a:tblPr>
              <a:tblGrid>
                <a:gridCol w="2468100"/>
                <a:gridCol w="1148400"/>
              </a:tblGrid>
              <a:tr h="41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Force Direction</a:t>
                      </a:r>
                      <a:endParaRPr b="1"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MSE</a:t>
                      </a:r>
                      <a:endParaRPr sz="1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Anterior Posterior</a:t>
                      </a:r>
                      <a:endParaRPr b="1"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6830.6</a:t>
                      </a:r>
                      <a:endParaRPr sz="1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507125" y="589125"/>
            <a:ext cx="7772400" cy="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3000"/>
              <a:t>Autoencoder - V_GRF</a:t>
            </a:r>
            <a:endParaRPr b="1" sz="3000">
              <a:solidFill>
                <a:schemeClr val="dk1"/>
              </a:solidFill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0600" y="1042025"/>
            <a:ext cx="4661325" cy="3318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8" name="Google Shape;118;p17"/>
          <p:cNvGraphicFramePr/>
          <p:nvPr/>
        </p:nvGraphicFramePr>
        <p:xfrm>
          <a:off x="2415500" y="453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{57C7DD7B-C46A-4007-B8F4-70B685D32C5C}</a:tableStyleId>
              </a:tblPr>
              <a:tblGrid>
                <a:gridCol w="2662050"/>
                <a:gridCol w="1604450"/>
              </a:tblGrid>
              <a:tr h="41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Force Direction</a:t>
                      </a:r>
                      <a:endParaRPr b="1"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MSE</a:t>
                      </a:r>
                      <a:endParaRPr sz="1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Vertical</a:t>
                      </a:r>
                      <a:endParaRPr b="1"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462693.92</a:t>
                      </a:r>
                      <a:endParaRPr sz="1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/>
          <p:nvPr/>
        </p:nvSpPr>
        <p:spPr>
          <a:xfrm>
            <a:off x="-2060575" y="-676275"/>
            <a:ext cx="18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393775" y="533250"/>
            <a:ext cx="7772400" cy="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3000"/>
              <a:t>MFPCA</a:t>
            </a:r>
            <a:endParaRPr b="1" sz="3000">
              <a:solidFill>
                <a:schemeClr val="dk1"/>
              </a:solidFill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3">
            <a:alphaModFix/>
          </a:blip>
          <a:srcRect b="0" l="0" r="0" t="37205"/>
          <a:stretch/>
        </p:blipFill>
        <p:spPr>
          <a:xfrm>
            <a:off x="4572000" y="1159950"/>
            <a:ext cx="4471525" cy="526463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7" name="Google Shape;127;p18"/>
          <p:cNvGraphicFramePr/>
          <p:nvPr/>
        </p:nvGraphicFramePr>
        <p:xfrm>
          <a:off x="758650" y="377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{57C7DD7B-C46A-4007-B8F4-70B685D32C5C}</a:tableStyleId>
              </a:tblPr>
              <a:tblGrid>
                <a:gridCol w="2468100"/>
                <a:gridCol w="1148400"/>
              </a:tblGrid>
              <a:tr h="41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Force Direction</a:t>
                      </a:r>
                      <a:endParaRPr b="1"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MSE</a:t>
                      </a:r>
                      <a:endParaRPr sz="1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Anterior Posterior</a:t>
                      </a:r>
                      <a:endParaRPr b="1"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251.86</a:t>
                      </a:r>
                      <a:endParaRPr sz="1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Medial Lateral</a:t>
                      </a:r>
                      <a:endParaRPr b="1"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89.24</a:t>
                      </a:r>
                      <a:endParaRPr sz="1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Vertical</a:t>
                      </a:r>
                      <a:endParaRPr b="1"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1799.06</a:t>
                      </a:r>
                      <a:endParaRPr sz="1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28" name="Google Shape;128;p18"/>
          <p:cNvPicPr preferRelativeResize="0"/>
          <p:nvPr/>
        </p:nvPicPr>
        <p:blipFill rotWithShape="1">
          <a:blip r:embed="rId3">
            <a:alphaModFix/>
          </a:blip>
          <a:srcRect b="62158" l="0" r="0" t="8768"/>
          <a:stretch/>
        </p:blipFill>
        <p:spPr>
          <a:xfrm>
            <a:off x="468701" y="1046900"/>
            <a:ext cx="4369900" cy="238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496" y="1265525"/>
            <a:ext cx="4481975" cy="29069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19"/>
          <p:cNvGraphicFramePr/>
          <p:nvPr/>
        </p:nvGraphicFramePr>
        <p:xfrm>
          <a:off x="5047225" y="458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{57C7DD7B-C46A-4007-B8F4-70B685D32C5C}</a:tableStyleId>
              </a:tblPr>
              <a:tblGrid>
                <a:gridCol w="2494675"/>
                <a:gridCol w="905950"/>
              </a:tblGrid>
              <a:tr h="34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Variance Explained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92.1%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PC1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77.5%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PC2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8.3%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PC3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6.3%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241075" y="522525"/>
            <a:ext cx="7772400" cy="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3000"/>
              <a:t>FPCA - ML_GRF</a:t>
            </a:r>
            <a:endParaRPr b="1" sz="3000">
              <a:solidFill>
                <a:schemeClr val="dk1"/>
              </a:solidFill>
            </a:endParaRPr>
          </a:p>
        </p:txBody>
      </p:sp>
      <p:graphicFrame>
        <p:nvGraphicFramePr>
          <p:cNvPr id="137" name="Google Shape;137;p19"/>
          <p:cNvGraphicFramePr/>
          <p:nvPr/>
        </p:nvGraphicFramePr>
        <p:xfrm>
          <a:off x="645600" y="458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{57C7DD7B-C46A-4007-B8F4-70B685D32C5C}</a:tableStyleId>
              </a:tblPr>
              <a:tblGrid>
                <a:gridCol w="2468100"/>
                <a:gridCol w="1148400"/>
              </a:tblGrid>
              <a:tr h="41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Force Direction</a:t>
                      </a:r>
                      <a:endParaRPr b="1"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MSE</a:t>
                      </a:r>
                      <a:endParaRPr sz="1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Anterior Posterior</a:t>
                      </a:r>
                      <a:endParaRPr b="1"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3.68</a:t>
                      </a:r>
                      <a:endParaRPr sz="1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178" y="1329099"/>
            <a:ext cx="4558557" cy="28823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4" name="Google Shape;144;p20"/>
          <p:cNvGraphicFramePr/>
          <p:nvPr/>
        </p:nvGraphicFramePr>
        <p:xfrm>
          <a:off x="4941275" y="455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{57C7DD7B-C46A-4007-B8F4-70B685D32C5C}</a:tableStyleId>
              </a:tblPr>
              <a:tblGrid>
                <a:gridCol w="2509225"/>
                <a:gridCol w="937675"/>
              </a:tblGrid>
              <a:tr h="33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Variance Explained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90.6%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PC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74.9%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PC2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9.4%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PC3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6.2%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507125" y="589125"/>
            <a:ext cx="7772400" cy="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3000"/>
              <a:t>FPCA - AP_GRF</a:t>
            </a:r>
            <a:endParaRPr b="1" sz="3000">
              <a:solidFill>
                <a:schemeClr val="dk1"/>
              </a:solidFill>
            </a:endParaRPr>
          </a:p>
        </p:txBody>
      </p:sp>
      <p:graphicFrame>
        <p:nvGraphicFramePr>
          <p:cNvPr id="146" name="Google Shape;146;p20"/>
          <p:cNvGraphicFramePr/>
          <p:nvPr/>
        </p:nvGraphicFramePr>
        <p:xfrm>
          <a:off x="645600" y="455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{57C7DD7B-C46A-4007-B8F4-70B685D32C5C}</a:tableStyleId>
              </a:tblPr>
              <a:tblGrid>
                <a:gridCol w="2468100"/>
                <a:gridCol w="1148400"/>
              </a:tblGrid>
              <a:tr h="41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Force Direction</a:t>
                      </a:r>
                      <a:endParaRPr b="1"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MSE</a:t>
                      </a:r>
                      <a:endParaRPr sz="1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Anterior Posterior</a:t>
                      </a:r>
                      <a:endParaRPr b="1"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37.10</a:t>
                      </a:r>
                      <a:endParaRPr sz="1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