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4" name="Google Shape;7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 name="Google Shape;75;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5b618ae32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5b618ae32_0_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rPr lang="en-US"/>
              <a:t>We focused on two things this week. </a:t>
            </a:r>
            <a:endParaRPr/>
          </a:p>
          <a:p>
            <a:pPr indent="-317500" lvl="0" marL="457200" rtl="0" algn="l">
              <a:spcBef>
                <a:spcPts val="0"/>
              </a:spcBef>
              <a:spcAft>
                <a:spcPts val="0"/>
              </a:spcAft>
              <a:buSzPts val="1400"/>
              <a:buChar char="-"/>
            </a:pPr>
            <a:r>
              <a:rPr lang="en-US"/>
              <a:t>Refining the models we have for different reduced dimension sizes</a:t>
            </a:r>
            <a:endParaRPr/>
          </a:p>
          <a:p>
            <a:pPr indent="-317500" lvl="0" marL="457200" rtl="0" algn="l">
              <a:spcBef>
                <a:spcPts val="0"/>
              </a:spcBef>
              <a:spcAft>
                <a:spcPts val="0"/>
              </a:spcAft>
              <a:buSzPts val="1400"/>
              <a:buChar char="-"/>
            </a:pPr>
            <a:r>
              <a:rPr lang="en-US"/>
              <a:t>Built a Variational Autoencoder</a:t>
            </a:r>
            <a:endParaRPr/>
          </a:p>
          <a:p>
            <a:pPr indent="-317500" lvl="0" marL="457200" rtl="0" algn="l">
              <a:spcBef>
                <a:spcPts val="0"/>
              </a:spcBef>
              <a:spcAft>
                <a:spcPts val="0"/>
              </a:spcAft>
              <a:buSzPts val="1400"/>
              <a:buChar char="-"/>
            </a:pPr>
            <a:r>
              <a:rPr lang="en-US"/>
              <a:t>Wrote a t</a:t>
            </a:r>
            <a:r>
              <a:rPr lang="en-US"/>
              <a:t>raining loop with hyperparameter optimisation</a:t>
            </a:r>
            <a:endParaRPr/>
          </a:p>
        </p:txBody>
      </p:sp>
      <p:sp>
        <p:nvSpPr>
          <p:cNvPr id="83" name="Google Shape;83;g125b618ae32_0_12: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51575f153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51575f153_0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A variational autoencoder has an encoder layer that ends with a latent space rather than a point estimate. This latent space can be thought of as a distribution and the decoder layer is built from samples obtained from the latent space</a:t>
            </a:r>
            <a:endParaRPr/>
          </a:p>
        </p:txBody>
      </p:sp>
      <p:sp>
        <p:nvSpPr>
          <p:cNvPr id="90" name="Google Shape;90;g1251575f153_0_6: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bb0945876_1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bb0945876_1_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We wrote a training loop that trained 100 models each for different encoder dimension sizes. We then selected the best model for each dimension size. The training function had some aspects of hyperparameter optimization and each model had a different lambda and hidden layer units that were chosen randomly. The best </a:t>
            </a:r>
            <a:r>
              <a:rPr lang="en-US"/>
              <a:t>APGRF </a:t>
            </a:r>
            <a:r>
              <a:rPr lang="en-US"/>
              <a:t>models for</a:t>
            </a:r>
            <a:r>
              <a:rPr lang="en-US"/>
              <a:t> </a:t>
            </a:r>
            <a:r>
              <a:rPr lang="en-US"/>
              <a:t>each dimension size is shown here. For 4 </a:t>
            </a:r>
            <a:r>
              <a:rPr lang="en-US"/>
              <a:t>dimensions, the VAE had 118 and 100 hidden units in 2 layers respectively. </a:t>
            </a:r>
            <a:endParaRPr/>
          </a:p>
        </p:txBody>
      </p:sp>
      <p:sp>
        <p:nvSpPr>
          <p:cNvPr id="97" name="Google Shape;97;g11bb0945876_1_2: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83fbd6158_0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83fbd6158_0_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Reconstruction MSE showed a general decreasing trend as dimensions increased. We are yet to get results for ML GRF, which is why its not seen here. 6 dimensions seems to be good from the plots. </a:t>
            </a:r>
            <a:endParaRPr/>
          </a:p>
        </p:txBody>
      </p:sp>
      <p:sp>
        <p:nvSpPr>
          <p:cNvPr id="106" name="Google Shape;106;g1283fbd6158_0_34: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83fbd6158_0_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83fbd6158_0_10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Variance explanation (which is R^2) showed a general increasing trend.</a:t>
            </a:r>
            <a:endParaRPr/>
          </a:p>
        </p:txBody>
      </p:sp>
      <p:sp>
        <p:nvSpPr>
          <p:cNvPr id="113" name="Google Shape;113;g1283fbd6158_0_105: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83fbd6158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83fbd6158_0_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The reconstructions generally got better as dimensions increased</a:t>
            </a:r>
            <a:endParaRPr/>
          </a:p>
        </p:txBody>
      </p:sp>
      <p:sp>
        <p:nvSpPr>
          <p:cNvPr id="120" name="Google Shape;120;g1283fbd6158_0_7: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83fbd6158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83fbd6158_0_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Training VAEs takes a long time. Training for VGRF took 6 hrs and APGRF took 12 hrs. We are yet to train for MLGRF. </a:t>
            </a:r>
            <a:endParaRPr/>
          </a:p>
          <a:p>
            <a:pPr indent="0" lvl="0" marL="0" rtl="0" algn="l">
              <a:spcBef>
                <a:spcPts val="360"/>
              </a:spcBef>
              <a:spcAft>
                <a:spcPts val="0"/>
              </a:spcAft>
              <a:buNone/>
            </a:pPr>
            <a:r>
              <a:rPr lang="en-US"/>
              <a:t>Next, We  also want to do some kind of analysis on the latent space, we have a couple of </a:t>
            </a:r>
            <a:r>
              <a:rPr lang="en-US"/>
              <a:t>ideas</a:t>
            </a:r>
            <a:r>
              <a:rPr lang="en-US"/>
              <a:t>, but we are not sure yet. </a:t>
            </a:r>
            <a:endParaRPr/>
          </a:p>
          <a:p>
            <a:pPr indent="0" lvl="0" marL="0" rtl="0" algn="l">
              <a:spcBef>
                <a:spcPts val="360"/>
              </a:spcBef>
              <a:spcAft>
                <a:spcPts val="0"/>
              </a:spcAft>
              <a:buNone/>
            </a:pPr>
            <a:r>
              <a:rPr lang="en-US"/>
              <a:t>We are also working on compiling a report</a:t>
            </a:r>
            <a:endParaRPr/>
          </a:p>
        </p:txBody>
      </p:sp>
      <p:sp>
        <p:nvSpPr>
          <p:cNvPr id="131" name="Google Shape;131;g1283fbd6158_0_22: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2972382d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2972382de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0" name="Google Shape;140;g122972382de_0_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pic>
        <p:nvPicPr>
          <p:cNvPr id="19" name="Google Shape;19;p2"/>
          <p:cNvPicPr preferRelativeResize="0"/>
          <p:nvPr/>
        </p:nvPicPr>
        <p:blipFill rotWithShape="1">
          <a:blip r:embed="rId2">
            <a:alphaModFix/>
          </a:blip>
          <a:srcRect b="0" l="0" r="0" t="0"/>
          <a:stretch/>
        </p:blipFill>
        <p:spPr>
          <a:xfrm>
            <a:off x="7543800" y="6118225"/>
            <a:ext cx="968375" cy="434975"/>
          </a:xfrm>
          <a:prstGeom prst="rect">
            <a:avLst/>
          </a:prstGeom>
          <a:noFill/>
          <a:ln>
            <a:noFill/>
          </a:ln>
        </p:spPr>
      </p:pic>
      <p:sp>
        <p:nvSpPr>
          <p:cNvPr id="20" name="Google Shape;20;p2"/>
          <p:cNvSpPr/>
          <p:nvPr/>
        </p:nvSpPr>
        <p:spPr>
          <a:xfrm>
            <a:off x="0" y="-76200"/>
            <a:ext cx="9144000" cy="2895600"/>
          </a:xfrm>
          <a:prstGeom prst="rect">
            <a:avLst/>
          </a:prstGeom>
          <a:gradFill>
            <a:gsLst>
              <a:gs pos="0">
                <a:srgbClr val="333333"/>
              </a:gs>
              <a:gs pos="100000">
                <a:schemeClr val="dk1"/>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1" name="Google Shape;21;p2"/>
          <p:cNvSpPr/>
          <p:nvPr/>
        </p:nvSpPr>
        <p:spPr>
          <a:xfrm>
            <a:off x="609600" y="6172200"/>
            <a:ext cx="4664075"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cap="none" strike="noStrike">
                <a:solidFill>
                  <a:schemeClr val="dk1"/>
                </a:solidFill>
                <a:latin typeface="Arial"/>
                <a:ea typeface="Arial"/>
                <a:cs typeface="Arial"/>
                <a:sym typeface="Arial"/>
              </a:rPr>
              <a:t>Boston University</a:t>
            </a:r>
            <a:r>
              <a:rPr b="0" i="0" lang="en-US" sz="1200" u="none" cap="none" strike="noStrike">
                <a:solidFill>
                  <a:schemeClr val="dk1"/>
                </a:solidFill>
                <a:latin typeface="Arial"/>
                <a:ea typeface="Arial"/>
                <a:cs typeface="Arial"/>
                <a:sym typeface="Arial"/>
              </a:rPr>
              <a:t> </a:t>
            </a:r>
            <a:r>
              <a:rPr lang="en-US" sz="1200">
                <a:solidFill>
                  <a:schemeClr val="dk1"/>
                </a:solidFill>
              </a:rPr>
              <a:t>MSSP</a:t>
            </a:r>
            <a:endParaRPr/>
          </a:p>
        </p:txBody>
      </p:sp>
      <p:sp>
        <p:nvSpPr>
          <p:cNvPr id="22" name="Google Shape;22;p2"/>
          <p:cNvSpPr txBox="1"/>
          <p:nvPr>
            <p:ph idx="1" type="subTitle"/>
          </p:nvPr>
        </p:nvSpPr>
        <p:spPr>
          <a:xfrm>
            <a:off x="685800" y="3200400"/>
            <a:ext cx="7772400" cy="1752600"/>
          </a:xfrm>
          <a:prstGeom prst="rect">
            <a:avLst/>
          </a:prstGeom>
          <a:noFill/>
          <a:ln>
            <a:noFill/>
          </a:ln>
        </p:spPr>
        <p:txBody>
          <a:bodyPr anchorCtr="0" anchor="t" bIns="45700" lIns="91425" spcFirstLastPara="1" rIns="91425" wrap="square" tIns="45700">
            <a:noAutofit/>
          </a:bodyPr>
          <a:lstStyle>
            <a:lvl1pPr lvl="0" algn="l">
              <a:spcBef>
                <a:spcPts val="360"/>
              </a:spcBef>
              <a:spcAft>
                <a:spcPts val="0"/>
              </a:spcAft>
              <a:buSzPts val="1800"/>
              <a:buFont typeface="Noto Sans Symbols"/>
              <a:buNone/>
              <a:defRPr sz="1800">
                <a:solidFill>
                  <a:srgbClr val="CCCCCC"/>
                </a:solidFill>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3" name="Google Shape;23;p2"/>
          <p:cNvSpPr txBox="1"/>
          <p:nvPr>
            <p:ph type="ctrTitle"/>
          </p:nvPr>
        </p:nvSpPr>
        <p:spPr>
          <a:xfrm>
            <a:off x="685800" y="16002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67" name="Shape 67"/>
        <p:cNvGrpSpPr/>
        <p:nvPr/>
      </p:nvGrpSpPr>
      <p:grpSpPr>
        <a:xfrm>
          <a:off x="0" y="0"/>
          <a:ext cx="0" cy="0"/>
          <a:chOff x="0" y="0"/>
          <a:chExt cx="0" cy="0"/>
        </a:xfrm>
      </p:grpSpPr>
      <p:sp>
        <p:nvSpPr>
          <p:cNvPr id="68" name="Google Shape;68;p11"/>
          <p:cNvSpPr txBox="1"/>
          <p:nvPr/>
        </p:nvSpPr>
        <p:spPr>
          <a:xfrm>
            <a:off x="6477000" y="730250"/>
            <a:ext cx="2303463" cy="49847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Click to edit Master title style</a:t>
            </a:r>
            <a:endParaRPr/>
          </a:p>
        </p:txBody>
      </p:sp>
      <p:sp>
        <p:nvSpPr>
          <p:cNvPr id="69" name="Google Shape;69;p11"/>
          <p:cNvSpPr txBox="1"/>
          <p:nvPr>
            <p:ph idx="1" type="body"/>
          </p:nvPr>
        </p:nvSpPr>
        <p:spPr>
          <a:xfrm>
            <a:off x="609599" y="729512"/>
            <a:ext cx="5638801" cy="49854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1"/>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 type="body"/>
          </p:nvPr>
        </p:nvSpPr>
        <p:spPr>
          <a:xfrm>
            <a:off x="609600" y="1828800"/>
            <a:ext cx="7924800" cy="3886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3"/>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2400"/>
              <a:buNone/>
              <a:defRPr sz="2400"/>
            </a:lvl1pPr>
            <a:lvl2pPr indent="-228600" lvl="1" marL="914400" algn="l">
              <a:spcBef>
                <a:spcPts val="400"/>
              </a:spcBef>
              <a:spcAft>
                <a:spcPts val="0"/>
              </a:spcAft>
              <a:buSzPts val="2000"/>
              <a:buNone/>
              <a:defRPr sz="2000"/>
            </a:lvl2pPr>
            <a:lvl3pPr indent="-228600" lvl="2" marL="1371600" algn="l">
              <a:spcBef>
                <a:spcPts val="360"/>
              </a:spcBef>
              <a:spcAft>
                <a:spcPts val="0"/>
              </a:spcAft>
              <a:buSzPts val="1800"/>
              <a:buNone/>
              <a:defRPr sz="1800"/>
            </a:lvl3pPr>
            <a:lvl4pPr indent="-228600" lvl="3" marL="1828800" algn="l">
              <a:spcBef>
                <a:spcPts val="320"/>
              </a:spcBef>
              <a:spcAft>
                <a:spcPts val="0"/>
              </a:spcAft>
              <a:buSzPts val="1600"/>
              <a:buNone/>
              <a:defRPr sz="1600"/>
            </a:lvl4pPr>
            <a:lvl5pPr indent="-228600" lvl="4" marL="2286000" algn="l">
              <a:spcBef>
                <a:spcPts val="320"/>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32" name="Google Shape;32;p4"/>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 type="body"/>
          </p:nvPr>
        </p:nvSpPr>
        <p:spPr>
          <a:xfrm>
            <a:off x="609600" y="1828800"/>
            <a:ext cx="3886200" cy="3886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2" type="body"/>
          </p:nvPr>
        </p:nvSpPr>
        <p:spPr>
          <a:xfrm>
            <a:off x="4648200" y="1828800"/>
            <a:ext cx="3886200" cy="3886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630238" y="365125"/>
            <a:ext cx="7886700" cy="132556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8"/>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9"/>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600"/>
              <a:buNone/>
              <a:defRPr sz="1600"/>
            </a:lvl1pPr>
            <a:lvl2pPr indent="-228600" lvl="1" marL="914400" algn="l">
              <a:spcBef>
                <a:spcPts val="280"/>
              </a:spcBef>
              <a:spcAft>
                <a:spcPts val="0"/>
              </a:spcAft>
              <a:buSzPts val="1400"/>
              <a:buNone/>
              <a:defRPr sz="1400"/>
            </a:lvl2pPr>
            <a:lvl3pPr indent="-228600" lvl="2" marL="1371600" algn="l">
              <a:spcBef>
                <a:spcPts val="240"/>
              </a:spcBef>
              <a:spcAft>
                <a:spcPts val="0"/>
              </a:spcAft>
              <a:buSzPts val="1200"/>
              <a:buNone/>
              <a:defRPr sz="1200"/>
            </a:lvl3pPr>
            <a:lvl4pPr indent="-228600" lvl="3" marL="1828800" algn="l">
              <a:spcBef>
                <a:spcPts val="200"/>
              </a:spcBef>
              <a:spcAft>
                <a:spcPts val="0"/>
              </a:spcAft>
              <a:buSzPts val="1000"/>
              <a:buNone/>
              <a:defRPr sz="1000"/>
            </a:lvl4pPr>
            <a:lvl5pPr indent="-228600" lvl="4" marL="2286000" algn="l">
              <a:spcBef>
                <a:spcPts val="2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9"/>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p:nvPr>
            <p:ph idx="2" type="pic"/>
          </p:nvPr>
        </p:nvSpPr>
        <p:spPr>
          <a:xfrm>
            <a:off x="3887788" y="987425"/>
            <a:ext cx="4629150" cy="4873625"/>
          </a:xfrm>
          <a:prstGeom prst="rect">
            <a:avLst/>
          </a:prstGeom>
          <a:noFill/>
          <a:ln>
            <a:noFill/>
          </a:ln>
        </p:spPr>
      </p:sp>
      <p:sp>
        <p:nvSpPr>
          <p:cNvPr id="64" name="Google Shape;64;p10"/>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600"/>
              <a:buNone/>
              <a:defRPr sz="1600"/>
            </a:lvl1pPr>
            <a:lvl2pPr indent="-228600" lvl="1" marL="914400" algn="l">
              <a:spcBef>
                <a:spcPts val="280"/>
              </a:spcBef>
              <a:spcAft>
                <a:spcPts val="0"/>
              </a:spcAft>
              <a:buSzPts val="1400"/>
              <a:buNone/>
              <a:defRPr sz="1400"/>
            </a:lvl2pPr>
            <a:lvl3pPr indent="-228600" lvl="2" marL="1371600" algn="l">
              <a:spcBef>
                <a:spcPts val="240"/>
              </a:spcBef>
              <a:spcAft>
                <a:spcPts val="0"/>
              </a:spcAft>
              <a:buSzPts val="1200"/>
              <a:buNone/>
              <a:defRPr sz="1200"/>
            </a:lvl3pPr>
            <a:lvl4pPr indent="-228600" lvl="3" marL="1828800" algn="l">
              <a:spcBef>
                <a:spcPts val="200"/>
              </a:spcBef>
              <a:spcAft>
                <a:spcPts val="0"/>
              </a:spcAft>
              <a:buSzPts val="1000"/>
              <a:buNone/>
              <a:defRPr sz="1000"/>
            </a:lvl4pPr>
            <a:lvl5pPr indent="-228600" lvl="4" marL="2286000" algn="l">
              <a:spcBef>
                <a:spcPts val="2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42863"/>
            <a:ext cx="9144000" cy="347663"/>
          </a:xfrm>
          <a:prstGeom prst="rect">
            <a:avLst/>
          </a:prstGeom>
          <a:gradFill>
            <a:gsLst>
              <a:gs pos="0">
                <a:srgbClr val="333333"/>
              </a:gs>
              <a:gs pos="100000">
                <a:schemeClr val="dk1"/>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1" name="Google Shape;11;p1"/>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2" name="Google Shape;12;p1"/>
          <p:cNvSpPr txBox="1"/>
          <p:nvPr>
            <p:ph idx="1" type="body"/>
          </p:nvPr>
        </p:nvSpPr>
        <p:spPr>
          <a:xfrm>
            <a:off x="609600" y="1828800"/>
            <a:ext cx="79248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2675B4"/>
              </a:buClr>
              <a:buSzPts val="2400"/>
              <a:buFont typeface="Noto Sans Symbols"/>
              <a:buChar char="▪"/>
              <a:defRPr b="0" i="0" sz="2400" u="none" cap="none" strike="noStrike">
                <a:solidFill>
                  <a:schemeClr val="dk1"/>
                </a:solidFill>
                <a:latin typeface="Arial"/>
                <a:ea typeface="Arial"/>
                <a:cs typeface="Arial"/>
                <a:sym typeface="Arial"/>
              </a:defRPr>
            </a:lvl1pPr>
            <a:lvl2pPr indent="-342900" lvl="1" marL="914400" marR="0" rtl="0" algn="l">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4" name="Google Shape;14;p1"/>
          <p:cNvSpPr txBox="1"/>
          <p:nvPr/>
        </p:nvSpPr>
        <p:spPr>
          <a:xfrm>
            <a:off x="609600" y="1524000"/>
            <a:ext cx="79248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cap="none" strike="noStrike">
                <a:solidFill>
                  <a:schemeClr val="lt1"/>
                </a:solidFill>
                <a:latin typeface="Arial"/>
                <a:ea typeface="Arial"/>
                <a:cs typeface="Arial"/>
                <a:sym typeface="Arial"/>
              </a:rPr>
              <a:t>Boston University</a:t>
            </a:r>
            <a:r>
              <a:rPr b="0" i="0" lang="en-US" sz="1200" u="none" cap="none" strike="noStrike">
                <a:solidFill>
                  <a:schemeClr val="lt1"/>
                </a:solidFill>
                <a:latin typeface="Arial"/>
                <a:ea typeface="Arial"/>
                <a:cs typeface="Arial"/>
                <a:sym typeface="Arial"/>
              </a:rPr>
              <a:t> Slideshow Title Goes Here</a:t>
            </a:r>
            <a:endParaRPr/>
          </a:p>
        </p:txBody>
      </p:sp>
      <p:pic>
        <p:nvPicPr>
          <p:cNvPr id="15" name="Google Shape;15;p1"/>
          <p:cNvPicPr preferRelativeResize="0"/>
          <p:nvPr/>
        </p:nvPicPr>
        <p:blipFill rotWithShape="1">
          <a:blip r:embed="rId1">
            <a:alphaModFix/>
          </a:blip>
          <a:srcRect b="0" l="0" r="0" t="0"/>
          <a:stretch/>
        </p:blipFill>
        <p:spPr>
          <a:xfrm>
            <a:off x="7543800" y="6118225"/>
            <a:ext cx="968375" cy="434975"/>
          </a:xfrm>
          <a:prstGeom prst="rect">
            <a:avLst/>
          </a:prstGeom>
          <a:noFill/>
          <a:ln>
            <a:noFill/>
          </a:ln>
        </p:spPr>
      </p:pic>
      <p:sp>
        <p:nvSpPr>
          <p:cNvPr id="16" name="Google Shape;16;p1"/>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baseline="30000" i="0" sz="1200" u="none" cap="none" strike="noStrike">
                <a:solidFill>
                  <a:srgbClr val="CCCCCC"/>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7" name="Google Shape;17;p1"/>
          <p:cNvSpPr/>
          <p:nvPr/>
        </p:nvSpPr>
        <p:spPr>
          <a:xfrm>
            <a:off x="609600" y="6172200"/>
            <a:ext cx="4664075" cy="274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cap="none" strike="noStrike">
                <a:solidFill>
                  <a:schemeClr val="dk1"/>
                </a:solidFill>
                <a:latin typeface="Arial"/>
                <a:ea typeface="Arial"/>
                <a:cs typeface="Arial"/>
                <a:sym typeface="Arial"/>
              </a:rPr>
              <a:t>Boston University</a:t>
            </a:r>
            <a:r>
              <a:rPr b="0" i="0" lang="en-US" sz="1200" u="none" cap="none" strike="noStrike">
                <a:solidFill>
                  <a:schemeClr val="dk1"/>
                </a:solidFill>
                <a:latin typeface="Arial"/>
                <a:ea typeface="Arial"/>
                <a:cs typeface="Arial"/>
                <a:sym typeface="Arial"/>
              </a:rPr>
              <a:t> </a:t>
            </a:r>
            <a:r>
              <a:rPr lang="en-US" sz="1200">
                <a:solidFill>
                  <a:schemeClr val="dk1"/>
                </a:solidFill>
              </a:rPr>
              <a:t>MSSP</a:t>
            </a:r>
            <a:endParaRPr sz="1200">
              <a:solidFill>
                <a:schemeClr val="dk1"/>
              </a:solidFill>
            </a:endParaRPr>
          </a:p>
          <a:p>
            <a:pPr indent="0" lvl="0" marL="0" marR="0" rtl="0" algn="l">
              <a:spcBef>
                <a:spcPts val="0"/>
              </a:spcBef>
              <a:spcAft>
                <a:spcPts val="0"/>
              </a:spcAft>
              <a:buNone/>
            </a:pPr>
            <a:r>
              <a:t/>
            </a:r>
            <a:endParaRPr sz="1200">
              <a:solidFill>
                <a:schemeClr val="dk1"/>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2"/>
          <p:cNvSpPr txBox="1"/>
          <p:nvPr>
            <p:ph type="ctrTitle"/>
          </p:nvPr>
        </p:nvSpPr>
        <p:spPr>
          <a:xfrm>
            <a:off x="685800" y="1600200"/>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MA679</a:t>
            </a:r>
            <a:endParaRPr/>
          </a:p>
          <a:p>
            <a:pPr indent="0" lvl="0" marL="0" rtl="0" algn="l">
              <a:spcBef>
                <a:spcPts val="0"/>
              </a:spcBef>
              <a:spcAft>
                <a:spcPts val="0"/>
              </a:spcAft>
              <a:buNone/>
            </a:pPr>
            <a:r>
              <a:rPr lang="en-US"/>
              <a:t>Physical Therapy Project</a:t>
            </a:r>
            <a:endParaRPr/>
          </a:p>
        </p:txBody>
      </p:sp>
      <p:sp>
        <p:nvSpPr>
          <p:cNvPr id="78" name="Google Shape;78;p12"/>
          <p:cNvSpPr txBox="1"/>
          <p:nvPr>
            <p:ph idx="1" type="subTitle"/>
          </p:nvPr>
        </p:nvSpPr>
        <p:spPr>
          <a:xfrm>
            <a:off x="685800" y="3200400"/>
            <a:ext cx="7772400" cy="626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sz="2500">
                <a:solidFill>
                  <a:schemeClr val="dk1"/>
                </a:solidFill>
              </a:rPr>
              <a:t>Week 4: Final Update</a:t>
            </a:r>
            <a:endParaRPr b="1" sz="2500">
              <a:solidFill>
                <a:schemeClr val="dk1"/>
              </a:solidFill>
            </a:endParaRPr>
          </a:p>
        </p:txBody>
      </p:sp>
      <p:sp>
        <p:nvSpPr>
          <p:cNvPr id="79" name="Google Shape;79;p12"/>
          <p:cNvSpPr txBox="1"/>
          <p:nvPr/>
        </p:nvSpPr>
        <p:spPr>
          <a:xfrm>
            <a:off x="685800" y="4209725"/>
            <a:ext cx="7580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lt1"/>
                </a:solidFill>
                <a:highlight>
                  <a:srgbClr val="B7B7B7"/>
                </a:highlight>
              </a:rPr>
              <a:t>William Zen, Zara Waheed, Pruthvi Bharadwaj</a:t>
            </a:r>
            <a:endParaRPr sz="2400">
              <a:solidFill>
                <a:schemeClr val="lt1"/>
              </a:solidFill>
              <a:highlight>
                <a:srgbClr val="B7B7B7"/>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3000"/>
              <a:t>Updates for Week 4</a:t>
            </a:r>
            <a:endParaRPr b="1" sz="3000"/>
          </a:p>
        </p:txBody>
      </p:sp>
      <p:sp>
        <p:nvSpPr>
          <p:cNvPr id="86" name="Google Shape;86;p13"/>
          <p:cNvSpPr txBox="1"/>
          <p:nvPr>
            <p:ph idx="1" type="body"/>
          </p:nvPr>
        </p:nvSpPr>
        <p:spPr>
          <a:xfrm>
            <a:off x="609600" y="1447800"/>
            <a:ext cx="7924800" cy="4100700"/>
          </a:xfrm>
          <a:prstGeom prst="rect">
            <a:avLst/>
          </a:prstGeom>
        </p:spPr>
        <p:txBody>
          <a:bodyPr anchorCtr="0" anchor="t" bIns="45700" lIns="91425" spcFirstLastPara="1" rIns="91425" wrap="square" tIns="45700">
            <a:noAutofit/>
          </a:bodyPr>
          <a:lstStyle/>
          <a:p>
            <a:pPr indent="-393700" lvl="0" marL="457200" rtl="0" algn="l">
              <a:spcBef>
                <a:spcPts val="360"/>
              </a:spcBef>
              <a:spcAft>
                <a:spcPts val="0"/>
              </a:spcAft>
              <a:buSzPts val="2600"/>
              <a:buChar char="●"/>
            </a:pPr>
            <a:r>
              <a:rPr lang="en-US" sz="2600"/>
              <a:t>We built multiple versions of the models we’ve experimented so far, with different parameters/components :</a:t>
            </a:r>
            <a:endParaRPr sz="2600"/>
          </a:p>
          <a:p>
            <a:pPr indent="-393700" lvl="1" marL="914400" rtl="0" algn="l">
              <a:spcBef>
                <a:spcPts val="0"/>
              </a:spcBef>
              <a:spcAft>
                <a:spcPts val="0"/>
              </a:spcAft>
              <a:buSzPts val="2600"/>
              <a:buChar char="○"/>
            </a:pPr>
            <a:r>
              <a:rPr lang="en-US" sz="2600"/>
              <a:t>FPCA</a:t>
            </a:r>
            <a:endParaRPr sz="2600"/>
          </a:p>
          <a:p>
            <a:pPr indent="-393700" lvl="1" marL="914400" rtl="0" algn="l">
              <a:spcBef>
                <a:spcPts val="0"/>
              </a:spcBef>
              <a:spcAft>
                <a:spcPts val="0"/>
              </a:spcAft>
              <a:buSzPts val="2600"/>
              <a:buChar char="○"/>
            </a:pPr>
            <a:r>
              <a:rPr lang="en-US" sz="2600"/>
              <a:t>MFPCA</a:t>
            </a:r>
            <a:endParaRPr sz="2600"/>
          </a:p>
          <a:p>
            <a:pPr indent="-393700" lvl="1" marL="914400" rtl="0" algn="l">
              <a:spcBef>
                <a:spcPts val="0"/>
              </a:spcBef>
              <a:spcAft>
                <a:spcPts val="0"/>
              </a:spcAft>
              <a:buSzPts val="2600"/>
              <a:buChar char="○"/>
            </a:pPr>
            <a:r>
              <a:rPr lang="en-US" sz="2600"/>
              <a:t>AE</a:t>
            </a:r>
            <a:endParaRPr sz="2600"/>
          </a:p>
          <a:p>
            <a:pPr indent="-393700" lvl="0" marL="457200" rtl="0" algn="l">
              <a:spcBef>
                <a:spcPts val="0"/>
              </a:spcBef>
              <a:spcAft>
                <a:spcPts val="0"/>
              </a:spcAft>
              <a:buSzPts val="2600"/>
              <a:buChar char="●"/>
            </a:pPr>
            <a:r>
              <a:rPr lang="en-US" sz="2600"/>
              <a:t>Built</a:t>
            </a:r>
            <a:r>
              <a:rPr lang="en-US" sz="2600"/>
              <a:t> a Variational AE</a:t>
            </a:r>
            <a:endParaRPr sz="2600"/>
          </a:p>
          <a:p>
            <a:pPr indent="-393700" lvl="0" marL="457200" rtl="0" algn="l">
              <a:spcBef>
                <a:spcPts val="0"/>
              </a:spcBef>
              <a:spcAft>
                <a:spcPts val="0"/>
              </a:spcAft>
              <a:buSzPts val="2600"/>
              <a:buChar char="●"/>
            </a:pPr>
            <a:r>
              <a:rPr lang="en-US" sz="2600"/>
              <a:t>Wrote a training loop with hyperparameter optimisation</a:t>
            </a:r>
            <a:endParaRPr sz="2600"/>
          </a:p>
          <a:p>
            <a:pPr indent="0" lvl="0" marL="0" rtl="0" algn="l">
              <a:spcBef>
                <a:spcPts val="360"/>
              </a:spcBef>
              <a:spcAft>
                <a:spcPts val="0"/>
              </a:spcAft>
              <a:buNone/>
            </a:pPr>
            <a:r>
              <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3000"/>
              <a:t>Variational </a:t>
            </a:r>
            <a:r>
              <a:rPr b="1" lang="en-US" sz="3000"/>
              <a:t>Autoencoder</a:t>
            </a:r>
            <a:endParaRPr b="1" sz="3000"/>
          </a:p>
        </p:txBody>
      </p:sp>
      <p:pic>
        <p:nvPicPr>
          <p:cNvPr id="93" name="Google Shape;93;p14"/>
          <p:cNvPicPr preferRelativeResize="0"/>
          <p:nvPr/>
        </p:nvPicPr>
        <p:blipFill>
          <a:blip r:embed="rId3">
            <a:alphaModFix/>
          </a:blip>
          <a:stretch>
            <a:fillRect/>
          </a:stretch>
        </p:blipFill>
        <p:spPr>
          <a:xfrm>
            <a:off x="1696125" y="1578700"/>
            <a:ext cx="5751750" cy="3935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152400" y="517175"/>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3000"/>
              <a:t>What we did</a:t>
            </a:r>
            <a:endParaRPr b="1" sz="3000"/>
          </a:p>
        </p:txBody>
      </p:sp>
      <p:sp>
        <p:nvSpPr>
          <p:cNvPr id="100" name="Google Shape;100;p15"/>
          <p:cNvSpPr txBox="1"/>
          <p:nvPr>
            <p:ph type="title"/>
          </p:nvPr>
        </p:nvSpPr>
        <p:spPr>
          <a:xfrm>
            <a:off x="356100" y="1202975"/>
            <a:ext cx="7924800" cy="2393400"/>
          </a:xfrm>
          <a:prstGeom prst="rect">
            <a:avLst/>
          </a:prstGeom>
        </p:spPr>
        <p:txBody>
          <a:bodyPr anchorCtr="0" anchor="t" bIns="45700" lIns="91425" spcFirstLastPara="1" rIns="91425" wrap="square" tIns="45700">
            <a:noAutofit/>
          </a:bodyPr>
          <a:lstStyle/>
          <a:p>
            <a:pPr indent="-374650" lvl="0" marL="457200" rtl="0" algn="l">
              <a:spcBef>
                <a:spcPts val="0"/>
              </a:spcBef>
              <a:spcAft>
                <a:spcPts val="0"/>
              </a:spcAft>
              <a:buSzPts val="2300"/>
              <a:buChar char="●"/>
            </a:pPr>
            <a:r>
              <a:rPr lang="en-US" sz="2300"/>
              <a:t>Trained 100 models each for encoder size 2,4,6,8 and 10</a:t>
            </a:r>
            <a:endParaRPr sz="2300"/>
          </a:p>
          <a:p>
            <a:pPr indent="-374650" lvl="0" marL="457200" rtl="0" algn="l">
              <a:spcBef>
                <a:spcPts val="0"/>
              </a:spcBef>
              <a:spcAft>
                <a:spcPts val="0"/>
              </a:spcAft>
              <a:buSzPts val="2300"/>
              <a:buChar char="●"/>
            </a:pPr>
            <a:r>
              <a:rPr lang="en-US" sz="2300"/>
              <a:t>Each model had a </a:t>
            </a:r>
            <a:r>
              <a:rPr lang="en-US" sz="2300"/>
              <a:t>randomly</a:t>
            </a:r>
            <a:r>
              <a:rPr lang="en-US" sz="2300"/>
              <a:t> chosen lambda and hidden units</a:t>
            </a:r>
            <a:endParaRPr sz="2300"/>
          </a:p>
          <a:p>
            <a:pPr indent="-374650" lvl="0" marL="457200" rtl="0" algn="l">
              <a:spcBef>
                <a:spcPts val="0"/>
              </a:spcBef>
              <a:spcAft>
                <a:spcPts val="0"/>
              </a:spcAft>
              <a:buSzPts val="2300"/>
              <a:buChar char="●"/>
            </a:pPr>
            <a:r>
              <a:rPr lang="en-US" sz="2300"/>
              <a:t>Selected the model with best loss value for each dimension</a:t>
            </a:r>
            <a:endParaRPr sz="2300"/>
          </a:p>
        </p:txBody>
      </p:sp>
      <p:sp>
        <p:nvSpPr>
          <p:cNvPr id="101" name="Google Shape;101;p15"/>
          <p:cNvSpPr txBox="1"/>
          <p:nvPr>
            <p:ph type="title"/>
          </p:nvPr>
        </p:nvSpPr>
        <p:spPr>
          <a:xfrm>
            <a:off x="525850" y="3596375"/>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3000"/>
              <a:t>Best models for AP GRF</a:t>
            </a:r>
            <a:endParaRPr b="1" sz="3000"/>
          </a:p>
        </p:txBody>
      </p:sp>
      <p:pic>
        <p:nvPicPr>
          <p:cNvPr id="102" name="Google Shape;102;p15"/>
          <p:cNvPicPr preferRelativeResize="0"/>
          <p:nvPr/>
        </p:nvPicPr>
        <p:blipFill>
          <a:blip r:embed="rId3">
            <a:alphaModFix/>
          </a:blip>
          <a:stretch>
            <a:fillRect/>
          </a:stretch>
        </p:blipFill>
        <p:spPr>
          <a:xfrm>
            <a:off x="152400" y="4435100"/>
            <a:ext cx="8839198" cy="102991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3000"/>
              <a:t>VAE - Reconstruction MSE Plot</a:t>
            </a:r>
            <a:endParaRPr/>
          </a:p>
          <a:p>
            <a:pPr indent="0" lvl="0" marL="0" rtl="0" algn="l">
              <a:spcBef>
                <a:spcPts val="0"/>
              </a:spcBef>
              <a:spcAft>
                <a:spcPts val="0"/>
              </a:spcAft>
              <a:buNone/>
            </a:pPr>
            <a:r>
              <a:t/>
            </a:r>
            <a:endParaRPr b="1" sz="3000"/>
          </a:p>
        </p:txBody>
      </p:sp>
      <p:pic>
        <p:nvPicPr>
          <p:cNvPr id="109" name="Google Shape;109;p16"/>
          <p:cNvPicPr preferRelativeResize="0"/>
          <p:nvPr/>
        </p:nvPicPr>
        <p:blipFill rotWithShape="1">
          <a:blip r:embed="rId3">
            <a:alphaModFix/>
          </a:blip>
          <a:srcRect b="0" l="0" r="0" t="49761"/>
          <a:stretch/>
        </p:blipFill>
        <p:spPr>
          <a:xfrm>
            <a:off x="1413075" y="1319475"/>
            <a:ext cx="6682949" cy="587680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609600" y="4855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3000"/>
              <a:t>VAE - Variance Explanation Plot</a:t>
            </a:r>
            <a:endParaRPr/>
          </a:p>
          <a:p>
            <a:pPr indent="0" lvl="0" marL="0" rtl="0" algn="l">
              <a:spcBef>
                <a:spcPts val="0"/>
              </a:spcBef>
              <a:spcAft>
                <a:spcPts val="0"/>
              </a:spcAft>
              <a:buNone/>
            </a:pPr>
            <a:r>
              <a:t/>
            </a:r>
            <a:endParaRPr b="1" sz="3000"/>
          </a:p>
        </p:txBody>
      </p:sp>
      <p:pic>
        <p:nvPicPr>
          <p:cNvPr id="116" name="Google Shape;116;p17"/>
          <p:cNvPicPr preferRelativeResize="0"/>
          <p:nvPr/>
        </p:nvPicPr>
        <p:blipFill rotWithShape="1">
          <a:blip r:embed="rId3">
            <a:alphaModFix/>
          </a:blip>
          <a:srcRect b="51035" l="0" r="0" t="0"/>
          <a:stretch/>
        </p:blipFill>
        <p:spPr>
          <a:xfrm>
            <a:off x="1192588" y="1171300"/>
            <a:ext cx="6758824" cy="49108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3000"/>
              <a:t>APGRF </a:t>
            </a:r>
            <a:r>
              <a:rPr b="1" lang="en-US" sz="3000"/>
              <a:t>VAE Reconstruction Plots</a:t>
            </a:r>
            <a:endParaRPr b="1" sz="3000"/>
          </a:p>
          <a:p>
            <a:pPr indent="0" lvl="0" marL="0" rtl="0" algn="l">
              <a:spcBef>
                <a:spcPts val="0"/>
              </a:spcBef>
              <a:spcAft>
                <a:spcPts val="0"/>
              </a:spcAft>
              <a:buNone/>
            </a:pPr>
            <a:r>
              <a:t/>
            </a:r>
            <a:endParaRPr/>
          </a:p>
        </p:txBody>
      </p:sp>
      <p:pic>
        <p:nvPicPr>
          <p:cNvPr id="123" name="Google Shape;123;p18"/>
          <p:cNvPicPr preferRelativeResize="0"/>
          <p:nvPr/>
        </p:nvPicPr>
        <p:blipFill>
          <a:blip r:embed="rId3">
            <a:alphaModFix/>
          </a:blip>
          <a:stretch>
            <a:fillRect/>
          </a:stretch>
        </p:blipFill>
        <p:spPr>
          <a:xfrm>
            <a:off x="219175" y="1447800"/>
            <a:ext cx="2972176" cy="2062175"/>
          </a:xfrm>
          <a:prstGeom prst="rect">
            <a:avLst/>
          </a:prstGeom>
          <a:noFill/>
          <a:ln>
            <a:noFill/>
          </a:ln>
        </p:spPr>
      </p:pic>
      <p:pic>
        <p:nvPicPr>
          <p:cNvPr id="124" name="Google Shape;124;p18"/>
          <p:cNvPicPr preferRelativeResize="0"/>
          <p:nvPr/>
        </p:nvPicPr>
        <p:blipFill>
          <a:blip r:embed="rId4">
            <a:alphaModFix/>
          </a:blip>
          <a:stretch>
            <a:fillRect/>
          </a:stretch>
        </p:blipFill>
        <p:spPr>
          <a:xfrm>
            <a:off x="3147811" y="1469200"/>
            <a:ext cx="2848377" cy="2019375"/>
          </a:xfrm>
          <a:prstGeom prst="rect">
            <a:avLst/>
          </a:prstGeom>
          <a:noFill/>
          <a:ln>
            <a:noFill/>
          </a:ln>
        </p:spPr>
      </p:pic>
      <p:pic>
        <p:nvPicPr>
          <p:cNvPr id="125" name="Google Shape;125;p18"/>
          <p:cNvPicPr preferRelativeResize="0"/>
          <p:nvPr/>
        </p:nvPicPr>
        <p:blipFill>
          <a:blip r:embed="rId5">
            <a:alphaModFix/>
          </a:blip>
          <a:stretch>
            <a:fillRect/>
          </a:stretch>
        </p:blipFill>
        <p:spPr>
          <a:xfrm>
            <a:off x="5996200" y="1469206"/>
            <a:ext cx="2972174" cy="2019369"/>
          </a:xfrm>
          <a:prstGeom prst="rect">
            <a:avLst/>
          </a:prstGeom>
          <a:noFill/>
          <a:ln>
            <a:noFill/>
          </a:ln>
        </p:spPr>
      </p:pic>
      <p:pic>
        <p:nvPicPr>
          <p:cNvPr id="126" name="Google Shape;126;p18"/>
          <p:cNvPicPr preferRelativeResize="0"/>
          <p:nvPr/>
        </p:nvPicPr>
        <p:blipFill>
          <a:blip r:embed="rId6">
            <a:alphaModFix/>
          </a:blip>
          <a:stretch>
            <a:fillRect/>
          </a:stretch>
        </p:blipFill>
        <p:spPr>
          <a:xfrm>
            <a:off x="1170950" y="3768500"/>
            <a:ext cx="3240650" cy="2173225"/>
          </a:xfrm>
          <a:prstGeom prst="rect">
            <a:avLst/>
          </a:prstGeom>
          <a:noFill/>
          <a:ln>
            <a:noFill/>
          </a:ln>
        </p:spPr>
      </p:pic>
      <p:pic>
        <p:nvPicPr>
          <p:cNvPr id="127" name="Google Shape;127;p18"/>
          <p:cNvPicPr preferRelativeResize="0"/>
          <p:nvPr/>
        </p:nvPicPr>
        <p:blipFill>
          <a:blip r:embed="rId7">
            <a:alphaModFix/>
          </a:blip>
          <a:stretch>
            <a:fillRect/>
          </a:stretch>
        </p:blipFill>
        <p:spPr>
          <a:xfrm>
            <a:off x="4716775" y="3811688"/>
            <a:ext cx="2972176" cy="2086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2600"/>
              <a:t>Final Steps</a:t>
            </a:r>
            <a:endParaRPr b="1" sz="2600"/>
          </a:p>
        </p:txBody>
      </p:sp>
      <p:sp>
        <p:nvSpPr>
          <p:cNvPr id="134" name="Google Shape;134;p19"/>
          <p:cNvSpPr txBox="1"/>
          <p:nvPr>
            <p:ph idx="1" type="body"/>
          </p:nvPr>
        </p:nvSpPr>
        <p:spPr>
          <a:xfrm>
            <a:off x="609600" y="1594700"/>
            <a:ext cx="7924800" cy="17700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a:t>Train VAE for ML_GRF</a:t>
            </a:r>
            <a:endParaRPr/>
          </a:p>
          <a:p>
            <a:pPr indent="-342900" lvl="0" marL="457200" rtl="0" algn="l">
              <a:spcBef>
                <a:spcPts val="0"/>
              </a:spcBef>
              <a:spcAft>
                <a:spcPts val="0"/>
              </a:spcAft>
              <a:buSzPts val="1800"/>
              <a:buChar char="●"/>
            </a:pPr>
            <a:r>
              <a:rPr lang="en-US"/>
              <a:t>Analyse the Latent space(Outlier Analysis? Clustering in Latent Space?)</a:t>
            </a:r>
            <a:endParaRPr/>
          </a:p>
          <a:p>
            <a:pPr indent="-342900" lvl="0" marL="457200" rtl="0" algn="l">
              <a:spcBef>
                <a:spcPts val="0"/>
              </a:spcBef>
              <a:spcAft>
                <a:spcPts val="0"/>
              </a:spcAft>
              <a:buSzPts val="1800"/>
              <a:buChar char="●"/>
            </a:pPr>
            <a:r>
              <a:rPr lang="en-US"/>
              <a:t>Finalise report</a:t>
            </a:r>
            <a:endParaRPr/>
          </a:p>
        </p:txBody>
      </p:sp>
      <p:sp>
        <p:nvSpPr>
          <p:cNvPr id="135" name="Google Shape;135;p19"/>
          <p:cNvSpPr txBox="1"/>
          <p:nvPr>
            <p:ph type="title"/>
          </p:nvPr>
        </p:nvSpPr>
        <p:spPr>
          <a:xfrm>
            <a:off x="524325" y="35116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2600"/>
              <a:t>Something to try (but won’t be able to)</a:t>
            </a:r>
            <a:endParaRPr b="1" sz="2600"/>
          </a:p>
        </p:txBody>
      </p:sp>
      <p:sp>
        <p:nvSpPr>
          <p:cNvPr id="136" name="Google Shape;136;p19"/>
          <p:cNvSpPr txBox="1"/>
          <p:nvPr>
            <p:ph idx="1" type="body"/>
          </p:nvPr>
        </p:nvSpPr>
        <p:spPr>
          <a:xfrm>
            <a:off x="711075" y="4123625"/>
            <a:ext cx="7924800" cy="6858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a:t>VAE with LSTM layers</a:t>
            </a:r>
            <a:endParaRPr/>
          </a:p>
          <a:p>
            <a:pPr indent="-342900" lvl="0" marL="457200" rtl="0" algn="l">
              <a:spcBef>
                <a:spcPts val="0"/>
              </a:spcBef>
              <a:spcAft>
                <a:spcPts val="0"/>
              </a:spcAft>
              <a:buSzPts val="1800"/>
              <a:buChar char="●"/>
            </a:pPr>
            <a:r>
              <a:rPr lang="en-US"/>
              <a:t>Conditional VAE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idx="4294967295" type="subTitle"/>
          </p:nvPr>
        </p:nvSpPr>
        <p:spPr>
          <a:xfrm>
            <a:off x="3745400" y="2978525"/>
            <a:ext cx="2394600" cy="626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sz="2900"/>
              <a:t>The End</a:t>
            </a:r>
            <a:endParaRPr b="1" sz="29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