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66" r:id="rId7"/>
    <p:sldId id="269" r:id="rId8"/>
    <p:sldId id="264" r:id="rId9"/>
    <p:sldId id="270" r:id="rId10"/>
    <p:sldId id="261" r:id="rId11"/>
    <p:sldId id="272" r:id="rId12"/>
    <p:sldId id="273" r:id="rId13"/>
    <p:sldId id="274" r:id="rId14"/>
    <p:sldId id="275" r:id="rId15"/>
    <p:sldId id="277"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1"/>
    <p:restoredTop sz="90704" autoAdjust="0"/>
  </p:normalViewPr>
  <p:slideViewPr>
    <p:cSldViewPr snapToGrid="0">
      <p:cViewPr varScale="1">
        <p:scale>
          <a:sx n="111" d="100"/>
          <a:sy n="111" d="100"/>
        </p:scale>
        <p:origin x="944" y="2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Rising Rates and housing Impact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4948936"/>
            <a:ext cx="4941770" cy="396660"/>
          </a:xfrm>
        </p:spPr>
        <p:txBody>
          <a:bodyPr>
            <a:normAutofit/>
          </a:bodyPr>
          <a:lstStyle/>
          <a:p>
            <a:r>
              <a:rPr lang="en-US" dirty="0"/>
              <a:t>Justin Bernier, Ankita Sarkar, Kim </a:t>
            </a:r>
            <a:r>
              <a:rPr lang="en-US" dirty="0" err="1"/>
              <a:t>Sernett</a:t>
            </a:r>
            <a:endParaRPr lang="en-US" dirty="0"/>
          </a:p>
        </p:txBody>
      </p:sp>
      <p:sp>
        <p:nvSpPr>
          <p:cNvPr id="4" name="TextBox 3">
            <a:extLst>
              <a:ext uri="{FF2B5EF4-FFF2-40B4-BE49-F238E27FC236}">
                <a16:creationId xmlns:a16="http://schemas.microsoft.com/office/drawing/2014/main" id="{D5AD7BBA-A615-839D-453F-EEA94EB4B5FB}"/>
              </a:ext>
            </a:extLst>
          </p:cNvPr>
          <p:cNvSpPr txBox="1"/>
          <p:nvPr/>
        </p:nvSpPr>
        <p:spPr>
          <a:xfrm>
            <a:off x="254117" y="4884077"/>
            <a:ext cx="5841883" cy="1754326"/>
          </a:xfrm>
          <a:prstGeom prst="rect">
            <a:avLst/>
          </a:prstGeom>
          <a:noFill/>
        </p:spPr>
        <p:txBody>
          <a:bodyPr wrap="square" rtlCol="0">
            <a:spAutoFit/>
          </a:bodyPr>
          <a:lstStyle/>
          <a:p>
            <a:r>
              <a:rPr lang="en-US" b="1" dirty="0">
                <a:solidFill>
                  <a:srgbClr val="FF0000"/>
                </a:solidFill>
              </a:rPr>
              <a:t>6-8 visualizations of data</a:t>
            </a:r>
          </a:p>
          <a:p>
            <a:r>
              <a:rPr lang="en-US" b="1" dirty="0">
                <a:solidFill>
                  <a:srgbClr val="FF0000"/>
                </a:solidFill>
              </a:rPr>
              <a:t>Slides are visually clean and professional</a:t>
            </a:r>
          </a:p>
          <a:p>
            <a:r>
              <a:rPr lang="en-US" b="1" dirty="0">
                <a:solidFill>
                  <a:srgbClr val="FF0000"/>
                </a:solidFill>
              </a:rPr>
              <a:t>Slides are relevant to material</a:t>
            </a:r>
          </a:p>
          <a:p>
            <a:r>
              <a:rPr lang="en-US" b="1" dirty="0">
                <a:solidFill>
                  <a:srgbClr val="FF0000"/>
                </a:solidFill>
              </a:rPr>
              <a:t>Slides effectively demonstrate the project</a:t>
            </a:r>
          </a:p>
          <a:p>
            <a:r>
              <a:rPr lang="en-US" b="1" dirty="0">
                <a:solidFill>
                  <a:srgbClr val="FF0000"/>
                </a:solidFill>
              </a:rPr>
              <a:t>Slides are clear and maintain audience interest</a:t>
            </a:r>
          </a:p>
          <a:p>
            <a:r>
              <a:rPr lang="en-US" b="1" dirty="0">
                <a:solidFill>
                  <a:srgbClr val="FF0000"/>
                </a:solidFill>
              </a:rPr>
              <a:t>About 7 minutes for presentation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F79967C-30F3-47E3-49F7-13BB296775D8}"/>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0568B8FE-691D-A8EB-BD3B-2F2B9B3B0BB5}"/>
              </a:ext>
            </a:extLst>
          </p:cNvPr>
          <p:cNvSpPr>
            <a:spLocks noGrp="1"/>
          </p:cNvSpPr>
          <p:nvPr>
            <p:ph type="title"/>
          </p:nvPr>
        </p:nvSpPr>
        <p:spPr>
          <a:xfrm>
            <a:off x="838200" y="349626"/>
            <a:ext cx="10515600" cy="1325563"/>
          </a:xfrm>
        </p:spPr>
        <p:txBody>
          <a:bodyPr/>
          <a:lstStyle/>
          <a:p>
            <a:r>
              <a:rPr lang="en-US" dirty="0"/>
              <a:t>Graph 7</a:t>
            </a:r>
          </a:p>
        </p:txBody>
      </p:sp>
    </p:spTree>
    <p:extLst>
      <p:ext uri="{BB962C8B-B14F-4D97-AF65-F5344CB8AC3E}">
        <p14:creationId xmlns:p14="http://schemas.microsoft.com/office/powerpoint/2010/main" val="159042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4">
            <a:extLst>
              <a:ext uri="{FF2B5EF4-FFF2-40B4-BE49-F238E27FC236}">
                <a16:creationId xmlns:a16="http://schemas.microsoft.com/office/drawing/2014/main" id="{10EBCF29-A96D-F7D3-3575-17FB2E2AA981}"/>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5638E1D0-DA73-0BEC-A76F-A1400FDFAED1}"/>
              </a:ext>
            </a:extLst>
          </p:cNvPr>
          <p:cNvSpPr>
            <a:spLocks noGrp="1"/>
          </p:cNvSpPr>
          <p:nvPr>
            <p:ph type="title"/>
          </p:nvPr>
        </p:nvSpPr>
        <p:spPr>
          <a:xfrm>
            <a:off x="838200" y="349626"/>
            <a:ext cx="10515600" cy="1325563"/>
          </a:xfrm>
        </p:spPr>
        <p:txBody>
          <a:bodyPr/>
          <a:lstStyle/>
          <a:p>
            <a:r>
              <a:rPr lang="en-US" dirty="0"/>
              <a:t>Graph 8</a:t>
            </a:r>
          </a:p>
        </p:txBody>
      </p:sp>
    </p:spTree>
    <p:extLst>
      <p:ext uri="{BB962C8B-B14F-4D97-AF65-F5344CB8AC3E}">
        <p14:creationId xmlns:p14="http://schemas.microsoft.com/office/powerpoint/2010/main" val="88357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Summary 1</a:t>
            </a:r>
          </a:p>
          <a:p>
            <a:pPr marL="342900" indent="-342900">
              <a:buFont typeface="Arial" panose="020B0604020202020204" pitchFamily="34" charset="0"/>
              <a:buChar char="•"/>
            </a:pPr>
            <a:r>
              <a:rPr lang="en-US" sz="2000" dirty="0"/>
              <a:t>Summary 2</a:t>
            </a:r>
          </a:p>
          <a:p>
            <a:pPr marL="342900" indent="-342900">
              <a:buFont typeface="Arial" panose="020B0604020202020204" pitchFamily="34" charset="0"/>
              <a:buChar char="•"/>
            </a:pPr>
            <a:r>
              <a:rPr lang="en-US" sz="2000" dirty="0"/>
              <a:t>Summary 3</a:t>
            </a:r>
          </a:p>
        </p:txBody>
      </p:sp>
    </p:spTree>
    <p:extLst>
      <p:ext uri="{BB962C8B-B14F-4D97-AF65-F5344CB8AC3E}">
        <p14:creationId xmlns:p14="http://schemas.microsoft.com/office/powerpoint/2010/main" val="414270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Thank you!</a:t>
            </a:r>
          </a:p>
        </p:txBody>
      </p:sp>
    </p:spTree>
    <p:extLst>
      <p:ext uri="{BB962C8B-B14F-4D97-AF65-F5344CB8AC3E}">
        <p14:creationId xmlns:p14="http://schemas.microsoft.com/office/powerpoint/2010/main" val="257004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40125" y="66424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666205"/>
            <a:ext cx="5111750" cy="2463733"/>
          </a:xfrm>
        </p:spPr>
        <p:txBody>
          <a:bodyPr>
            <a:normAutofit/>
          </a:bodyPr>
          <a:lstStyle/>
          <a:p>
            <a:r>
              <a:rPr lang="en-US" sz="1600" dirty="0"/>
              <a:t>Our objective is to see if the changes in the federal funds rates and mortgage rates are having an impact on the real estate markets in the Austin area. Impacts we focused on included housing sale prices, number of days on the market, and whether homes are being sold above or below listing price. </a:t>
            </a: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Data Collection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Data sources</a:t>
            </a:r>
          </a:p>
          <a:p>
            <a:pPr marL="342900" indent="-342900">
              <a:buFont typeface="Arial" panose="020B0604020202020204" pitchFamily="34" charset="0"/>
              <a:buChar char="•"/>
            </a:pPr>
            <a:r>
              <a:rPr lang="en-US" sz="2000" dirty="0"/>
              <a:t>Merging data</a:t>
            </a:r>
          </a:p>
          <a:p>
            <a:pPr marL="342900" indent="-342900">
              <a:buFont typeface="Arial" panose="020B0604020202020204" pitchFamily="34" charset="0"/>
              <a:buChar char="•"/>
            </a:pPr>
            <a:r>
              <a:rPr lang="en-US" sz="2000" dirty="0"/>
              <a:t>Data was narrowed down to most recent 10 years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Graph 1</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
            <a:extLst>
              <a:ext uri="{FF2B5EF4-FFF2-40B4-BE49-F238E27FC236}">
                <a16:creationId xmlns:a16="http://schemas.microsoft.com/office/drawing/2014/main" id="{B22E9DDE-4573-94E5-1D52-A4487B2FBC56}"/>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46" name="Title 2">
            <a:extLst>
              <a:ext uri="{FF2B5EF4-FFF2-40B4-BE49-F238E27FC236}">
                <a16:creationId xmlns:a16="http://schemas.microsoft.com/office/drawing/2014/main" id="{07BF29D6-57A8-B152-2D21-A0AE019FC41F}"/>
              </a:ext>
            </a:extLst>
          </p:cNvPr>
          <p:cNvSpPr>
            <a:spLocks noGrp="1"/>
          </p:cNvSpPr>
          <p:nvPr>
            <p:ph type="title"/>
          </p:nvPr>
        </p:nvSpPr>
        <p:spPr>
          <a:xfrm>
            <a:off x="838200" y="349626"/>
            <a:ext cx="10515600" cy="1325563"/>
          </a:xfrm>
        </p:spPr>
        <p:txBody>
          <a:bodyPr/>
          <a:lstStyle/>
          <a:p>
            <a:r>
              <a:rPr lang="en-US" dirty="0"/>
              <a:t>Graph 2</a:t>
            </a:r>
          </a:p>
        </p:txBody>
      </p:sp>
    </p:spTree>
    <p:extLst>
      <p:ext uri="{BB962C8B-B14F-4D97-AF65-F5344CB8AC3E}">
        <p14:creationId xmlns:p14="http://schemas.microsoft.com/office/powerpoint/2010/main" val="261930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F79967C-30F3-47E3-49F7-13BB296775D8}"/>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11" name="Title 2">
            <a:extLst>
              <a:ext uri="{FF2B5EF4-FFF2-40B4-BE49-F238E27FC236}">
                <a16:creationId xmlns:a16="http://schemas.microsoft.com/office/drawing/2014/main" id="{87040CB0-A422-6B1F-DA4A-3A2F7C5ACCCE}"/>
              </a:ext>
            </a:extLst>
          </p:cNvPr>
          <p:cNvSpPr>
            <a:spLocks noGrp="1"/>
          </p:cNvSpPr>
          <p:nvPr>
            <p:ph type="title"/>
          </p:nvPr>
        </p:nvSpPr>
        <p:spPr>
          <a:xfrm>
            <a:off x="838200" y="349626"/>
            <a:ext cx="10515600" cy="1325563"/>
          </a:xfrm>
        </p:spPr>
        <p:txBody>
          <a:bodyPr/>
          <a:lstStyle/>
          <a:p>
            <a:r>
              <a:rPr lang="en-US" dirty="0"/>
              <a:t>Graph 3</a:t>
            </a:r>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4">
            <a:extLst>
              <a:ext uri="{FF2B5EF4-FFF2-40B4-BE49-F238E27FC236}">
                <a16:creationId xmlns:a16="http://schemas.microsoft.com/office/drawing/2014/main" id="{10EBCF29-A96D-F7D3-3575-17FB2E2AA981}"/>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26" name="Title 2">
            <a:extLst>
              <a:ext uri="{FF2B5EF4-FFF2-40B4-BE49-F238E27FC236}">
                <a16:creationId xmlns:a16="http://schemas.microsoft.com/office/drawing/2014/main" id="{ADB66AD3-A507-9B7E-3707-729FD55D83AE}"/>
              </a:ext>
            </a:extLst>
          </p:cNvPr>
          <p:cNvSpPr>
            <a:spLocks noGrp="1"/>
          </p:cNvSpPr>
          <p:nvPr>
            <p:ph type="title"/>
          </p:nvPr>
        </p:nvSpPr>
        <p:spPr>
          <a:xfrm>
            <a:off x="838200" y="349626"/>
            <a:ext cx="10515600" cy="1325563"/>
          </a:xfrm>
        </p:spPr>
        <p:txBody>
          <a:bodyPr/>
          <a:lstStyle/>
          <a:p>
            <a:r>
              <a:rPr lang="en-US" dirty="0"/>
              <a:t>Graph 4</a:t>
            </a:r>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Graph 5</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163353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
            <a:extLst>
              <a:ext uri="{FF2B5EF4-FFF2-40B4-BE49-F238E27FC236}">
                <a16:creationId xmlns:a16="http://schemas.microsoft.com/office/drawing/2014/main" id="{B22E9DDE-4573-94E5-1D52-A4487B2FBC56}"/>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6E619B29-6836-A7CF-5BEB-7A66A4E56A42}"/>
              </a:ext>
            </a:extLst>
          </p:cNvPr>
          <p:cNvSpPr>
            <a:spLocks noGrp="1"/>
          </p:cNvSpPr>
          <p:nvPr>
            <p:ph type="title"/>
          </p:nvPr>
        </p:nvSpPr>
        <p:spPr>
          <a:xfrm>
            <a:off x="838200" y="349626"/>
            <a:ext cx="10515600" cy="1325563"/>
          </a:xfrm>
        </p:spPr>
        <p:txBody>
          <a:bodyPr/>
          <a:lstStyle/>
          <a:p>
            <a:r>
              <a:rPr lang="en-US" dirty="0"/>
              <a:t>Graph 6</a:t>
            </a:r>
          </a:p>
        </p:txBody>
      </p:sp>
    </p:spTree>
    <p:extLst>
      <p:ext uri="{BB962C8B-B14F-4D97-AF65-F5344CB8AC3E}">
        <p14:creationId xmlns:p14="http://schemas.microsoft.com/office/powerpoint/2010/main" val="21874128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409</Words>
  <Application>Microsoft Macintosh PowerPoint</Application>
  <PresentationFormat>Widescreen</PresentationFormat>
  <Paragraphs>227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Rising Rates and housing Impact</vt:lpstr>
      <vt:lpstr>INTRODUCTION</vt:lpstr>
      <vt:lpstr>Data Collection</vt:lpstr>
      <vt:lpstr>Graph 1</vt:lpstr>
      <vt:lpstr>Graph 2</vt:lpstr>
      <vt:lpstr>Graph 3</vt:lpstr>
      <vt:lpstr>Graph 4</vt:lpstr>
      <vt:lpstr>Graph 5</vt:lpstr>
      <vt:lpstr>Graph 6</vt:lpstr>
      <vt:lpstr>Graph 7</vt:lpstr>
      <vt:lpstr>Graph 8</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2022-12-08T03:48:06Z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