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9" r:id="rId7"/>
    <p:sldId id="266" r:id="rId8"/>
    <p:sldId id="279" r:id="rId9"/>
    <p:sldId id="280" r:id="rId10"/>
    <p:sldId id="281" r:id="rId11"/>
    <p:sldId id="264" r:id="rId12"/>
    <p:sldId id="270" r:id="rId13"/>
    <p:sldId id="26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1"/>
    <p:restoredTop sz="90704" autoAdjust="0"/>
  </p:normalViewPr>
  <p:slideViewPr>
    <p:cSldViewPr snapToGrid="0">
      <p:cViewPr varScale="1">
        <p:scale>
          <a:sx n="101" d="100"/>
          <a:sy n="101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Rising Rates and housing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48936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Justin Bernier, Ankita Sarkar, Kim </a:t>
            </a:r>
            <a:r>
              <a:rPr lang="en-US" dirty="0" err="1"/>
              <a:t>Sernett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D7BBA-A615-839D-453F-EEA94EB4B5FB}"/>
              </a:ext>
            </a:extLst>
          </p:cNvPr>
          <p:cNvSpPr txBox="1"/>
          <p:nvPr/>
        </p:nvSpPr>
        <p:spPr>
          <a:xfrm>
            <a:off x="254117" y="4884077"/>
            <a:ext cx="584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6-8 visualizations of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are visually clean and professional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are relevant to material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effectively demonstrate the project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are clear and maintain audience interest</a:t>
            </a:r>
          </a:p>
          <a:p>
            <a:r>
              <a:rPr lang="en-US" b="1" dirty="0">
                <a:solidFill>
                  <a:srgbClr val="FF0000"/>
                </a:solidFill>
              </a:rPr>
              <a:t>About 7 minutes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0EBCF29-A96D-F7D3-3575-17FB2E2AA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78876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26" name="Title 2">
            <a:extLst>
              <a:ext uri="{FF2B5EF4-FFF2-40B4-BE49-F238E27FC236}">
                <a16:creationId xmlns:a16="http://schemas.microsoft.com/office/drawing/2014/main" id="{ADB66AD3-A507-9B7E-3707-729FD55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4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3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B22E9DDE-4573-94E5-1D52-A4487B2FBC56}"/>
              </a:ext>
            </a:extLst>
          </p:cNvPr>
          <p:cNvGraphicFramePr>
            <a:graphicFrameLocks/>
          </p:cNvGraphicFramePr>
          <p:nvPr/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6E619B29-6836-A7CF-5BEB-7A66A4E5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6</a:t>
            </a:r>
          </a:p>
        </p:txBody>
      </p:sp>
    </p:spTree>
    <p:extLst>
      <p:ext uri="{BB962C8B-B14F-4D97-AF65-F5344CB8AC3E}">
        <p14:creationId xmlns:p14="http://schemas.microsoft.com/office/powerpoint/2010/main" val="218741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F79967C-30F3-47E3-49F7-13BB296775D8}"/>
              </a:ext>
            </a:extLst>
          </p:cNvPr>
          <p:cNvGraphicFramePr>
            <a:graphicFrameLocks/>
          </p:cNvGraphicFramePr>
          <p:nvPr/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0568B8FE-691D-A8EB-BD3B-2F2B9B3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7</a:t>
            </a:r>
          </a:p>
        </p:txBody>
      </p:sp>
    </p:spTree>
    <p:extLst>
      <p:ext uri="{BB962C8B-B14F-4D97-AF65-F5344CB8AC3E}">
        <p14:creationId xmlns:p14="http://schemas.microsoft.com/office/powerpoint/2010/main" val="159042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0EBCF29-A96D-F7D3-3575-17FB2E2AA981}"/>
              </a:ext>
            </a:extLst>
          </p:cNvPr>
          <p:cNvGraphicFramePr>
            <a:graphicFrameLocks/>
          </p:cNvGraphicFramePr>
          <p:nvPr/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5638E1D0-DA73-0BEC-A76F-A1400FDF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8</a:t>
            </a:r>
          </a:p>
        </p:txBody>
      </p:sp>
    </p:spTree>
    <p:extLst>
      <p:ext uri="{BB962C8B-B14F-4D97-AF65-F5344CB8AC3E}">
        <p14:creationId xmlns:p14="http://schemas.microsoft.com/office/powerpoint/2010/main" val="88357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7390" y="1888505"/>
            <a:ext cx="5111750" cy="3080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 3</a:t>
            </a:r>
          </a:p>
        </p:txBody>
      </p:sp>
    </p:spTree>
    <p:extLst>
      <p:ext uri="{BB962C8B-B14F-4D97-AF65-F5344CB8AC3E}">
        <p14:creationId xmlns:p14="http://schemas.microsoft.com/office/powerpoint/2010/main" val="414270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0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664249"/>
            <a:ext cx="5111750" cy="1204912"/>
          </a:xfrm>
        </p:spPr>
        <p:txBody>
          <a:bodyPr/>
          <a:lstStyle/>
          <a:p>
            <a:r>
              <a:rPr lang="en-US" sz="2800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66205"/>
            <a:ext cx="5111750" cy="2463733"/>
          </a:xfrm>
        </p:spPr>
        <p:txBody>
          <a:bodyPr>
            <a:normAutofit/>
          </a:bodyPr>
          <a:lstStyle/>
          <a:p>
            <a:r>
              <a:rPr lang="en-US" sz="1600" dirty="0"/>
              <a:t>Objective:</a:t>
            </a:r>
          </a:p>
          <a:p>
            <a:r>
              <a:rPr lang="en-US" sz="1600" dirty="0"/>
              <a:t>See if the changes in the federal funds rates and mortgage rates are having an impact on the real estate markets in the Austin area. </a:t>
            </a:r>
          </a:p>
          <a:p>
            <a:r>
              <a:rPr lang="en-US" sz="1600" dirty="0"/>
              <a:t>Impacts we focused on included housing sale prices, inventory, and whether homes are being sold above or below listing price.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334D90D-1327-BBD7-DF95-A40E448E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5" y="508000"/>
            <a:ext cx="5180358" cy="584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B3697B-01C1-3EB1-10F1-D2BD16DA0C8C}"/>
              </a:ext>
            </a:extLst>
          </p:cNvPr>
          <p:cNvSpPr txBox="1"/>
          <p:nvPr/>
        </p:nvSpPr>
        <p:spPr>
          <a:xfrm>
            <a:off x="6388100" y="508000"/>
            <a:ext cx="52758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Austin,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Known as a hot real estate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Fed set lending rates to near 0%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~4 trillion US Dollars printed in reaction to Covid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225BC4-93F4-B40C-739F-E2E1F771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232150"/>
            <a:ext cx="4845050" cy="3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4452265" cy="866423"/>
          </a:xfrm>
        </p:spPr>
        <p:txBody>
          <a:bodyPr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7390" y="1888505"/>
            <a:ext cx="5876710" cy="3080989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Fed rate increases are impacting the Austin real estate market by slowing it down.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Geographic focus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8FB2C-E133-53E7-3BC7-33181C4F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341437"/>
            <a:ext cx="7475538" cy="47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lables</a:t>
            </a:r>
            <a:r>
              <a:rPr lang="en-US" dirty="0"/>
              <a:t>.  Median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4197D-F145-3F42-C8BB-A172E723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457050"/>
            <a:ext cx="562053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lables</a:t>
            </a:r>
            <a:r>
              <a:rPr lang="en-US" dirty="0"/>
              <a:t>.  Median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1A16C-8E23-3EBD-F2AB-9C34A4B2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452286"/>
            <a:ext cx="525853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B22E9DDE-4573-94E5-1D52-A4487B2FB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78876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46" name="Title 2">
            <a:extLst>
              <a:ext uri="{FF2B5EF4-FFF2-40B4-BE49-F238E27FC236}">
                <a16:creationId xmlns:a16="http://schemas.microsoft.com/office/drawing/2014/main" id="{07BF29D6-57A8-B152-2D21-A0AE019F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2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F79967C-30F3-47E3-49F7-13BB29677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78876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3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529</Words>
  <Application>Microsoft Office PowerPoint</Application>
  <PresentationFormat>Widescreen</PresentationFormat>
  <Paragraphs>211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Tenorite</vt:lpstr>
      <vt:lpstr>Office Theme</vt:lpstr>
      <vt:lpstr>Rising Rates and housing Impact</vt:lpstr>
      <vt:lpstr>Introduction</vt:lpstr>
      <vt:lpstr>PowerPoint Presentation</vt:lpstr>
      <vt:lpstr>Hypothesis</vt:lpstr>
      <vt:lpstr>Geographic focus</vt:lpstr>
      <vt:lpstr>Add lables.  Median sales</vt:lpstr>
      <vt:lpstr>Add lables.  Median sales</vt:lpstr>
      <vt:lpstr>Graph 2</vt:lpstr>
      <vt:lpstr>Graph 3</vt:lpstr>
      <vt:lpstr>Graph 4</vt:lpstr>
      <vt:lpstr>Graph 5</vt:lpstr>
      <vt:lpstr>Graph 6</vt:lpstr>
      <vt:lpstr>Graph 7</vt:lpstr>
      <vt:lpstr>Graph 8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2022-12-11T23:56:47Z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