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f673476e3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f673476e3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f557f5735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2f557f5735_1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f557f5735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2f557f5735_1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2f557f5735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22f557f5735_1_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2f557f5735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2f557f5735_1_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2f673476e3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2f673476e3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f4cada43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f4cada43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f673476e3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f673476e3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f673476e3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f673476e3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f4cada431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f4cada431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f673476e3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f673476e3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f673476e3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f673476e3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89020e2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189020e2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Valence Aware Dictionary for sEntiment Reasoning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89020e28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89020e28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Jenn’s slide: No touchy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522250" y="96100"/>
            <a:ext cx="81171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420">
                <a:solidFill>
                  <a:schemeClr val="accent6"/>
                </a:solidFill>
              </a:rPr>
              <a:t>Market Data, Sentiment, and Signals</a:t>
            </a:r>
            <a:endParaRPr/>
          </a:p>
        </p:txBody>
      </p:sp>
      <p:sp>
        <p:nvSpPr>
          <p:cNvPr id="130" name="Google Shape;130;p25"/>
          <p:cNvSpPr/>
          <p:nvPr/>
        </p:nvSpPr>
        <p:spPr>
          <a:xfrm>
            <a:off x="2699350" y="888125"/>
            <a:ext cx="3762900" cy="735000"/>
          </a:xfrm>
          <a:prstGeom prst="flowChartAlternateProcess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00"/>
                </a:solidFill>
              </a:rPr>
              <a:t>Project 4</a:t>
            </a:r>
            <a:endParaRPr b="1" sz="2900"/>
          </a:p>
        </p:txBody>
      </p:sp>
      <p:sp>
        <p:nvSpPr>
          <p:cNvPr id="131" name="Google Shape;131;p25"/>
          <p:cNvSpPr/>
          <p:nvPr/>
        </p:nvSpPr>
        <p:spPr>
          <a:xfrm>
            <a:off x="2699350" y="2365725"/>
            <a:ext cx="3762900" cy="2716200"/>
          </a:xfrm>
          <a:prstGeom prst="flowChartAlternateProcess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00"/>
                </a:solidFill>
              </a:rPr>
              <a:t>Contributors</a:t>
            </a:r>
            <a:endParaRPr b="1" sz="26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00"/>
                </a:solidFill>
              </a:rPr>
              <a:t>Justin Bernier</a:t>
            </a:r>
            <a:endParaRPr b="1" sz="26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00"/>
                </a:solidFill>
              </a:rPr>
              <a:t>John Quinn</a:t>
            </a:r>
            <a:endParaRPr b="1" sz="26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00"/>
                </a:solidFill>
              </a:rPr>
              <a:t>Jennifer Shulyak</a:t>
            </a:r>
            <a:endParaRPr b="1" sz="26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00"/>
                </a:solidFill>
              </a:rPr>
              <a:t>Joe Moreno</a:t>
            </a:r>
            <a:endParaRPr b="1" sz="26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00"/>
                </a:solidFill>
              </a:rPr>
              <a:t>Michael Raminki</a:t>
            </a:r>
            <a:endParaRPr b="1" sz="26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scatter chart&#10;&#10;Description automatically generated" id="236" name="Google Shape;236;p34"/>
          <p:cNvPicPr preferRelativeResize="0"/>
          <p:nvPr/>
        </p:nvPicPr>
        <p:blipFill rotWithShape="1">
          <a:blip r:embed="rId3">
            <a:alphaModFix/>
          </a:blip>
          <a:srcRect b="0" l="0" r="0" t="8431"/>
          <a:stretch/>
        </p:blipFill>
        <p:spPr>
          <a:xfrm>
            <a:off x="1803178" y="423183"/>
            <a:ext cx="5537628" cy="21731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scatter chart&#10;&#10;Description automatically generated" id="237" name="Google Shape;23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2785" y="2890728"/>
            <a:ext cx="5118431" cy="2193613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4"/>
          <p:cNvSpPr txBox="1"/>
          <p:nvPr/>
        </p:nvSpPr>
        <p:spPr>
          <a:xfrm>
            <a:off x="5213415" y="1528675"/>
            <a:ext cx="732408" cy="761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Bitcoin, Nasdaq,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S&amp;P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</p:txBody>
      </p:sp>
      <p:sp>
        <p:nvSpPr>
          <p:cNvPr id="239" name="Google Shape;239;p34"/>
          <p:cNvSpPr txBox="1"/>
          <p:nvPr/>
        </p:nvSpPr>
        <p:spPr>
          <a:xfrm>
            <a:off x="2777601" y="886658"/>
            <a:ext cx="1084186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Tesla,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Volatility </a:t>
            </a:r>
            <a:endParaRPr sz="1100"/>
          </a:p>
        </p:txBody>
      </p:sp>
      <p:sp>
        <p:nvSpPr>
          <p:cNvPr id="240" name="Google Shape;240;p34"/>
          <p:cNvSpPr txBox="1"/>
          <p:nvPr/>
        </p:nvSpPr>
        <p:spPr>
          <a:xfrm>
            <a:off x="2265798" y="1943382"/>
            <a:ext cx="1084186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Crude, US Dollar, Treasuries </a:t>
            </a:r>
            <a:endParaRPr sz="1100"/>
          </a:p>
        </p:txBody>
      </p:sp>
      <p:sp>
        <p:nvSpPr>
          <p:cNvPr id="241" name="Google Shape;241;p34"/>
          <p:cNvSpPr txBox="1"/>
          <p:nvPr/>
        </p:nvSpPr>
        <p:spPr>
          <a:xfrm>
            <a:off x="3618528" y="1405172"/>
            <a:ext cx="1084186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 Banks, FAANGs, etc</a:t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4"/>
          <p:cNvSpPr txBox="1"/>
          <p:nvPr/>
        </p:nvSpPr>
        <p:spPr>
          <a:xfrm>
            <a:off x="2248041" y="3855993"/>
            <a:ext cx="732408" cy="761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Bitcoin, Nasdaq,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S&amp;P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</p:txBody>
      </p:sp>
      <p:sp>
        <p:nvSpPr>
          <p:cNvPr id="243" name="Google Shape;243;p34"/>
          <p:cNvSpPr txBox="1"/>
          <p:nvPr/>
        </p:nvSpPr>
        <p:spPr>
          <a:xfrm>
            <a:off x="2658860" y="2865272"/>
            <a:ext cx="1084186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Tesla,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Volatility </a:t>
            </a:r>
            <a:endParaRPr sz="1100"/>
          </a:p>
        </p:txBody>
      </p:sp>
      <p:sp>
        <p:nvSpPr>
          <p:cNvPr id="244" name="Google Shape;244;p34"/>
          <p:cNvSpPr txBox="1"/>
          <p:nvPr/>
        </p:nvSpPr>
        <p:spPr>
          <a:xfrm>
            <a:off x="3772777" y="3317203"/>
            <a:ext cx="1084186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US Banks, FAANGs, etc</a:t>
            </a:r>
            <a:endParaRPr sz="11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4"/>
          <p:cNvSpPr txBox="1"/>
          <p:nvPr/>
        </p:nvSpPr>
        <p:spPr>
          <a:xfrm>
            <a:off x="4956851" y="3668980"/>
            <a:ext cx="1084186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Crude, US Dollar, Treasuries</a:t>
            </a:r>
            <a:r>
              <a:rPr lang="en" sz="1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</p:txBody>
      </p:sp>
      <p:sp>
        <p:nvSpPr>
          <p:cNvPr id="246" name="Google Shape;246;p34"/>
          <p:cNvSpPr txBox="1"/>
          <p:nvPr/>
        </p:nvSpPr>
        <p:spPr>
          <a:xfrm>
            <a:off x="2447231" y="30765"/>
            <a:ext cx="3735300" cy="392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K-Means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47" name="Google Shape;247;p34"/>
          <p:cNvSpPr txBox="1"/>
          <p:nvPr/>
        </p:nvSpPr>
        <p:spPr>
          <a:xfrm>
            <a:off x="2447240" y="2537060"/>
            <a:ext cx="3735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PCA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2785" y="973931"/>
            <a:ext cx="6498431" cy="3194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/>
        </p:nvSpPr>
        <p:spPr>
          <a:xfrm>
            <a:off x="466078" y="865574"/>
            <a:ext cx="8223000" cy="3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Created three logistic regression models to predict </a:t>
            </a:r>
            <a:r>
              <a:rPr b="1" i="1"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Bitcoin will outperform it’s historical median 50-day return over the next 50 days</a:t>
            </a: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>
              <a:solidFill>
                <a:schemeClr val="lt1"/>
              </a:solidFill>
            </a:endParaRPr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n" sz="1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1 - Historical Trading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Used historical trading metrics (over the past 1, 5, 15, and 50 days): </a:t>
            </a:r>
            <a:endParaRPr sz="1100">
              <a:solidFill>
                <a:schemeClr val="lt1"/>
              </a:solidFill>
            </a:endParaRPr>
          </a:p>
          <a:p>
            <a:pPr indent="-215900" lvl="3" marL="1244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Volume</a:t>
            </a:r>
            <a:endParaRPr sz="1100">
              <a:solidFill>
                <a:schemeClr val="lt1"/>
              </a:solidFill>
            </a:endParaRPr>
          </a:p>
          <a:p>
            <a:pPr indent="-215900" lvl="3" marL="1244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endParaRPr sz="1100">
              <a:solidFill>
                <a:schemeClr val="lt1"/>
              </a:solidFill>
            </a:endParaRPr>
          </a:p>
          <a:p>
            <a:pPr indent="-215900" lvl="3" marL="1244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Price Volatility</a:t>
            </a:r>
            <a:endParaRPr sz="1100">
              <a:solidFill>
                <a:schemeClr val="lt1"/>
              </a:solidFill>
            </a:endParaRPr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n" sz="1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2 - Additional Features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Incorporated additional features including: </a:t>
            </a:r>
            <a:endParaRPr sz="1100">
              <a:solidFill>
                <a:schemeClr val="lt1"/>
              </a:solidFill>
            </a:endParaRPr>
          </a:p>
          <a:p>
            <a:pPr indent="-215900" lvl="3" marL="1244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Consumer Sentiment Index (CSI)</a:t>
            </a:r>
            <a:endParaRPr sz="1100">
              <a:solidFill>
                <a:schemeClr val="lt1"/>
              </a:solidFill>
            </a:endParaRPr>
          </a:p>
          <a:p>
            <a:pPr indent="-215900" lvl="3" marL="1244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Gallup Institutional (president, police, banks, big business) Trust Polling </a:t>
            </a:r>
            <a:endParaRPr sz="1100">
              <a:solidFill>
                <a:schemeClr val="lt1"/>
              </a:solidFill>
            </a:endParaRPr>
          </a:p>
          <a:p>
            <a:pPr indent="-215900" lvl="3" marL="1244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Consumer Price Index (CPI) </a:t>
            </a:r>
            <a:endParaRPr sz="1100">
              <a:solidFill>
                <a:schemeClr val="lt1"/>
              </a:solidFill>
            </a:endParaRPr>
          </a:p>
          <a:p>
            <a:pPr indent="-215900" lvl="3" marL="1244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GDP</a:t>
            </a:r>
            <a:endParaRPr sz="1100">
              <a:solidFill>
                <a:schemeClr val="lt1"/>
              </a:solidFill>
            </a:endParaRPr>
          </a:p>
          <a:p>
            <a:pPr indent="-215900" lvl="3" marL="1244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Crypto Tweet Sentiment Analysis</a:t>
            </a:r>
            <a:endParaRPr sz="1100">
              <a:solidFill>
                <a:schemeClr val="lt1"/>
              </a:solidFill>
            </a:endParaRPr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n" sz="1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3 - Lower Threshold</a:t>
            </a: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lt1"/>
              </a:solidFill>
            </a:endParaRPr>
          </a:p>
          <a:p>
            <a:pPr indent="-215900" lvl="2" marL="9017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Lowered the decision threshold in order to increase ‘positive’ scenarios at the expense of some predictive accuracy (resulting in higher volume of ‘positive’ trades with lower accuracy)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871" y="705775"/>
            <a:ext cx="5429746" cy="2414891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63" name="Google Shape;263;p37"/>
          <p:cNvCxnSpPr/>
          <p:nvPr/>
        </p:nvCxnSpPr>
        <p:spPr>
          <a:xfrm rot="-5400000">
            <a:off x="3299981" y="3066920"/>
            <a:ext cx="678942" cy="78181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4" name="Google Shape;264;p37"/>
          <p:cNvCxnSpPr/>
          <p:nvPr/>
        </p:nvCxnSpPr>
        <p:spPr>
          <a:xfrm rot="10800000">
            <a:off x="6115052" y="1728788"/>
            <a:ext cx="676795" cy="46831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5" name="Google Shape;265;p37"/>
          <p:cNvCxnSpPr/>
          <p:nvPr/>
        </p:nvCxnSpPr>
        <p:spPr>
          <a:xfrm rot="10800000">
            <a:off x="2700340" y="3118294"/>
            <a:ext cx="676795" cy="779016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6" name="Google Shape;266;p37"/>
          <p:cNvSpPr txBox="1"/>
          <p:nvPr/>
        </p:nvSpPr>
        <p:spPr>
          <a:xfrm>
            <a:off x="2171700" y="3643313"/>
            <a:ext cx="2436019" cy="69249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Additional features in Model 2 do not provide any lift in predictive power…</a:t>
            </a:r>
            <a:endParaRPr sz="1100"/>
          </a:p>
        </p:txBody>
      </p:sp>
      <p:cxnSp>
        <p:nvCxnSpPr>
          <p:cNvPr id="267" name="Google Shape;267;p37"/>
          <p:cNvCxnSpPr/>
          <p:nvPr/>
        </p:nvCxnSpPr>
        <p:spPr>
          <a:xfrm flipH="1">
            <a:off x="6107906" y="2032791"/>
            <a:ext cx="678942" cy="466344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8" name="Google Shape;268;p37"/>
          <p:cNvSpPr txBox="1"/>
          <p:nvPr/>
        </p:nvSpPr>
        <p:spPr>
          <a:xfrm>
            <a:off x="6543675" y="1650206"/>
            <a:ext cx="1800225" cy="90024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Many more ‘positives’ detected at the cost of only slightly lower ‘positive’ accuracy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/>
        </p:nvSpPr>
        <p:spPr>
          <a:xfrm>
            <a:off x="522250" y="96100"/>
            <a:ext cx="81171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420">
                <a:solidFill>
                  <a:schemeClr val="accent6"/>
                </a:solidFill>
              </a:rPr>
              <a:t>Market Data, Sentiment, and Signals</a:t>
            </a:r>
            <a:endParaRPr/>
          </a:p>
        </p:txBody>
      </p:sp>
      <p:sp>
        <p:nvSpPr>
          <p:cNvPr id="274" name="Google Shape;274;p38"/>
          <p:cNvSpPr/>
          <p:nvPr/>
        </p:nvSpPr>
        <p:spPr>
          <a:xfrm>
            <a:off x="3344900" y="1999950"/>
            <a:ext cx="2621100" cy="1143600"/>
          </a:xfrm>
          <a:prstGeom prst="flowChartAlternateProcess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00"/>
                </a:solidFill>
              </a:rPr>
              <a:t>The End!! </a:t>
            </a:r>
            <a:endParaRPr b="1" sz="2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6"/>
          <p:cNvPicPr preferRelativeResize="0"/>
          <p:nvPr/>
        </p:nvPicPr>
        <p:blipFill rotWithShape="1">
          <a:blip r:embed="rId3">
            <a:alphaModFix/>
          </a:blip>
          <a:srcRect b="0" l="0" r="0" t="12188"/>
          <a:stretch/>
        </p:blipFill>
        <p:spPr>
          <a:xfrm>
            <a:off x="513425" y="671825"/>
            <a:ext cx="8117150" cy="441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/>
          <p:cNvSpPr txBox="1"/>
          <p:nvPr/>
        </p:nvSpPr>
        <p:spPr>
          <a:xfrm>
            <a:off x="522250" y="96100"/>
            <a:ext cx="81171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420">
                <a:solidFill>
                  <a:schemeClr val="accent6"/>
                </a:solidFill>
              </a:rPr>
              <a:t>Market Data, Sentiment, and Signals Flow Chart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/>
        </p:nvSpPr>
        <p:spPr>
          <a:xfrm>
            <a:off x="522250" y="96100"/>
            <a:ext cx="81171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420">
                <a:solidFill>
                  <a:schemeClr val="accent6"/>
                </a:solidFill>
              </a:rPr>
              <a:t>Market Data, Sentiment, and Signals Flow Chart</a:t>
            </a:r>
            <a:endParaRPr/>
          </a:p>
        </p:txBody>
      </p:sp>
      <p:sp>
        <p:nvSpPr>
          <p:cNvPr id="143" name="Google Shape;143;p27"/>
          <p:cNvSpPr/>
          <p:nvPr/>
        </p:nvSpPr>
        <p:spPr>
          <a:xfrm>
            <a:off x="3344900" y="1999950"/>
            <a:ext cx="2621100" cy="1143600"/>
          </a:xfrm>
          <a:prstGeom prst="flowChartAlternateProcess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00"/>
                </a:solidFill>
              </a:rPr>
              <a:t>Tableau Demo</a:t>
            </a:r>
            <a:endParaRPr b="1" sz="2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54300" y="92875"/>
            <a:ext cx="8976000" cy="9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>
                <a:solidFill>
                  <a:schemeClr val="accent6"/>
                </a:solidFill>
              </a:rPr>
              <a:t>Long-Short Term Memory Recurrent Neural Network </a:t>
            </a:r>
            <a:endParaRPr b="1" sz="2420">
              <a:solidFill>
                <a:schemeClr val="accent6"/>
              </a:solidFill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3686325" y="790425"/>
            <a:ext cx="47295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RNNs process sequences of data. Maintain a hidden state </a:t>
            </a:r>
            <a:r>
              <a:rPr lang="en">
                <a:solidFill>
                  <a:srgbClr val="FFFF00"/>
                </a:solidFill>
              </a:rPr>
              <a:t>to capture</a:t>
            </a:r>
            <a:r>
              <a:rPr lang="en">
                <a:solidFill>
                  <a:srgbClr val="FFFF00"/>
                </a:solidFill>
              </a:rPr>
              <a:t> information from previous time steps. 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LSTM include a memory cell, an input gate, a forget gate, and an output gate. Which enable it to learn long-term dependencies in the data.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LSTM RNNs are often used for sequence tasks, where the goal is to predict a sequence of outputs based on a sequence of inputs. 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50" name="Google Shape;150;p28"/>
          <p:cNvSpPr/>
          <p:nvPr/>
        </p:nvSpPr>
        <p:spPr>
          <a:xfrm>
            <a:off x="685350" y="878650"/>
            <a:ext cx="2621100" cy="563400"/>
          </a:xfrm>
          <a:prstGeom prst="flowChartAlternateProcess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00"/>
                </a:solidFill>
              </a:rPr>
              <a:t>Recurrent Neural Network</a:t>
            </a:r>
            <a:endParaRPr b="1" sz="1700"/>
          </a:p>
        </p:txBody>
      </p:sp>
      <p:sp>
        <p:nvSpPr>
          <p:cNvPr id="151" name="Google Shape;151;p28"/>
          <p:cNvSpPr/>
          <p:nvPr/>
        </p:nvSpPr>
        <p:spPr>
          <a:xfrm>
            <a:off x="685350" y="2008350"/>
            <a:ext cx="2621100" cy="563400"/>
          </a:xfrm>
          <a:prstGeom prst="flowChartAlternateProcess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Long Short-Term Memory</a:t>
            </a:r>
            <a:endParaRPr b="1" sz="1700"/>
          </a:p>
        </p:txBody>
      </p:sp>
      <p:sp>
        <p:nvSpPr>
          <p:cNvPr id="152" name="Google Shape;152;p28"/>
          <p:cNvSpPr/>
          <p:nvPr/>
        </p:nvSpPr>
        <p:spPr>
          <a:xfrm>
            <a:off x="685350" y="3273425"/>
            <a:ext cx="2621100" cy="563400"/>
          </a:xfrm>
          <a:prstGeom prst="flowChartAlternateProcess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Sequence-to-sequence Modeling</a:t>
            </a:r>
            <a:endParaRPr b="1"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54300" y="92875"/>
            <a:ext cx="8976000" cy="9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>
                <a:solidFill>
                  <a:schemeClr val="accent6"/>
                </a:solidFill>
              </a:rPr>
              <a:t>Long-Short Term Memory </a:t>
            </a:r>
            <a:r>
              <a:rPr b="1" lang="en" sz="2420">
                <a:solidFill>
                  <a:schemeClr val="accent6"/>
                </a:solidFill>
              </a:rPr>
              <a:t>Recurrent</a:t>
            </a:r>
            <a:r>
              <a:rPr b="1" lang="en" sz="2420">
                <a:solidFill>
                  <a:schemeClr val="accent6"/>
                </a:solidFill>
              </a:rPr>
              <a:t> </a:t>
            </a:r>
            <a:r>
              <a:rPr b="1" lang="en" sz="2420">
                <a:solidFill>
                  <a:schemeClr val="accent6"/>
                </a:solidFill>
              </a:rPr>
              <a:t>Neural</a:t>
            </a:r>
            <a:r>
              <a:rPr b="1" lang="en" sz="2420">
                <a:solidFill>
                  <a:schemeClr val="accent6"/>
                </a:solidFill>
              </a:rPr>
              <a:t> </a:t>
            </a:r>
            <a:r>
              <a:rPr b="1" lang="en" sz="2420">
                <a:solidFill>
                  <a:schemeClr val="accent6"/>
                </a:solidFill>
              </a:rPr>
              <a:t>Network</a:t>
            </a:r>
            <a:r>
              <a:rPr b="1" lang="en" sz="2420">
                <a:solidFill>
                  <a:schemeClr val="accent6"/>
                </a:solidFill>
              </a:rPr>
              <a:t> </a:t>
            </a:r>
            <a:endParaRPr b="1" sz="2420">
              <a:solidFill>
                <a:schemeClr val="accent6"/>
              </a:solidFill>
            </a:endParaRPr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526" y="973725"/>
            <a:ext cx="7452924" cy="31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54300" y="92875"/>
            <a:ext cx="8976000" cy="9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>
                <a:solidFill>
                  <a:schemeClr val="accent6"/>
                </a:solidFill>
              </a:rPr>
              <a:t>Long-Short Term Memory Recurrent Neural Network </a:t>
            </a:r>
            <a:endParaRPr b="1" sz="2420">
              <a:solidFill>
                <a:schemeClr val="accent6"/>
              </a:solidFill>
            </a:endParaRPr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99" y="844600"/>
            <a:ext cx="2562925" cy="231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524" y="844600"/>
            <a:ext cx="6143575" cy="3543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0"/>
          <p:cNvSpPr/>
          <p:nvPr/>
        </p:nvSpPr>
        <p:spPr>
          <a:xfrm>
            <a:off x="132700" y="3338325"/>
            <a:ext cx="2621100" cy="1049400"/>
          </a:xfrm>
          <a:prstGeom prst="flowChartAlternateProcess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Model Evaluation Score (MSE): 0.000733</a:t>
            </a:r>
            <a:endParaRPr b="1"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/>
        </p:nvSpPr>
        <p:spPr>
          <a:xfrm>
            <a:off x="522250" y="96100"/>
            <a:ext cx="81171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420">
                <a:solidFill>
                  <a:schemeClr val="accent6"/>
                </a:solidFill>
              </a:rPr>
              <a:t>Market Data, Sentiment, and Signals</a:t>
            </a:r>
            <a:endParaRPr/>
          </a:p>
        </p:txBody>
      </p:sp>
      <p:sp>
        <p:nvSpPr>
          <p:cNvPr id="172" name="Google Shape;172;p31"/>
          <p:cNvSpPr/>
          <p:nvPr/>
        </p:nvSpPr>
        <p:spPr>
          <a:xfrm>
            <a:off x="3344900" y="1999950"/>
            <a:ext cx="2621100" cy="1143600"/>
          </a:xfrm>
          <a:prstGeom prst="flowChartAlternateProcess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00"/>
                </a:solidFill>
              </a:rPr>
              <a:t>Tableau Demo</a:t>
            </a:r>
            <a:endParaRPr b="1" sz="2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54300" y="92875"/>
            <a:ext cx="8976000" cy="9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>
                <a:solidFill>
                  <a:schemeClr val="accent6"/>
                </a:solidFill>
              </a:rPr>
              <a:t>Does media sentiment correlate with market performance? </a:t>
            </a:r>
            <a:endParaRPr b="1" sz="2420">
              <a:solidFill>
                <a:schemeClr val="accent6"/>
              </a:solidFill>
            </a:endParaRPr>
          </a:p>
        </p:txBody>
      </p:sp>
      <p:sp>
        <p:nvSpPr>
          <p:cNvPr id="178" name="Google Shape;178;p32"/>
          <p:cNvSpPr/>
          <p:nvPr/>
        </p:nvSpPr>
        <p:spPr>
          <a:xfrm>
            <a:off x="731475" y="1440225"/>
            <a:ext cx="2263200" cy="792300"/>
          </a:xfrm>
          <a:prstGeom prst="flowChartAlternateProcess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Lexical Approach</a:t>
            </a:r>
            <a:endParaRPr b="1" sz="1700"/>
          </a:p>
        </p:txBody>
      </p:sp>
      <p:sp>
        <p:nvSpPr>
          <p:cNvPr id="179" name="Google Shape;179;p32"/>
          <p:cNvSpPr/>
          <p:nvPr/>
        </p:nvSpPr>
        <p:spPr>
          <a:xfrm>
            <a:off x="3440388" y="702225"/>
            <a:ext cx="2263200" cy="792300"/>
          </a:xfrm>
          <a:prstGeom prst="flowChartAlternateProcess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Text Sentiment Analysis Tool</a:t>
            </a:r>
            <a:endParaRPr b="1" sz="1700"/>
          </a:p>
        </p:txBody>
      </p:sp>
      <p:sp>
        <p:nvSpPr>
          <p:cNvPr id="180" name="Google Shape;180;p32"/>
          <p:cNvSpPr/>
          <p:nvPr/>
        </p:nvSpPr>
        <p:spPr>
          <a:xfrm>
            <a:off x="6133800" y="1432450"/>
            <a:ext cx="2263200" cy="792300"/>
          </a:xfrm>
          <a:prstGeom prst="flowChartAlternateProcess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Machine Learning</a:t>
            </a:r>
            <a:endParaRPr b="1" sz="1700"/>
          </a:p>
        </p:txBody>
      </p:sp>
      <p:sp>
        <p:nvSpPr>
          <p:cNvPr id="181" name="Google Shape;181;p32"/>
          <p:cNvSpPr/>
          <p:nvPr/>
        </p:nvSpPr>
        <p:spPr>
          <a:xfrm rot="8100000">
            <a:off x="3027681" y="1511561"/>
            <a:ext cx="497237" cy="25540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2"/>
          <p:cNvSpPr/>
          <p:nvPr/>
        </p:nvSpPr>
        <p:spPr>
          <a:xfrm rot="2702933">
            <a:off x="5627785" y="1511583"/>
            <a:ext cx="497238" cy="25540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2"/>
          <p:cNvSpPr/>
          <p:nvPr/>
        </p:nvSpPr>
        <p:spPr>
          <a:xfrm rot="5400000">
            <a:off x="1714340" y="2057404"/>
            <a:ext cx="328500" cy="700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2"/>
          <p:cNvSpPr/>
          <p:nvPr/>
        </p:nvSpPr>
        <p:spPr>
          <a:xfrm rot="5400000">
            <a:off x="7101140" y="2057404"/>
            <a:ext cx="328500" cy="700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2"/>
          <p:cNvSpPr txBox="1"/>
          <p:nvPr/>
        </p:nvSpPr>
        <p:spPr>
          <a:xfrm>
            <a:off x="747000" y="2537750"/>
            <a:ext cx="241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Uses dictionary of sentiment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6160200" y="2537750"/>
            <a:ext cx="22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Uses pre-labeled data set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7" name="Google Shape;187;p32"/>
          <p:cNvSpPr/>
          <p:nvPr/>
        </p:nvSpPr>
        <p:spPr>
          <a:xfrm>
            <a:off x="998075" y="2995300"/>
            <a:ext cx="1761000" cy="574200"/>
          </a:xfrm>
          <a:prstGeom prst="cube">
            <a:avLst>
              <a:gd fmla="val 25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2"/>
          <p:cNvSpPr/>
          <p:nvPr/>
        </p:nvSpPr>
        <p:spPr>
          <a:xfrm>
            <a:off x="6384900" y="2995300"/>
            <a:ext cx="1761000" cy="574200"/>
          </a:xfrm>
          <a:prstGeom prst="cube">
            <a:avLst>
              <a:gd fmla="val 25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2"/>
          <p:cNvSpPr txBox="1"/>
          <p:nvPr/>
        </p:nvSpPr>
        <p:spPr>
          <a:xfrm>
            <a:off x="1409250" y="3130263"/>
            <a:ext cx="9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VADER</a:t>
            </a:r>
            <a:endParaRPr b="1"/>
          </a:p>
        </p:txBody>
      </p:sp>
      <p:sp>
        <p:nvSpPr>
          <p:cNvPr id="190" name="Google Shape;190;p32"/>
          <p:cNvSpPr txBox="1"/>
          <p:nvPr/>
        </p:nvSpPr>
        <p:spPr>
          <a:xfrm>
            <a:off x="6480825" y="3022563"/>
            <a:ext cx="150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Random Forest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(Obi-wan)</a:t>
            </a:r>
            <a:endParaRPr b="1"/>
          </a:p>
        </p:txBody>
      </p:sp>
      <p:pic>
        <p:nvPicPr>
          <p:cNvPr id="191" name="Google Shape;191;p32"/>
          <p:cNvPicPr preferRelativeResize="0"/>
          <p:nvPr/>
        </p:nvPicPr>
        <p:blipFill rotWithShape="1">
          <a:blip r:embed="rId3">
            <a:alphaModFix/>
          </a:blip>
          <a:srcRect b="19458" l="0" r="0" t="22472"/>
          <a:stretch/>
        </p:blipFill>
        <p:spPr>
          <a:xfrm>
            <a:off x="3453633" y="2088413"/>
            <a:ext cx="2236723" cy="129886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2"/>
          <p:cNvSpPr txBox="1"/>
          <p:nvPr/>
        </p:nvSpPr>
        <p:spPr>
          <a:xfrm>
            <a:off x="502650" y="3676175"/>
            <a:ext cx="275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Does not require training data!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BUT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accuracy is highly variable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3" name="Google Shape;193;p32"/>
          <p:cNvSpPr txBox="1"/>
          <p:nvPr/>
        </p:nvSpPr>
        <p:spPr>
          <a:xfrm>
            <a:off x="6056250" y="3676175"/>
            <a:ext cx="241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Requires training data!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BUT </a:t>
            </a:r>
            <a:endParaRPr b="1"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can attain higher accuracy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967950" y="0"/>
            <a:ext cx="720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Random Forest (ensemble classifier) for NLP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199" name="Google Shape;199;p33"/>
          <p:cNvSpPr/>
          <p:nvPr/>
        </p:nvSpPr>
        <p:spPr>
          <a:xfrm>
            <a:off x="428625" y="652450"/>
            <a:ext cx="1321500" cy="572700"/>
          </a:xfrm>
          <a:prstGeom prst="flowChartAlternateProcess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in and explore data</a:t>
            </a:r>
            <a:endParaRPr/>
          </a:p>
        </p:txBody>
      </p:sp>
      <p:sp>
        <p:nvSpPr>
          <p:cNvPr id="200" name="Google Shape;200;p33"/>
          <p:cNvSpPr/>
          <p:nvPr/>
        </p:nvSpPr>
        <p:spPr>
          <a:xfrm>
            <a:off x="2178850" y="652450"/>
            <a:ext cx="1321500" cy="572700"/>
          </a:xfrm>
          <a:prstGeom prst="flowChartAlternateProcess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Creation</a:t>
            </a:r>
            <a:endParaRPr/>
          </a:p>
        </p:txBody>
      </p:sp>
      <p:sp>
        <p:nvSpPr>
          <p:cNvPr id="201" name="Google Shape;201;p33"/>
          <p:cNvSpPr/>
          <p:nvPr/>
        </p:nvSpPr>
        <p:spPr>
          <a:xfrm>
            <a:off x="3929075" y="652450"/>
            <a:ext cx="1321500" cy="572700"/>
          </a:xfrm>
          <a:prstGeom prst="flowChartAlternateProcess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Text</a:t>
            </a:r>
            <a:endParaRPr/>
          </a:p>
        </p:txBody>
      </p:sp>
      <p:sp>
        <p:nvSpPr>
          <p:cNvPr id="202" name="Google Shape;202;p33"/>
          <p:cNvSpPr/>
          <p:nvPr/>
        </p:nvSpPr>
        <p:spPr>
          <a:xfrm>
            <a:off x="5679300" y="652450"/>
            <a:ext cx="1321500" cy="572700"/>
          </a:xfrm>
          <a:prstGeom prst="flowChartAlternateProcess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Vectorize</a:t>
            </a:r>
            <a:endParaRPr/>
          </a:p>
        </p:txBody>
      </p:sp>
      <p:sp>
        <p:nvSpPr>
          <p:cNvPr id="203" name="Google Shape;203;p33"/>
          <p:cNvSpPr/>
          <p:nvPr/>
        </p:nvSpPr>
        <p:spPr>
          <a:xfrm>
            <a:off x="7429525" y="652450"/>
            <a:ext cx="1321500" cy="572700"/>
          </a:xfrm>
          <a:prstGeom prst="flowChartAlternateProcess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/>
              <a:t>Random Forest Algorithm</a:t>
            </a:r>
            <a:endParaRPr sz="1350"/>
          </a:p>
        </p:txBody>
      </p:sp>
      <p:sp>
        <p:nvSpPr>
          <p:cNvPr id="204" name="Google Shape;204;p33"/>
          <p:cNvSpPr/>
          <p:nvPr/>
        </p:nvSpPr>
        <p:spPr>
          <a:xfrm>
            <a:off x="1782388" y="853000"/>
            <a:ext cx="364200" cy="17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3"/>
          <p:cNvSpPr/>
          <p:nvPr/>
        </p:nvSpPr>
        <p:spPr>
          <a:xfrm>
            <a:off x="3532600" y="853000"/>
            <a:ext cx="364200" cy="17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3"/>
          <p:cNvSpPr/>
          <p:nvPr/>
        </p:nvSpPr>
        <p:spPr>
          <a:xfrm>
            <a:off x="5282825" y="853000"/>
            <a:ext cx="364200" cy="17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3"/>
          <p:cNvSpPr/>
          <p:nvPr/>
        </p:nvSpPr>
        <p:spPr>
          <a:xfrm>
            <a:off x="7033050" y="853000"/>
            <a:ext cx="364200" cy="17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3"/>
          <p:cNvSpPr/>
          <p:nvPr/>
        </p:nvSpPr>
        <p:spPr>
          <a:xfrm rot="5400000">
            <a:off x="925115" y="1081004"/>
            <a:ext cx="328500" cy="700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3"/>
          <p:cNvSpPr txBox="1"/>
          <p:nvPr/>
        </p:nvSpPr>
        <p:spPr>
          <a:xfrm>
            <a:off x="283875" y="1515600"/>
            <a:ext cx="161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* Balance of labels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* Initial Cleaning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10" name="Google Shape;210;p33"/>
          <p:cNvSpPr/>
          <p:nvPr/>
        </p:nvSpPr>
        <p:spPr>
          <a:xfrm rot="5400000">
            <a:off x="2675340" y="1081004"/>
            <a:ext cx="328500" cy="700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3"/>
          <p:cNvSpPr txBox="1"/>
          <p:nvPr/>
        </p:nvSpPr>
        <p:spPr>
          <a:xfrm>
            <a:off x="2285950" y="1515600"/>
            <a:ext cx="110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* Punct %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* Len(text)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* Transform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12" name="Google Shape;212;p33"/>
          <p:cNvSpPr/>
          <p:nvPr/>
        </p:nvSpPr>
        <p:spPr>
          <a:xfrm rot="5400000">
            <a:off x="4425565" y="1081004"/>
            <a:ext cx="328500" cy="700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3"/>
          <p:cNvSpPr txBox="1"/>
          <p:nvPr/>
        </p:nvSpPr>
        <p:spPr>
          <a:xfrm>
            <a:off x="3950375" y="1515600"/>
            <a:ext cx="127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* Remove punct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* Tokenize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* Stopwords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* Stemmer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14" name="Google Shape;214;p33"/>
          <p:cNvSpPr/>
          <p:nvPr/>
        </p:nvSpPr>
        <p:spPr>
          <a:xfrm rot="5400000">
            <a:off x="6206715" y="1081004"/>
            <a:ext cx="328500" cy="700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3"/>
          <p:cNvSpPr txBox="1"/>
          <p:nvPr/>
        </p:nvSpPr>
        <p:spPr>
          <a:xfrm>
            <a:off x="5654125" y="1515600"/>
            <a:ext cx="143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* Count Vectorize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* TF-IDF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16" name="Google Shape;216;p33"/>
          <p:cNvSpPr/>
          <p:nvPr/>
        </p:nvSpPr>
        <p:spPr>
          <a:xfrm rot="5400000">
            <a:off x="7926015" y="1081004"/>
            <a:ext cx="328500" cy="700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3"/>
          <p:cNvSpPr txBox="1"/>
          <p:nvPr/>
        </p:nvSpPr>
        <p:spPr>
          <a:xfrm>
            <a:off x="7373425" y="1515600"/>
            <a:ext cx="143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* Hold Out Test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* Parameters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* Grid Search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18" name="Google Shape;218;p33"/>
          <p:cNvSpPr/>
          <p:nvPr/>
        </p:nvSpPr>
        <p:spPr>
          <a:xfrm>
            <a:off x="6042300" y="1774300"/>
            <a:ext cx="700200" cy="2358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3"/>
          <p:cNvSpPr/>
          <p:nvPr/>
        </p:nvSpPr>
        <p:spPr>
          <a:xfrm>
            <a:off x="739281" y="2818225"/>
            <a:ext cx="552600" cy="32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3"/>
          <p:cNvSpPr/>
          <p:nvPr/>
        </p:nvSpPr>
        <p:spPr>
          <a:xfrm>
            <a:off x="1383175" y="2582425"/>
            <a:ext cx="2263200" cy="792300"/>
          </a:xfrm>
          <a:prstGeom prst="flowChartAlternateProcess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Obi-wan NLP VS.  Vader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Training Data</a:t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 rotWithShape="1">
          <a:blip r:embed="rId3">
            <a:alphaModFix/>
          </a:blip>
          <a:srcRect b="27948" l="14629" r="15771" t="29673"/>
          <a:stretch/>
        </p:blipFill>
        <p:spPr>
          <a:xfrm>
            <a:off x="2585650" y="2744150"/>
            <a:ext cx="387276" cy="23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3"/>
          <p:cNvSpPr/>
          <p:nvPr/>
        </p:nvSpPr>
        <p:spPr>
          <a:xfrm>
            <a:off x="5965350" y="2582275"/>
            <a:ext cx="2263200" cy="792300"/>
          </a:xfrm>
          <a:prstGeom prst="flowChartAlternateProcess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Obi-wan NLP VS.  Vader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BTC News</a:t>
            </a:r>
            <a:endParaRPr/>
          </a:p>
        </p:txBody>
      </p:sp>
      <p:pic>
        <p:nvPicPr>
          <p:cNvPr id="223" name="Google Shape;223;p33"/>
          <p:cNvPicPr preferRelativeResize="0"/>
          <p:nvPr/>
        </p:nvPicPr>
        <p:blipFill rotWithShape="1">
          <a:blip r:embed="rId3">
            <a:alphaModFix/>
          </a:blip>
          <a:srcRect b="27948" l="14629" r="15771" t="29673"/>
          <a:stretch/>
        </p:blipFill>
        <p:spPr>
          <a:xfrm>
            <a:off x="7167825" y="2744000"/>
            <a:ext cx="387276" cy="23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3"/>
          <p:cNvSpPr/>
          <p:nvPr/>
        </p:nvSpPr>
        <p:spPr>
          <a:xfrm>
            <a:off x="5328406" y="2818225"/>
            <a:ext cx="552600" cy="32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3"/>
          <p:cNvSpPr/>
          <p:nvPr/>
        </p:nvSpPr>
        <p:spPr>
          <a:xfrm rot="5400000">
            <a:off x="2350520" y="2593375"/>
            <a:ext cx="328500" cy="1955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3"/>
          <p:cNvSpPr/>
          <p:nvPr/>
        </p:nvSpPr>
        <p:spPr>
          <a:xfrm rot="5400000">
            <a:off x="6932695" y="2593375"/>
            <a:ext cx="328500" cy="1955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7350" y="3767275"/>
            <a:ext cx="10858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6175" y="3767263"/>
            <a:ext cx="110490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46950" y="3744675"/>
            <a:ext cx="2472765" cy="126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1" y="3744675"/>
            <a:ext cx="2489500" cy="126613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3"/>
          <p:cNvSpPr txBox="1"/>
          <p:nvPr/>
        </p:nvSpPr>
        <p:spPr>
          <a:xfrm>
            <a:off x="5500650" y="4447075"/>
            <a:ext cx="342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chemeClr val="lt1"/>
                </a:highlight>
              </a:rPr>
              <a:t>Why Bitcoin Miner Stocks Soared This Week. Bitcoin mining company stocks have soared this week, amplifying the gains of Bitcoin itself…."</a:t>
            </a:r>
            <a:endParaRPr sz="10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