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80" r:id="rId25"/>
    <p:sldId id="281" r:id="rId26"/>
    <p:sldId id="278" r:id="rId27"/>
  </p:sldIdLst>
  <p:sldSz cx="8991600" cy="5029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01147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02295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203442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604588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005735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406884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80803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209177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32026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75085" y="1565764"/>
            <a:ext cx="7650957" cy="10804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50169" y="2856177"/>
            <a:ext cx="6300788" cy="1288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01147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802295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203442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604588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711026" y="3238868"/>
            <a:ext cx="7650958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11026" y="2136300"/>
            <a:ext cx="7650958" cy="110256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401147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802295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203442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604588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0056" y="1176072"/>
            <a:ext cx="3975497" cy="3326376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699619" indent="-298472">
              <a:defRPr sz="2500"/>
            </a:lvl2pPr>
            <a:lvl3pPr marL="1080868" indent="-278574">
              <a:defRPr sz="2500"/>
            </a:lvl3pPr>
            <a:lvl4pPr marL="1516837" indent="-313396">
              <a:defRPr sz="2500"/>
            </a:lvl4pPr>
            <a:lvl5pPr marL="1917986" indent="-313396">
              <a:defRPr sz="2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0056" y="1128237"/>
            <a:ext cx="3977060" cy="47019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100" b="1"/>
            </a:lvl1pPr>
            <a:lvl2pPr marL="0" indent="401147">
              <a:spcBef>
                <a:spcPts val="500"/>
              </a:spcBef>
              <a:buSzTx/>
              <a:buFontTx/>
              <a:buNone/>
              <a:defRPr sz="2100" b="1"/>
            </a:lvl2pPr>
            <a:lvl3pPr marL="0" indent="802295">
              <a:spcBef>
                <a:spcPts val="500"/>
              </a:spcBef>
              <a:buSzTx/>
              <a:buFontTx/>
              <a:buNone/>
              <a:defRPr sz="2100" b="1"/>
            </a:lvl3pPr>
            <a:lvl4pPr marL="0" indent="1203442">
              <a:spcBef>
                <a:spcPts val="500"/>
              </a:spcBef>
              <a:buSzTx/>
              <a:buFontTx/>
              <a:buNone/>
              <a:defRPr sz="2100" b="1"/>
            </a:lvl4pPr>
            <a:lvl5pPr marL="0" indent="1604588">
              <a:spcBef>
                <a:spcPts val="500"/>
              </a:spcBef>
              <a:buSzTx/>
              <a:buFontTx/>
              <a:buNone/>
              <a:defRPr sz="21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572446" y="1128237"/>
            <a:ext cx="3978623" cy="47019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1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450056" y="200679"/>
            <a:ext cx="2961309" cy="854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3519189" y="200679"/>
            <a:ext cx="5031880" cy="430176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13"/>
          </p:nvPr>
        </p:nvSpPr>
        <p:spPr>
          <a:xfrm>
            <a:off x="450056" y="1054733"/>
            <a:ext cx="2961309" cy="344771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1764283" y="3528219"/>
            <a:ext cx="5400676" cy="416527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1764283" y="450360"/>
            <a:ext cx="5400676" cy="30241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64283" y="3944746"/>
            <a:ext cx="5400676" cy="5915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/>
            </a:lvl1pPr>
            <a:lvl2pPr marL="0" indent="401147">
              <a:spcBef>
                <a:spcPts val="200"/>
              </a:spcBef>
              <a:buSzTx/>
              <a:buFontTx/>
              <a:buNone/>
              <a:defRPr sz="1200"/>
            </a:lvl2pPr>
            <a:lvl3pPr marL="0" indent="802295">
              <a:spcBef>
                <a:spcPts val="200"/>
              </a:spcBef>
              <a:buSzTx/>
              <a:buFontTx/>
              <a:buNone/>
              <a:defRPr sz="1200"/>
            </a:lvl3pPr>
            <a:lvl4pPr marL="0" indent="1203442">
              <a:spcBef>
                <a:spcPts val="200"/>
              </a:spcBef>
              <a:buSzTx/>
              <a:buFontTx/>
              <a:buNone/>
              <a:defRPr sz="1200"/>
            </a:lvl4pPr>
            <a:lvl5pPr marL="0" indent="1604588">
              <a:spcBef>
                <a:spcPts val="200"/>
              </a:spcBef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1014" cy="8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0114" tIns="40114" rIns="40114" bIns="40114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0056" y="1176072"/>
            <a:ext cx="8101014" cy="332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0114" tIns="40114" rIns="40114" bIns="4011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11617" y="4689484"/>
            <a:ext cx="239452" cy="232631"/>
          </a:xfrm>
          <a:prstGeom prst="rect">
            <a:avLst/>
          </a:prstGeom>
          <a:ln w="12700">
            <a:miter lim="400000"/>
          </a:ln>
        </p:spPr>
        <p:txBody>
          <a:bodyPr wrap="none" lIns="40114" tIns="40114" rIns="40114" bIns="40114" anchor="ctr">
            <a:spAutoFit/>
          </a:bodyPr>
          <a:lstStyle>
            <a:lvl1pPr algn="r">
              <a:defRPr sz="11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00860" marR="0" indent="-300860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81950" marR="0" indent="-280803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69725" marR="0" indent="-267432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515444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916593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317740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718886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120034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521181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01147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802295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203442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604588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005735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406884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80803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09177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直接连接符 6"/>
          <p:cNvSpPr/>
          <p:nvPr/>
        </p:nvSpPr>
        <p:spPr>
          <a:xfrm flipH="1">
            <a:off x="1764258" y="503931"/>
            <a:ext cx="360041" cy="576065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直接连接符 12"/>
          <p:cNvSpPr/>
          <p:nvPr/>
        </p:nvSpPr>
        <p:spPr>
          <a:xfrm flipH="1">
            <a:off x="1260201" y="3888308"/>
            <a:ext cx="360041" cy="658307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文本框 20"/>
          <p:cNvSpPr txBox="1"/>
          <p:nvPr/>
        </p:nvSpPr>
        <p:spPr>
          <a:xfrm>
            <a:off x="3564457" y="2088108"/>
            <a:ext cx="4546731" cy="726441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前端每周分享</a:t>
            </a:r>
          </a:p>
        </p:txBody>
      </p:sp>
      <p:sp>
        <p:nvSpPr>
          <p:cNvPr id="98" name="文本框 20"/>
          <p:cNvSpPr txBox="1"/>
          <p:nvPr/>
        </p:nvSpPr>
        <p:spPr>
          <a:xfrm>
            <a:off x="4068513" y="2870904"/>
            <a:ext cx="1440162" cy="345441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分享人：栾皓琛</a:t>
            </a:r>
          </a:p>
        </p:txBody>
      </p:sp>
      <p:sp>
        <p:nvSpPr>
          <p:cNvPr id="99" name="直接连接符 16"/>
          <p:cNvSpPr/>
          <p:nvPr/>
        </p:nvSpPr>
        <p:spPr>
          <a:xfrm>
            <a:off x="8100962" y="2870904"/>
            <a:ext cx="288033" cy="1"/>
          </a:xfrm>
          <a:prstGeom prst="line">
            <a:avLst/>
          </a:prstGeom>
          <a:ln w="25400">
            <a:solidFill>
              <a:srgbClr val="59595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直接连接符 17"/>
          <p:cNvSpPr/>
          <p:nvPr/>
        </p:nvSpPr>
        <p:spPr>
          <a:xfrm>
            <a:off x="4068514" y="2736180"/>
            <a:ext cx="3960441" cy="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直接连接符 19"/>
          <p:cNvSpPr/>
          <p:nvPr/>
        </p:nvSpPr>
        <p:spPr>
          <a:xfrm flipH="1">
            <a:off x="1750743" y="3888308"/>
            <a:ext cx="157531" cy="288033"/>
          </a:xfrm>
          <a:prstGeom prst="line">
            <a:avLst/>
          </a:prstGeom>
          <a:ln w="25400">
            <a:solidFill>
              <a:srgbClr val="59595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直接连接符 20"/>
          <p:cNvSpPr/>
          <p:nvPr/>
        </p:nvSpPr>
        <p:spPr>
          <a:xfrm flipH="1">
            <a:off x="2052290" y="863971"/>
            <a:ext cx="180021" cy="288033"/>
          </a:xfrm>
          <a:prstGeom prst="line">
            <a:avLst/>
          </a:prstGeom>
          <a:ln w="19304">
            <a:solidFill>
              <a:srgbClr val="A6A6A6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122" y="1079996"/>
            <a:ext cx="2808312" cy="251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文本框 20"/>
          <p:cNvSpPr txBox="1"/>
          <p:nvPr/>
        </p:nvSpPr>
        <p:spPr>
          <a:xfrm flipH="1">
            <a:off x="719089" y="1867067"/>
            <a:ext cx="2450378" cy="101566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2019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6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6" animBg="1" advAuto="0"/>
      <p:bldP spid="96" grpId="8" animBg="1" advAuto="0"/>
      <p:bldP spid="97" grpId="3" animBg="1" advAuto="0"/>
      <p:bldP spid="98" grpId="5" animBg="1" advAuto="0"/>
      <p:bldP spid="99" grpId="10" animBg="1" advAuto="0"/>
      <p:bldP spid="101" grpId="4" animBg="1" advAuto="0"/>
      <p:bldP spid="102" grpId="9" animBg="1" advAuto="0"/>
      <p:bldP spid="103" grpId="7" animBg="1" advAuto="0"/>
      <p:bldP spid="104" grpId="11" animBg="1" advAuto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内容占位符 10"/>
          <p:cNvSpPr txBox="1">
            <a:spLocks noGrp="1"/>
          </p:cNvSpPr>
          <p:nvPr>
            <p:ph type="body" idx="1"/>
          </p:nvPr>
        </p:nvSpPr>
        <p:spPr>
          <a:xfrm>
            <a:off x="479232" y="875090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dirty="0" err="1"/>
              <a:t>如果ref作为回调函数使用时，会在组件挂载和卸载后以及组件属性本身发生变化时，被调用</a:t>
            </a:r>
            <a:r>
              <a:rPr dirty="0"/>
              <a:t>.</a:t>
            </a:r>
          </a:p>
          <a:p>
            <a:pPr>
              <a:spcBef>
                <a:spcPts val="300"/>
              </a:spcBef>
              <a:defRPr sz="1600"/>
            </a:pPr>
            <a:r>
              <a:rPr dirty="0" err="1"/>
              <a:t>不能在无状态组件中使用ref，因为无状态组件准确的说是个函数组件，没有实例</a:t>
            </a:r>
            <a:r>
              <a:rPr dirty="0"/>
              <a:t>.</a:t>
            </a:r>
          </a:p>
          <a:p>
            <a:pPr>
              <a:spcBef>
                <a:spcPts val="300"/>
              </a:spcBef>
              <a:defRPr sz="1600"/>
            </a:pPr>
            <a:r>
              <a:rPr dirty="0" err="1"/>
              <a:t>新版React不建议使用字符串的形式,建议直接使用回调函数来声明</a:t>
            </a:r>
            <a:r>
              <a:rPr dirty="0" err="1" smtClean="0"/>
              <a:t>ref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9"/>
          <p:cNvSpPr txBox="1">
            <a:spLocks noGrp="1"/>
          </p:cNvSpPr>
          <p:nvPr>
            <p:ph type="title"/>
          </p:nvPr>
        </p:nvSpPr>
        <p:spPr>
          <a:xfrm>
            <a:off x="450055" y="201845"/>
            <a:ext cx="8101015" cy="8400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ref应用场景</a:t>
            </a:r>
          </a:p>
        </p:txBody>
      </p:sp>
      <p:sp>
        <p:nvSpPr>
          <p:cNvPr id="154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endParaRPr dirty="0"/>
          </a:p>
          <a:p>
            <a:pPr>
              <a:spcBef>
                <a:spcPts val="300"/>
              </a:spcBef>
              <a:defRPr sz="1600"/>
            </a:pPr>
            <a:r>
              <a:rPr dirty="0"/>
              <a:t>点击按钮弹出模态框的时候，模态框内的输入框自动获取焦点，假如此时使用的ui组件并不提供focus类似的方法，那么就可以依赖ref</a:t>
            </a:r>
            <a:r>
              <a:rPr dirty="0" smtClean="0"/>
              <a:t>来实现</a:t>
            </a:r>
            <a:r>
              <a:rPr lang="en-US" dirty="0" smtClean="0"/>
              <a:t>.</a:t>
            </a:r>
            <a:r>
              <a:rPr lang="zh-CN" altLang="en-US" dirty="0" smtClean="0"/>
              <a:t>下面就是为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组件绑定了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属性，调用了其真实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节点的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方法获取焦点</a:t>
            </a:r>
            <a:r>
              <a:rPr lang="en-US" altLang="zh-CN" dirty="0" smtClean="0"/>
              <a:t>.</a:t>
            </a:r>
            <a:endParaRPr dirty="0"/>
          </a:p>
          <a:p>
            <a:pPr>
              <a:defRPr sz="16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15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154" y="2304132"/>
            <a:ext cx="2305373" cy="238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154" y="2676464"/>
            <a:ext cx="6879915" cy="280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8154" y="3091048"/>
            <a:ext cx="3219900" cy="828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027753">
            <a:off x="908281" y="1355181"/>
            <a:ext cx="2258860" cy="202518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文本框 20"/>
          <p:cNvSpPr txBox="1"/>
          <p:nvPr/>
        </p:nvSpPr>
        <p:spPr>
          <a:xfrm>
            <a:off x="1475848" y="1909302"/>
            <a:ext cx="1305098" cy="916941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61" name="文本框 20"/>
          <p:cNvSpPr txBox="1"/>
          <p:nvPr/>
        </p:nvSpPr>
        <p:spPr>
          <a:xfrm>
            <a:off x="2844377" y="1814829"/>
            <a:ext cx="6156749" cy="1399541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 b="1"/>
            </a:pPr>
            <a:r>
              <a:rPr dirty="0"/>
              <a:t>iterators </a:t>
            </a:r>
            <a:r>
              <a:rPr dirty="0" err="1"/>
              <a:t>和generators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0" grpId="2" animBg="1" advAuto="0"/>
      <p:bldP spid="161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 9"/>
          <p:cNvSpPr txBox="1">
            <a:spLocks noGrp="1"/>
          </p:cNvSpPr>
          <p:nvPr>
            <p:ph type="title"/>
          </p:nvPr>
        </p:nvSpPr>
        <p:spPr>
          <a:xfrm>
            <a:off x="450055" y="201845"/>
            <a:ext cx="8101015" cy="8400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dirty="0" err="1" smtClean="0"/>
              <a:t>什么是iterators和</a:t>
            </a:r>
            <a:r>
              <a:rPr lang="en-US" altLang="zh-CN" dirty="0" err="1"/>
              <a:t>generators</a:t>
            </a:r>
            <a:endParaRPr dirty="0"/>
          </a:p>
        </p:txBody>
      </p:sp>
      <p:sp>
        <p:nvSpPr>
          <p:cNvPr id="164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dirty="0"/>
              <a:t>iterators（迭代器）是一个对象，包含一个next方法，next方法返回一个对象,具有value和done</a:t>
            </a:r>
            <a:r>
              <a:rPr dirty="0" smtClean="0"/>
              <a:t>属性</a:t>
            </a:r>
            <a:r>
              <a:rPr lang="en-US" dirty="0" smtClean="0"/>
              <a:t>.</a:t>
            </a:r>
            <a:r>
              <a:rPr dirty="0" smtClean="0"/>
              <a:t>value</a:t>
            </a:r>
            <a:r>
              <a:rPr dirty="0"/>
              <a:t>表示迭代的值，done</a:t>
            </a:r>
            <a:r>
              <a:rPr dirty="0" smtClean="0"/>
              <a:t>表示是否迭代完成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154" y="2396289"/>
            <a:ext cx="2867143" cy="2106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6586" y="2391524"/>
            <a:ext cx="2300328" cy="2115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dirty="0"/>
              <a:t>array, set, map和string都是可迭代的，所以它们都具有Symbol.iterator属性，该属性返回这个可迭代对象的iterator，使用for </a:t>
            </a:r>
            <a:r>
              <a:rPr dirty="0" err="1"/>
              <a:t>of进行循环遍历的时候就是使用了这些对象的iterator，调用了其next</a:t>
            </a:r>
            <a:r>
              <a:rPr dirty="0" err="1" smtClean="0"/>
              <a:t>方法</a:t>
            </a:r>
            <a:r>
              <a:rPr lang="en-US" dirty="0" smtClean="0"/>
              <a:t>.</a:t>
            </a: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rPr dirty="0"/>
              <a:t> </a:t>
            </a:r>
          </a:p>
        </p:txBody>
      </p:sp>
      <p:pic>
        <p:nvPicPr>
          <p:cNvPr id="16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154" y="2256976"/>
            <a:ext cx="3312368" cy="517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154" y="3024211"/>
            <a:ext cx="3440554" cy="78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内容占位符 10"/>
          <p:cNvSpPr txBox="1">
            <a:spLocks noGrp="1"/>
          </p:cNvSpPr>
          <p:nvPr>
            <p:ph type="body" idx="1"/>
          </p:nvPr>
        </p:nvSpPr>
        <p:spPr>
          <a:xfrm>
            <a:off x="445293" y="981256"/>
            <a:ext cx="8101014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dirty="0" err="1"/>
              <a:t>generator是一个函数，这个函数声明的时候要在函数声明之后加一个</a:t>
            </a:r>
            <a:r>
              <a:rPr dirty="0"/>
              <a:t>*，</a:t>
            </a:r>
            <a:r>
              <a:rPr dirty="0" err="1"/>
              <a:t>该函数返回一个iterator，函数体中可以使用yield多次定义返回的值，即generator可以多次返回，记住执行状态</a:t>
            </a:r>
            <a:r>
              <a:rPr dirty="0"/>
              <a:t>。</a:t>
            </a:r>
          </a:p>
          <a:p>
            <a:pPr>
              <a:spcBef>
                <a:spcPts val="300"/>
              </a:spcBef>
              <a:defRPr sz="1600"/>
            </a:pPr>
            <a:r>
              <a:rPr dirty="0" err="1"/>
              <a:t>next方法可以带一个参数，作为上一次yield表达式返回的值，替换掉整个yield</a:t>
            </a:r>
            <a:r>
              <a:rPr dirty="0" err="1" smtClean="0"/>
              <a:t>表达式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7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462" y="2571326"/>
            <a:ext cx="1659578" cy="173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内容占位符 10"/>
          <p:cNvSpPr txBox="1">
            <a:spLocks noGrp="1"/>
          </p:cNvSpPr>
          <p:nvPr>
            <p:ph type="body" idx="1"/>
          </p:nvPr>
        </p:nvSpPr>
        <p:spPr>
          <a:xfrm>
            <a:off x="469062" y="1247956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endParaRPr dirty="0"/>
          </a:p>
          <a:p>
            <a:pPr>
              <a:spcBef>
                <a:spcPts val="300"/>
              </a:spcBef>
              <a:defRPr sz="1600"/>
            </a:pPr>
            <a:r>
              <a:rPr dirty="0"/>
              <a:t>for...</a:t>
            </a:r>
            <a:r>
              <a:rPr dirty="0" err="1"/>
              <a:t>of循环可以自动遍历</a:t>
            </a:r>
            <a:r>
              <a:rPr dirty="0"/>
              <a:t> </a:t>
            </a:r>
            <a:r>
              <a:rPr lang="en-US" dirty="0" smtClean="0"/>
              <a:t>g</a:t>
            </a:r>
            <a:r>
              <a:rPr dirty="0" smtClean="0"/>
              <a:t>enerator </a:t>
            </a:r>
            <a:r>
              <a:rPr dirty="0" err="1"/>
              <a:t>函数运行时生成的Iterator对象，且此时不再需要调用next</a:t>
            </a:r>
            <a:r>
              <a:rPr dirty="0" err="1" smtClean="0"/>
              <a:t>方法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7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645" y="2247320"/>
            <a:ext cx="1440161" cy="1327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内容占位符 10"/>
          <p:cNvSpPr txBox="1">
            <a:spLocks noGrp="1"/>
          </p:cNvSpPr>
          <p:nvPr>
            <p:ph type="body" idx="1"/>
          </p:nvPr>
        </p:nvSpPr>
        <p:spPr>
          <a:xfrm>
            <a:off x="469062" y="1247956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dirty="0"/>
              <a:t>generator.</a:t>
            </a:r>
            <a:r>
              <a:rPr b="1" dirty="0"/>
              <a:t> </a:t>
            </a:r>
            <a:r>
              <a:rPr dirty="0" err="1"/>
              <a:t>prototype.return</a:t>
            </a:r>
            <a:r>
              <a:rPr dirty="0"/>
              <a:t>(),</a:t>
            </a:r>
            <a:r>
              <a:rPr dirty="0" err="1"/>
              <a:t>该方法返回给定的值，并终结遍历generator</a:t>
            </a:r>
            <a:r>
              <a:rPr dirty="0" err="1" smtClean="0"/>
              <a:t>函数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79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154" y="1962866"/>
            <a:ext cx="1224138" cy="111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6306" y="1932146"/>
            <a:ext cx="2477573" cy="989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 9"/>
          <p:cNvSpPr txBox="1">
            <a:spLocks noGrp="1"/>
          </p:cNvSpPr>
          <p:nvPr>
            <p:ph type="title"/>
          </p:nvPr>
        </p:nvSpPr>
        <p:spPr>
          <a:xfrm>
            <a:off x="450055" y="201845"/>
            <a:ext cx="8101015" cy="8400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注意</a:t>
            </a:r>
          </a:p>
        </p:txBody>
      </p:sp>
      <p:sp>
        <p:nvSpPr>
          <p:cNvPr id="183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dirty="0"/>
              <a:t>generator函数中如果没有遇到yield表达式，则一直执行到return为止，将return后面的表达式的值作为返回对象的</a:t>
            </a:r>
            <a:r>
              <a:rPr dirty="0" smtClean="0"/>
              <a:t>value</a:t>
            </a:r>
            <a:r>
              <a:rPr lang="en-US" dirty="0" smtClean="0"/>
              <a:t>.</a:t>
            </a:r>
            <a:endParaRPr dirty="0"/>
          </a:p>
          <a:p>
            <a:pPr>
              <a:spcBef>
                <a:spcPts val="300"/>
              </a:spcBef>
              <a:defRPr sz="1600"/>
            </a:pPr>
            <a:r>
              <a:rPr dirty="0" err="1"/>
              <a:t>yield表达式只能用在</a:t>
            </a:r>
            <a:r>
              <a:rPr dirty="0"/>
              <a:t> generator </a:t>
            </a:r>
            <a:r>
              <a:rPr dirty="0" err="1"/>
              <a:t>函数里面，用在其他地方都会报错</a:t>
            </a:r>
            <a:r>
              <a:rPr dirty="0"/>
              <a:t> 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标题 9"/>
          <p:cNvSpPr txBox="1">
            <a:spLocks noGrp="1"/>
          </p:cNvSpPr>
          <p:nvPr>
            <p:ph type="title"/>
          </p:nvPr>
        </p:nvSpPr>
        <p:spPr>
          <a:xfrm>
            <a:off x="450055" y="201845"/>
            <a:ext cx="8101015" cy="8400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应用场景</a:t>
            </a:r>
          </a:p>
        </p:txBody>
      </p:sp>
      <p:sp>
        <p:nvSpPr>
          <p:cNvPr id="186" name="内容占位符 10"/>
          <p:cNvSpPr txBox="1">
            <a:spLocks noGrp="1"/>
          </p:cNvSpPr>
          <p:nvPr>
            <p:ph type="body" idx="1"/>
          </p:nvPr>
        </p:nvSpPr>
        <p:spPr>
          <a:xfrm>
            <a:off x="445293" y="851412"/>
            <a:ext cx="8101014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dirty="0" err="1"/>
              <a:t>保存状态，根据某个标识显示不同的状态,避免了使用外部变量,保存状态</a:t>
            </a:r>
            <a:r>
              <a:rPr dirty="0"/>
              <a:t>.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endParaRPr dirty="0"/>
          </a:p>
          <a:p>
            <a:pPr>
              <a:defRPr sz="1600"/>
            </a:pPr>
            <a:endParaRPr dirty="0"/>
          </a:p>
          <a:p>
            <a:pPr marL="0" indent="0">
              <a:buSzTx/>
              <a:buNone/>
              <a:defRPr sz="1600"/>
            </a:pPr>
            <a:endParaRPr dirty="0"/>
          </a:p>
          <a:p>
            <a:pPr>
              <a:spcBef>
                <a:spcPts val="300"/>
              </a:spcBef>
              <a:defRPr sz="1600"/>
            </a:pPr>
            <a:r>
              <a:rPr dirty="0" err="1"/>
              <a:t>异步操作的同步化表达</a:t>
            </a:r>
            <a:r>
              <a:rPr dirty="0"/>
              <a:t> ,当代码执行到yield的时候,代表先暂停,将控制权交给其他线程执行异步请求,执行完成后,在继续往下执行.达到了用同步操作的形式执行异步操作.避免了回调地狱,和Promise形式的无限then的问题.减少了代码量.使流程更清晰.</a:t>
            </a:r>
          </a:p>
        </p:txBody>
      </p:sp>
      <p:pic>
        <p:nvPicPr>
          <p:cNvPr id="18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454" y="1241153"/>
            <a:ext cx="1512169" cy="1008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0985" y="1241152"/>
            <a:ext cx="1557479" cy="1008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5687" y="3826077"/>
            <a:ext cx="3083873" cy="723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片 6" descr="图片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04022" y="3490043"/>
            <a:ext cx="2717596" cy="1395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 20"/>
          <p:cNvSpPr txBox="1"/>
          <p:nvPr/>
        </p:nvSpPr>
        <p:spPr>
          <a:xfrm>
            <a:off x="756146" y="935979"/>
            <a:ext cx="2088926" cy="510541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内容</a:t>
            </a:r>
          </a:p>
        </p:txBody>
      </p:sp>
      <p:grpSp>
        <p:nvGrpSpPr>
          <p:cNvPr id="109" name="椭圆 1"/>
          <p:cNvGrpSpPr/>
          <p:nvPr/>
        </p:nvGrpSpPr>
        <p:grpSpPr>
          <a:xfrm>
            <a:off x="2196997" y="2370340"/>
            <a:ext cx="648075" cy="648075"/>
            <a:chOff x="-1" y="-1"/>
            <a:chExt cx="648074" cy="648074"/>
          </a:xfrm>
        </p:grpSpPr>
        <p:sp>
          <p:nvSpPr>
            <p:cNvPr id="107" name="圆形"/>
            <p:cNvSpPr/>
            <p:nvPr/>
          </p:nvSpPr>
          <p:spPr>
            <a:xfrm>
              <a:off x="-1" y="-1"/>
              <a:ext cx="648074" cy="648074"/>
            </a:xfrm>
            <a:prstGeom prst="ellipse">
              <a:avLst/>
            </a:prstGeom>
            <a:solidFill>
              <a:srgbClr val="2829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I"/>
            <p:cNvSpPr txBox="1"/>
            <p:nvPr/>
          </p:nvSpPr>
          <p:spPr>
            <a:xfrm>
              <a:off x="94908" y="31650"/>
              <a:ext cx="458256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I</a:t>
              </a:r>
            </a:p>
          </p:txBody>
        </p:sp>
      </p:grpSp>
      <p:sp>
        <p:nvSpPr>
          <p:cNvPr id="110" name="文本框 20"/>
          <p:cNvSpPr txBox="1"/>
          <p:nvPr/>
        </p:nvSpPr>
        <p:spPr>
          <a:xfrm>
            <a:off x="1547686" y="3227473"/>
            <a:ext cx="2088926" cy="307777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mtClean="0"/>
              <a:t>React</a:t>
            </a:r>
            <a:r>
              <a:rPr lang="zh-CN" altLang="en-US" dirty="0" smtClean="0"/>
              <a:t>中</a:t>
            </a:r>
            <a:r>
              <a:rPr dirty="0" err="1" smtClean="0"/>
              <a:t>ref</a:t>
            </a:r>
            <a:r>
              <a:rPr dirty="0" err="1"/>
              <a:t>的使用</a:t>
            </a:r>
            <a:endParaRPr dirty="0"/>
          </a:p>
        </p:txBody>
      </p:sp>
      <p:sp>
        <p:nvSpPr>
          <p:cNvPr id="111" name="文本框 20"/>
          <p:cNvSpPr txBox="1"/>
          <p:nvPr/>
        </p:nvSpPr>
        <p:spPr>
          <a:xfrm>
            <a:off x="3939138" y="3227473"/>
            <a:ext cx="2088926" cy="307777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iterators </a:t>
            </a:r>
            <a:r>
              <a:rPr dirty="0" err="1"/>
              <a:t>和generators</a:t>
            </a:r>
            <a:endParaRPr dirty="0"/>
          </a:p>
        </p:txBody>
      </p:sp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4721722">
            <a:off x="11018750" y="2918378"/>
            <a:ext cx="2808313" cy="25177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" name="椭圆 12"/>
          <p:cNvGrpSpPr/>
          <p:nvPr/>
        </p:nvGrpSpPr>
        <p:grpSpPr>
          <a:xfrm>
            <a:off x="6709251" y="2370340"/>
            <a:ext cx="648075" cy="648075"/>
            <a:chOff x="-759785" y="5796"/>
            <a:chExt cx="648074" cy="648074"/>
          </a:xfrm>
        </p:grpSpPr>
        <p:sp>
          <p:nvSpPr>
            <p:cNvPr id="113" name="圆形"/>
            <p:cNvSpPr/>
            <p:nvPr/>
          </p:nvSpPr>
          <p:spPr>
            <a:xfrm>
              <a:off x="-759785" y="5796"/>
              <a:ext cx="648074" cy="648074"/>
            </a:xfrm>
            <a:prstGeom prst="ellipse">
              <a:avLst/>
            </a:prstGeom>
            <a:solidFill>
              <a:srgbClr val="2829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II"/>
            <p:cNvSpPr txBox="1"/>
            <p:nvPr/>
          </p:nvSpPr>
          <p:spPr>
            <a:xfrm>
              <a:off x="-664877" y="31649"/>
              <a:ext cx="458256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II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4590458" y="2370340"/>
            <a:ext cx="648072" cy="648072"/>
          </a:xfrm>
          <a:prstGeom prst="ellipse">
            <a:avLst/>
          </a:prstGeom>
          <a:solidFill>
            <a:srgbClr val="282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III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988824" y="3200436"/>
            <a:ext cx="2088926" cy="307777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err="1" smtClean="0"/>
              <a:t>async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1" animBg="1" advAuto="0"/>
      <p:bldP spid="109" grpId="2" animBg="1" advAuto="0"/>
      <p:bldP spid="110" grpId="3" animBg="1" advAuto="0"/>
      <p:bldP spid="111" grpId="5" animBg="1" advAuto="0"/>
      <p:bldP spid="115" grpId="4" animBg="1" advAuto="0"/>
      <p:bldP spid="16" grpId="0" animBg="1"/>
      <p:bldP spid="21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027754">
            <a:off x="1390881" y="1355181"/>
            <a:ext cx="2258860" cy="202518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文本框 20"/>
          <p:cNvSpPr txBox="1"/>
          <p:nvPr/>
        </p:nvSpPr>
        <p:spPr>
          <a:xfrm>
            <a:off x="1620241" y="1944091"/>
            <a:ext cx="2088927" cy="916941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03</a:t>
            </a:r>
          </a:p>
        </p:txBody>
      </p:sp>
      <p:sp>
        <p:nvSpPr>
          <p:cNvPr id="194" name="文本框 20"/>
          <p:cNvSpPr txBox="1"/>
          <p:nvPr/>
        </p:nvSpPr>
        <p:spPr>
          <a:xfrm>
            <a:off x="2806277" y="1859280"/>
            <a:ext cx="4896546" cy="1310641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async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  <p:bldP spid="193" grpId="2" animBg="1" advAuto="0"/>
      <p:bldP spid="194" grpId="3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9"/>
          <p:cNvSpPr txBox="1">
            <a:spLocks noGrp="1"/>
          </p:cNvSpPr>
          <p:nvPr>
            <p:ph type="title"/>
          </p:nvPr>
        </p:nvSpPr>
        <p:spPr>
          <a:xfrm>
            <a:off x="445293" y="214545"/>
            <a:ext cx="8101014" cy="8400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dirty="0" err="1"/>
              <a:t>async</a:t>
            </a:r>
            <a:r>
              <a:rPr dirty="0" err="1" smtClean="0"/>
              <a:t>是什么及其特点</a:t>
            </a:r>
            <a:endParaRPr dirty="0"/>
          </a:p>
        </p:txBody>
      </p:sp>
      <p:sp>
        <p:nvSpPr>
          <p:cNvPr id="197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lang="en-US" dirty="0" err="1" smtClean="0"/>
              <a:t>async</a:t>
            </a:r>
            <a:r>
              <a:rPr lang="zh-CN" altLang="en-US" dirty="0" smtClean="0"/>
              <a:t>可以用于声明异步函数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使得异步操作更加便捷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>
              <a:spcBef>
                <a:spcPts val="300"/>
              </a:spcBef>
              <a:defRPr sz="1600"/>
            </a:pPr>
            <a:r>
              <a:rPr dirty="0" err="1" smtClean="0"/>
              <a:t>async</a:t>
            </a:r>
            <a:r>
              <a:rPr dirty="0" err="1"/>
              <a:t>是generator的函数便捷的使用形式</a:t>
            </a:r>
            <a:r>
              <a:rPr dirty="0"/>
              <a:t>.</a:t>
            </a:r>
          </a:p>
          <a:p>
            <a:pPr>
              <a:spcBef>
                <a:spcPts val="300"/>
              </a:spcBef>
              <a:defRPr sz="1600"/>
            </a:pPr>
            <a:r>
              <a:rPr dirty="0" err="1"/>
              <a:t>声明async函数要在function声明前加上async</a:t>
            </a:r>
            <a:r>
              <a:rPr dirty="0"/>
              <a:t>.</a:t>
            </a:r>
          </a:p>
          <a:p>
            <a:pPr>
              <a:spcBef>
                <a:spcPts val="300"/>
              </a:spcBef>
              <a:defRPr sz="1600"/>
            </a:pPr>
            <a:r>
              <a:rPr dirty="0" err="1"/>
              <a:t>async函数中要用await代替generator函数中的yield</a:t>
            </a:r>
            <a:r>
              <a:rPr dirty="0"/>
              <a:t>.</a:t>
            </a:r>
          </a:p>
          <a:p>
            <a:pPr>
              <a:spcBef>
                <a:spcPts val="300"/>
              </a:spcBef>
              <a:defRPr sz="1600"/>
            </a:pPr>
            <a:r>
              <a:rPr dirty="0" err="1"/>
              <a:t>async返回的是一个Promise对象</a:t>
            </a:r>
            <a:r>
              <a:rPr dirty="0" smtClean="0"/>
              <a:t>,</a:t>
            </a:r>
            <a:r>
              <a:rPr lang="zh-CN" altLang="en-US" dirty="0"/>
              <a:t>相对</a:t>
            </a:r>
            <a:r>
              <a:rPr dirty="0" err="1" smtClean="0"/>
              <a:t>generator</a:t>
            </a:r>
            <a:r>
              <a:rPr dirty="0" err="1"/>
              <a:t>函数返回的iterator使用起来更加方便</a:t>
            </a:r>
            <a:r>
              <a:rPr dirty="0"/>
              <a:t>.</a:t>
            </a:r>
          </a:p>
          <a:p>
            <a:pPr>
              <a:spcBef>
                <a:spcPts val="300"/>
              </a:spcBef>
              <a:defRPr sz="1600"/>
            </a:pPr>
            <a:r>
              <a:rPr dirty="0" err="1"/>
              <a:t>async函数要用then代替</a:t>
            </a:r>
            <a:r>
              <a:rPr dirty="0" err="1" smtClean="0"/>
              <a:t>next</a:t>
            </a:r>
            <a:r>
              <a:rPr lang="en-US" dirty="0"/>
              <a:t>.</a:t>
            </a:r>
            <a:endParaRPr dirty="0"/>
          </a:p>
          <a:p>
            <a:pPr>
              <a:spcBef>
                <a:spcPts val="300"/>
              </a:spcBef>
              <a:defRPr sz="1600"/>
            </a:pPr>
            <a:r>
              <a:rPr dirty="0" err="1"/>
              <a:t>async函数一旦执行到await就先执行await后面的异步操作</a:t>
            </a:r>
            <a:r>
              <a:rPr dirty="0" smtClean="0"/>
              <a:t>,</a:t>
            </a:r>
            <a:r>
              <a:rPr lang="zh-CN" altLang="en-US" dirty="0" smtClean="0"/>
              <a:t>直到该</a:t>
            </a:r>
            <a:r>
              <a:rPr dirty="0" err="1" smtClean="0"/>
              <a:t>异步操作执行完成</a:t>
            </a:r>
            <a:r>
              <a:rPr dirty="0" err="1"/>
              <a:t>,才继续执行后面的函数语句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9"/>
          <p:cNvSpPr txBox="1">
            <a:spLocks noGrp="1"/>
          </p:cNvSpPr>
          <p:nvPr>
            <p:ph type="title"/>
          </p:nvPr>
        </p:nvSpPr>
        <p:spPr>
          <a:xfrm>
            <a:off x="445293" y="214545"/>
            <a:ext cx="8101014" cy="8400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en-US" altLang="zh-CN" dirty="0" smtClean="0"/>
              <a:t>a</a:t>
            </a:r>
            <a:r>
              <a:rPr lang="en-US" dirty="0" smtClean="0"/>
              <a:t>wait</a:t>
            </a:r>
            <a:r>
              <a:rPr lang="zh-CN" altLang="en-US" dirty="0" smtClean="0"/>
              <a:t>命令</a:t>
            </a:r>
            <a:endParaRPr dirty="0"/>
          </a:p>
        </p:txBody>
      </p:sp>
      <p:sp>
        <p:nvSpPr>
          <p:cNvPr id="197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lang="en-US" altLang="zh-CN" dirty="0" smtClean="0"/>
              <a:t>a</a:t>
            </a:r>
            <a:r>
              <a:rPr lang="en-US" dirty="0" smtClean="0"/>
              <a:t>wait</a:t>
            </a:r>
            <a:r>
              <a:rPr lang="zh-CN" altLang="en-US" dirty="0" smtClean="0"/>
              <a:t>意为等待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</a:t>
            </a:r>
            <a:r>
              <a:rPr lang="en-US" altLang="zh-CN" dirty="0" smtClean="0"/>
              <a:t>await</a:t>
            </a:r>
            <a:r>
              <a:rPr lang="zh-CN" altLang="en-US" dirty="0" smtClean="0"/>
              <a:t>后面如果是一个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对象则返回对象的结果，否则直接返回值</a:t>
            </a:r>
            <a:r>
              <a:rPr lang="en-US" altLang="zh-CN" dirty="0" smtClean="0"/>
              <a:t>.</a:t>
            </a:r>
          </a:p>
          <a:p>
            <a:pPr>
              <a:spcBef>
                <a:spcPts val="300"/>
              </a:spcBef>
              <a:defRPr sz="1600"/>
            </a:pPr>
            <a:r>
              <a:rPr lang="zh-CN" altLang="en-US" dirty="0"/>
              <a:t>任何一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await</a:t>
            </a:r>
            <a:r>
              <a:rPr lang="zh-CN" altLang="en-US" dirty="0" smtClean="0"/>
              <a:t>语句后面的 </a:t>
            </a:r>
            <a:r>
              <a:rPr lang="en-US" altLang="zh-CN" dirty="0" smtClean="0"/>
              <a:t>Promise </a:t>
            </a:r>
            <a:r>
              <a:rPr lang="zh-CN" altLang="en-US" dirty="0" smtClean="0"/>
              <a:t>对象变为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状态，那么整个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函数都会中断执行</a:t>
            </a:r>
            <a:r>
              <a:rPr lang="en-US" altLang="zh-CN" dirty="0" smtClean="0"/>
              <a:t>.</a:t>
            </a:r>
          </a:p>
          <a:p>
            <a:pPr>
              <a:spcBef>
                <a:spcPts val="300"/>
              </a:spcBef>
              <a:defRPr sz="1600"/>
            </a:pP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06" y="2934285"/>
            <a:ext cx="2114328" cy="16896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29" y="2934285"/>
            <a:ext cx="1986337" cy="20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9"/>
          <p:cNvSpPr txBox="1">
            <a:spLocks noGrp="1"/>
          </p:cNvSpPr>
          <p:nvPr>
            <p:ph type="title"/>
          </p:nvPr>
        </p:nvSpPr>
        <p:spPr>
          <a:xfrm>
            <a:off x="445293" y="214545"/>
            <a:ext cx="8101014" cy="8400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应用场景</a:t>
            </a:r>
          </a:p>
        </p:txBody>
      </p:sp>
      <p:sp>
        <p:nvSpPr>
          <p:cNvPr id="200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3352" indent="-123352" defTabSz="328940">
              <a:spcBef>
                <a:spcPts val="100"/>
              </a:spcBef>
              <a:defRPr sz="656"/>
            </a:pPr>
            <a:r>
              <a:rPr lang="zh-CN" altLang="en-US" sz="1600" dirty="0" smtClean="0"/>
              <a:t>批量下载网络图片</a:t>
            </a:r>
            <a:endParaRPr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" y="1558636"/>
            <a:ext cx="2967777" cy="3470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 9"/>
          <p:cNvSpPr txBox="1">
            <a:spLocks noGrp="1"/>
          </p:cNvSpPr>
          <p:nvPr>
            <p:ph type="title"/>
          </p:nvPr>
        </p:nvSpPr>
        <p:spPr>
          <a:xfrm>
            <a:off x="450055" y="201845"/>
            <a:ext cx="8101015" cy="8400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注意</a:t>
            </a:r>
          </a:p>
        </p:txBody>
      </p:sp>
      <p:sp>
        <p:nvSpPr>
          <p:cNvPr id="183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lang="en-US" altLang="zh-CN" dirty="0"/>
              <a:t>await</a:t>
            </a:r>
            <a:r>
              <a:rPr lang="zh-CN" altLang="en-US" dirty="0"/>
              <a:t>命令只能出现在 </a:t>
            </a:r>
            <a:r>
              <a:rPr lang="en-US" altLang="zh-CN" dirty="0" err="1"/>
              <a:t>async</a:t>
            </a:r>
            <a:r>
              <a:rPr lang="en-US" altLang="zh-CN" dirty="0"/>
              <a:t> </a:t>
            </a:r>
            <a:r>
              <a:rPr lang="zh-CN" altLang="en-US" dirty="0"/>
              <a:t>函数内部，否则都会报</a:t>
            </a:r>
            <a:r>
              <a:rPr lang="zh-CN" altLang="en-US" dirty="0" smtClean="0"/>
              <a:t>错</a:t>
            </a:r>
            <a:r>
              <a:rPr lang="en-US" altLang="zh-CN" dirty="0" smtClean="0"/>
              <a:t>.</a:t>
            </a:r>
          </a:p>
          <a:p>
            <a:pPr>
              <a:spcBef>
                <a:spcPts val="300"/>
              </a:spcBef>
              <a:defRPr sz="1600"/>
            </a:pPr>
            <a:r>
              <a:rPr lang="zh-CN" altLang="en-US" dirty="0"/>
              <a:t>如果</a:t>
            </a:r>
            <a:r>
              <a:rPr lang="en-US" altLang="zh-CN" dirty="0"/>
              <a:t>await</a:t>
            </a:r>
            <a:r>
              <a:rPr lang="zh-CN" altLang="en-US" dirty="0"/>
              <a:t>后面的异步操作出错，那么等同于</a:t>
            </a:r>
            <a:r>
              <a:rPr lang="en-US" altLang="zh-CN" dirty="0" err="1"/>
              <a:t>async</a:t>
            </a:r>
            <a:r>
              <a:rPr lang="zh-CN" altLang="en-US" dirty="0"/>
              <a:t>函数返回的 </a:t>
            </a:r>
            <a:r>
              <a:rPr lang="en-US" altLang="zh-CN" dirty="0"/>
              <a:t>Promise </a:t>
            </a:r>
            <a:r>
              <a:rPr lang="zh-CN" altLang="en-US" dirty="0"/>
              <a:t>对象被</a:t>
            </a:r>
            <a:r>
              <a:rPr lang="en-US" altLang="zh-CN" dirty="0" smtClean="0"/>
              <a:t>reject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>
              <a:spcBef>
                <a:spcPts val="300"/>
              </a:spcBef>
              <a:defRPr sz="1600"/>
            </a:pPr>
            <a:r>
              <a:rPr lang="en-US" altLang="zh-CN" dirty="0"/>
              <a:t>await</a:t>
            </a:r>
            <a:r>
              <a:rPr lang="zh-CN" altLang="en-US" dirty="0"/>
              <a:t>命令后面的</a:t>
            </a:r>
            <a:r>
              <a:rPr lang="en-US" altLang="zh-CN" dirty="0"/>
              <a:t>Promise</a:t>
            </a:r>
            <a:r>
              <a:rPr lang="zh-CN" altLang="en-US" dirty="0"/>
              <a:t>对象，运行结果可能是</a:t>
            </a:r>
            <a:r>
              <a:rPr lang="en-US" altLang="zh-CN" dirty="0"/>
              <a:t>rejected</a:t>
            </a:r>
            <a:r>
              <a:rPr lang="zh-CN" altLang="en-US" dirty="0"/>
              <a:t>，所以最好把</a:t>
            </a:r>
            <a:r>
              <a:rPr lang="en-US" altLang="zh-CN" dirty="0"/>
              <a:t>await</a:t>
            </a:r>
            <a:r>
              <a:rPr lang="zh-CN" altLang="en-US" dirty="0"/>
              <a:t>命令放在</a:t>
            </a:r>
            <a:r>
              <a:rPr lang="en-US" altLang="zh-CN" dirty="0"/>
              <a:t>try...catch</a:t>
            </a:r>
            <a:r>
              <a:rPr lang="zh-CN" altLang="en-US" dirty="0"/>
              <a:t>代码块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pPr>
              <a:spcBef>
                <a:spcPts val="300"/>
              </a:spcBef>
              <a:defRPr sz="16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9"/>
          <p:cNvSpPr txBox="1">
            <a:spLocks noGrp="1"/>
          </p:cNvSpPr>
          <p:nvPr>
            <p:ph type="title"/>
          </p:nvPr>
        </p:nvSpPr>
        <p:spPr>
          <a:xfrm>
            <a:off x="445293" y="214545"/>
            <a:ext cx="8101014" cy="8400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en-US" altLang="zh-CN" dirty="0" err="1" smtClean="0"/>
              <a:t>a</a:t>
            </a:r>
            <a:r>
              <a:rPr dirty="0" err="1" smtClean="0"/>
              <a:t>sync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generator</a:t>
            </a:r>
            <a:endParaRPr dirty="0"/>
          </a:p>
        </p:txBody>
      </p:sp>
      <p:sp>
        <p:nvSpPr>
          <p:cNvPr id="197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lang="zh-CN" altLang="en-US" dirty="0" smtClean="0"/>
              <a:t>场景：使用三种方式分别执行异步请求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需要写</a:t>
            </a:r>
            <a:r>
              <a:rPr lang="en-US" altLang="zh-CN" dirty="0" err="1" smtClean="0"/>
              <a:t>then,catch</a:t>
            </a:r>
            <a:r>
              <a:rPr lang="zh-CN" altLang="en-US" dirty="0" smtClean="0"/>
              <a:t>等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，代码较冗余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则需要额外的执行器执行，如果使用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函数，代码最简洁，不需要去额外执行器</a:t>
            </a:r>
            <a:r>
              <a:rPr lang="en-US" altLang="zh-CN" dirty="0" smtClean="0"/>
              <a:t>.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" y="2364339"/>
            <a:ext cx="2534055" cy="2138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202" y="2364338"/>
            <a:ext cx="2242833" cy="2138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95" y="2364338"/>
            <a:ext cx="235300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5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186" y="1224012"/>
            <a:ext cx="2808312" cy="251779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直接连接符 6"/>
          <p:cNvSpPr/>
          <p:nvPr/>
        </p:nvSpPr>
        <p:spPr>
          <a:xfrm flipH="1">
            <a:off x="1836266" y="503931"/>
            <a:ext cx="360041" cy="576065"/>
          </a:xfrm>
          <a:prstGeom prst="line">
            <a:avLst/>
          </a:prstGeom>
          <a:ln w="2540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直接连接符 12"/>
          <p:cNvSpPr/>
          <p:nvPr/>
        </p:nvSpPr>
        <p:spPr>
          <a:xfrm flipH="1">
            <a:off x="1332209" y="3888308"/>
            <a:ext cx="360041" cy="658307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文本框 20"/>
          <p:cNvSpPr txBox="1"/>
          <p:nvPr/>
        </p:nvSpPr>
        <p:spPr>
          <a:xfrm>
            <a:off x="3420441" y="2088108"/>
            <a:ext cx="4546731" cy="726441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感谢您的聆听！</a:t>
            </a:r>
          </a:p>
        </p:txBody>
      </p:sp>
      <p:sp>
        <p:nvSpPr>
          <p:cNvPr id="206" name="文本框 20"/>
          <p:cNvSpPr txBox="1"/>
          <p:nvPr/>
        </p:nvSpPr>
        <p:spPr>
          <a:xfrm>
            <a:off x="4140522" y="2870904"/>
            <a:ext cx="1584177" cy="345441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分享人：栾皓琛</a:t>
            </a:r>
          </a:p>
        </p:txBody>
      </p:sp>
      <p:sp>
        <p:nvSpPr>
          <p:cNvPr id="207" name="直接连接符 16"/>
          <p:cNvSpPr/>
          <p:nvPr/>
        </p:nvSpPr>
        <p:spPr>
          <a:xfrm>
            <a:off x="8172970" y="2870904"/>
            <a:ext cx="288033" cy="1"/>
          </a:xfrm>
          <a:prstGeom prst="line">
            <a:avLst/>
          </a:prstGeom>
          <a:ln w="25400">
            <a:solidFill>
              <a:srgbClr val="59595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直接连接符 17"/>
          <p:cNvSpPr/>
          <p:nvPr/>
        </p:nvSpPr>
        <p:spPr>
          <a:xfrm>
            <a:off x="4140522" y="2736180"/>
            <a:ext cx="3960441" cy="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直接连接符 19"/>
          <p:cNvSpPr/>
          <p:nvPr/>
        </p:nvSpPr>
        <p:spPr>
          <a:xfrm flipH="1">
            <a:off x="1822751" y="3888308"/>
            <a:ext cx="157531" cy="288033"/>
          </a:xfrm>
          <a:prstGeom prst="line">
            <a:avLst/>
          </a:prstGeom>
          <a:ln w="25400">
            <a:solidFill>
              <a:srgbClr val="59595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直接连接符 20"/>
          <p:cNvSpPr/>
          <p:nvPr/>
        </p:nvSpPr>
        <p:spPr>
          <a:xfrm flipH="1">
            <a:off x="2124298" y="863971"/>
            <a:ext cx="180021" cy="288033"/>
          </a:xfrm>
          <a:prstGeom prst="line">
            <a:avLst/>
          </a:prstGeom>
          <a:ln w="19304">
            <a:solidFill>
              <a:srgbClr val="A6A6A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文本框 20"/>
          <p:cNvSpPr txBox="1"/>
          <p:nvPr/>
        </p:nvSpPr>
        <p:spPr>
          <a:xfrm flipH="1">
            <a:off x="1331157" y="1944092"/>
            <a:ext cx="2450378" cy="101566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2019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9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5" animBg="1" advAuto="0"/>
      <p:bldP spid="204" grpId="7" animBg="1" advAuto="0"/>
      <p:bldP spid="205" grpId="2" animBg="1" advAuto="0"/>
      <p:bldP spid="206" grpId="4" animBg="1" advAuto="0"/>
      <p:bldP spid="207" grpId="9" animBg="1" advAuto="0"/>
      <p:bldP spid="208" grpId="3" animBg="1" advAuto="0"/>
      <p:bldP spid="209" grpId="8" animBg="1" advAuto="0"/>
      <p:bldP spid="210" grpId="6" animBg="1" advAuto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027753">
            <a:off x="1390881" y="1355181"/>
            <a:ext cx="2258860" cy="202518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文本框 20"/>
          <p:cNvSpPr txBox="1"/>
          <p:nvPr/>
        </p:nvSpPr>
        <p:spPr>
          <a:xfrm>
            <a:off x="1620242" y="1944092"/>
            <a:ext cx="2088926" cy="916941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19" name="文本框 20"/>
          <p:cNvSpPr txBox="1"/>
          <p:nvPr/>
        </p:nvSpPr>
        <p:spPr>
          <a:xfrm>
            <a:off x="3316818" y="2048619"/>
            <a:ext cx="4896545" cy="707886"/>
          </a:xfrm>
          <a:prstGeom prst="rect">
            <a:avLst/>
          </a:prstGeom>
          <a:ln w="12700">
            <a:miter lim="400000"/>
          </a:ln>
          <a:effectLst>
            <a:outerShdw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mtClean="0"/>
              <a:t>React</a:t>
            </a:r>
            <a:r>
              <a:rPr lang="zh-CN" altLang="en-US" dirty="0"/>
              <a:t>中</a:t>
            </a:r>
            <a:r>
              <a:rPr dirty="0" smtClean="0"/>
              <a:t>ref</a:t>
            </a:r>
            <a:r>
              <a:rPr lang="zh-CN" altLang="en-US" dirty="0" smtClean="0"/>
              <a:t>的使用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  <p:bldP spid="118" grpId="2" animBg="1" advAuto="0"/>
      <p:bldP spid="119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9"/>
          <p:cNvSpPr txBox="1">
            <a:spLocks noGrp="1"/>
          </p:cNvSpPr>
          <p:nvPr>
            <p:ph type="title"/>
          </p:nvPr>
        </p:nvSpPr>
        <p:spPr>
          <a:xfrm>
            <a:off x="450055" y="201845"/>
            <a:ext cx="8101015" cy="8400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ref是什么</a:t>
            </a:r>
          </a:p>
        </p:txBody>
      </p:sp>
      <p:sp>
        <p:nvSpPr>
          <p:cNvPr id="122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600"/>
            </a:pPr>
            <a:r>
              <a:rPr dirty="0" err="1"/>
              <a:t>官方文档说明:在从</a:t>
            </a:r>
            <a:r>
              <a:rPr dirty="0"/>
              <a:t> render </a:t>
            </a:r>
            <a:r>
              <a:rPr dirty="0" err="1"/>
              <a:t>方法中返回</a:t>
            </a:r>
            <a:r>
              <a:rPr dirty="0"/>
              <a:t> UI </a:t>
            </a:r>
            <a:r>
              <a:rPr dirty="0" err="1"/>
              <a:t>结构之后，你可能想冲出</a:t>
            </a:r>
            <a:r>
              <a:rPr dirty="0"/>
              <a:t> React </a:t>
            </a:r>
            <a:r>
              <a:rPr dirty="0" err="1"/>
              <a:t>虚拟</a:t>
            </a:r>
            <a:r>
              <a:rPr dirty="0"/>
              <a:t> DOM </a:t>
            </a:r>
            <a:r>
              <a:rPr dirty="0" err="1"/>
              <a:t>的限制，在</a:t>
            </a:r>
            <a:r>
              <a:rPr dirty="0"/>
              <a:t> render </a:t>
            </a:r>
            <a:r>
              <a:rPr dirty="0" err="1"/>
              <a:t>返回的组件实例上调用某些方法。通常来说，这样做对于应用中的数据流动是不必要的，因为活跃的数据</a:t>
            </a:r>
            <a:r>
              <a:rPr dirty="0"/>
              <a:t>（ Reactive data ）</a:t>
            </a:r>
            <a:r>
              <a:rPr dirty="0" err="1"/>
              <a:t>流总是确保最新的</a:t>
            </a:r>
            <a:r>
              <a:rPr dirty="0"/>
              <a:t> props </a:t>
            </a:r>
            <a:r>
              <a:rPr dirty="0" err="1"/>
              <a:t>被传递到每一个从</a:t>
            </a:r>
            <a:r>
              <a:rPr dirty="0"/>
              <a:t> render() 输出的子级中去。然而，仍然有几个场景使用这种方式是必须的，或者说是有益的：查找渲染出的组件的DOM标记（可以认为是DOM的标识ID），</a:t>
            </a:r>
            <a:r>
              <a:rPr dirty="0" err="1"/>
              <a:t>在一个大型的非React应用中使用React组件或者是将你现有的代码转化成</a:t>
            </a:r>
            <a:r>
              <a:rPr dirty="0" err="1" smtClean="0"/>
              <a:t>React</a:t>
            </a:r>
            <a:r>
              <a:rPr lang="en-US" dirty="0"/>
              <a:t>.</a:t>
            </a:r>
            <a:endParaRPr lang="en-US" dirty="0" smtClean="0"/>
          </a:p>
          <a:p>
            <a:pPr>
              <a:spcBef>
                <a:spcPts val="300"/>
              </a:spcBef>
              <a:defRPr sz="1600"/>
            </a:pPr>
            <a:r>
              <a:rPr lang="zh-CN" altLang="en-US" dirty="0"/>
              <a:t>通俗</a:t>
            </a:r>
            <a:r>
              <a:rPr lang="zh-CN" altLang="en-US" dirty="0" smtClean="0"/>
              <a:t>来讲：</a:t>
            </a:r>
            <a:r>
              <a:rPr lang="en-US" altLang="zh-CN" sz="1600" dirty="0"/>
              <a:t>React</a:t>
            </a:r>
            <a:r>
              <a:rPr lang="zh-CN" altLang="en-US" sz="1600" dirty="0"/>
              <a:t>提供的这个</a:t>
            </a:r>
            <a:r>
              <a:rPr lang="en-US" altLang="zh-CN" sz="1600" dirty="0"/>
              <a:t>ref</a:t>
            </a:r>
            <a:r>
              <a:rPr lang="zh-CN" altLang="en-US" sz="1600" dirty="0"/>
              <a:t>属性，表示为对组件真正实例的引用，其实就是</a:t>
            </a:r>
            <a:r>
              <a:rPr lang="en-US" altLang="zh-CN" sz="1600" dirty="0" err="1"/>
              <a:t>ReactDOM.render</a:t>
            </a:r>
            <a:r>
              <a:rPr lang="en-US" altLang="zh-CN" sz="1600" dirty="0"/>
              <a:t>()</a:t>
            </a:r>
            <a:r>
              <a:rPr lang="zh-CN" altLang="en-US" sz="1600" dirty="0"/>
              <a:t>返回的组件</a:t>
            </a:r>
            <a:r>
              <a:rPr lang="zh-CN" altLang="en-US" sz="1600" dirty="0" smtClean="0"/>
              <a:t>实例</a:t>
            </a:r>
            <a:endParaRPr lang="en-US" altLang="zh-CN" sz="1600" dirty="0" smtClean="0"/>
          </a:p>
          <a:p>
            <a:pPr lvl="1">
              <a:spcBef>
                <a:spcPts val="300"/>
              </a:spcBef>
              <a:defRPr sz="1600"/>
            </a:pPr>
            <a:r>
              <a:rPr lang="en-US" altLang="zh-CN" sz="1600" dirty="0" err="1"/>
              <a:t>ReactDOM.render</a:t>
            </a:r>
            <a:r>
              <a:rPr lang="en-US" altLang="zh-CN" sz="1600" dirty="0"/>
              <a:t>()</a:t>
            </a:r>
            <a:r>
              <a:rPr lang="zh-CN" altLang="en-US" sz="1600" dirty="0"/>
              <a:t>渲染组件时返回的是组件</a:t>
            </a:r>
            <a:r>
              <a:rPr lang="zh-CN" altLang="en-US" sz="1600" dirty="0" smtClean="0"/>
              <a:t>实例</a:t>
            </a:r>
            <a:r>
              <a:rPr lang="en-US" altLang="zh-CN" sz="1600" dirty="0" smtClean="0"/>
              <a:t>.</a:t>
            </a:r>
            <a:endParaRPr lang="zh-CN" altLang="en-US" sz="1600" dirty="0"/>
          </a:p>
          <a:p>
            <a:pPr lvl="1">
              <a:spcBef>
                <a:spcPts val="300"/>
              </a:spcBef>
              <a:defRPr sz="1600"/>
            </a:pPr>
            <a:r>
              <a:rPr lang="zh-CN" altLang="en-US" sz="1600" dirty="0"/>
              <a:t>渲染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元素时，返回是具体的</a:t>
            </a:r>
            <a:r>
              <a:rPr lang="en-US" altLang="zh-CN" sz="1600" dirty="0" err="1"/>
              <a:t>dom</a:t>
            </a:r>
            <a:r>
              <a:rPr lang="zh-CN" altLang="en-US" sz="1600" dirty="0" smtClean="0"/>
              <a:t>节点</a:t>
            </a:r>
            <a:r>
              <a:rPr lang="en-US" altLang="zh-CN" sz="1600" dirty="0" smtClean="0"/>
              <a:t>.</a:t>
            </a:r>
            <a:endParaRPr lang="zh-CN" altLang="en-US" sz="1600" dirty="0"/>
          </a:p>
          <a:p>
            <a:pPr lvl="1">
              <a:spcBef>
                <a:spcPts val="300"/>
              </a:spcBef>
              <a:defRPr sz="16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标题 9"/>
          <p:cNvSpPr txBox="1">
            <a:spLocks noGrp="1"/>
          </p:cNvSpPr>
          <p:nvPr>
            <p:ph type="title"/>
          </p:nvPr>
        </p:nvSpPr>
        <p:spPr>
          <a:xfrm>
            <a:off x="450055" y="201845"/>
            <a:ext cx="8101015" cy="8400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ref挂载位置</a:t>
            </a:r>
          </a:p>
        </p:txBody>
      </p:sp>
      <p:sp>
        <p:nvSpPr>
          <p:cNvPr id="125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 dirty="0"/>
          </a:p>
          <a:p>
            <a:pPr>
              <a:spcBef>
                <a:spcPts val="300"/>
              </a:spcBef>
              <a:defRPr sz="1600"/>
            </a:pPr>
            <a:r>
              <a:rPr dirty="0" err="1"/>
              <a:t>直接挂载到DOM元素上</a:t>
            </a: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rPr dirty="0" err="1"/>
              <a:t>当给</a:t>
            </a:r>
            <a:r>
              <a:rPr dirty="0"/>
              <a:t> HTML </a:t>
            </a:r>
            <a:r>
              <a:rPr dirty="0" err="1"/>
              <a:t>元素添加</a:t>
            </a:r>
            <a:r>
              <a:rPr dirty="0"/>
              <a:t> ref </a:t>
            </a:r>
            <a:r>
              <a:rPr dirty="0" err="1"/>
              <a:t>属性时，ref</a:t>
            </a:r>
            <a:r>
              <a:rPr dirty="0"/>
              <a:t> </a:t>
            </a:r>
            <a:r>
              <a:rPr dirty="0" err="1"/>
              <a:t>回调接收了底层的</a:t>
            </a:r>
            <a:r>
              <a:rPr dirty="0"/>
              <a:t> DOM </a:t>
            </a:r>
            <a:r>
              <a:rPr dirty="0" err="1" smtClean="0"/>
              <a:t>元素作为参数</a:t>
            </a:r>
            <a:r>
              <a:rPr lang="en-US" dirty="0" smtClean="0"/>
              <a:t>.</a:t>
            </a:r>
            <a:endParaRPr dirty="0"/>
          </a:p>
          <a:p>
            <a:pPr marL="0" indent="0">
              <a:buSzTx/>
              <a:buNone/>
              <a:defRPr sz="16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12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709" y="2165435"/>
            <a:ext cx="3038900" cy="5811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009" y="2880716"/>
            <a:ext cx="2438742" cy="247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009" y="3262576"/>
            <a:ext cx="1581373" cy="49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内容占位符 10"/>
          <p:cNvSpPr txBox="1">
            <a:spLocks noGrp="1"/>
          </p:cNvSpPr>
          <p:nvPr>
            <p:ph type="body" idx="1"/>
          </p:nvPr>
        </p:nvSpPr>
        <p:spPr>
          <a:xfrm>
            <a:off x="396105" y="378949"/>
            <a:ext cx="8101015" cy="33263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 dirty="0"/>
          </a:p>
          <a:p>
            <a:pPr>
              <a:spcBef>
                <a:spcPts val="300"/>
              </a:spcBef>
              <a:defRPr sz="1600"/>
            </a:pPr>
            <a:r>
              <a:rPr dirty="0" err="1"/>
              <a:t>挂载到组件上</a:t>
            </a: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rPr dirty="0" err="1"/>
              <a:t>当给组件添加</a:t>
            </a:r>
            <a:r>
              <a:rPr dirty="0"/>
              <a:t> ref </a:t>
            </a:r>
            <a:r>
              <a:rPr dirty="0" err="1"/>
              <a:t>属性时，ref</a:t>
            </a:r>
            <a:r>
              <a:rPr dirty="0"/>
              <a:t> </a:t>
            </a:r>
            <a:r>
              <a:rPr dirty="0" err="1"/>
              <a:t>回调接收当前组件实例作为参数，组件包含的DOM元素被存放在input</a:t>
            </a:r>
            <a:r>
              <a:rPr dirty="0" err="1" smtClean="0"/>
              <a:t>属性中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3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636" y="1532480"/>
            <a:ext cx="7518254" cy="188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636" y="1913531"/>
            <a:ext cx="2581637" cy="257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636" y="2376140"/>
            <a:ext cx="6048133" cy="1936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 9"/>
          <p:cNvSpPr txBox="1">
            <a:spLocks noGrp="1"/>
          </p:cNvSpPr>
          <p:nvPr>
            <p:ph type="title"/>
          </p:nvPr>
        </p:nvSpPr>
        <p:spPr>
          <a:xfrm>
            <a:off x="450055" y="201845"/>
            <a:ext cx="8101015" cy="84005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ref两种使用方法</a:t>
            </a:r>
          </a:p>
        </p:txBody>
      </p:sp>
      <p:sp>
        <p:nvSpPr>
          <p:cNvPr id="136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endParaRPr dirty="0"/>
          </a:p>
          <a:p>
            <a:pPr>
              <a:spcBef>
                <a:spcPts val="300"/>
              </a:spcBef>
              <a:defRPr sz="1600"/>
            </a:pPr>
            <a:r>
              <a:rPr dirty="0" err="1"/>
              <a:t>ref作为字符串使用</a:t>
            </a: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rPr dirty="0" err="1"/>
              <a:t>可以访问实例的refs属性获得ref绑定的组件实例，其中的input是其中的的DOM</a:t>
            </a:r>
            <a:r>
              <a:rPr dirty="0" err="1" smtClean="0"/>
              <a:t>元素</a:t>
            </a:r>
            <a:r>
              <a:rPr lang="en-US" dirty="0" smtClean="0"/>
              <a:t>.</a:t>
            </a:r>
            <a:endParaRPr dirty="0"/>
          </a:p>
          <a:p>
            <a:pPr>
              <a:defRPr sz="1600"/>
            </a:pPr>
            <a:endParaRPr dirty="0"/>
          </a:p>
          <a:p>
            <a:pPr marL="0" indent="0">
              <a:buSzTx/>
              <a:buNone/>
              <a:defRPr sz="16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137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122" y="2088108"/>
            <a:ext cx="7525801" cy="19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图片 16" descr="图片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0122" y="2412810"/>
            <a:ext cx="3105583" cy="200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片 17" descr="图片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0122" y="2747037"/>
            <a:ext cx="7316221" cy="2210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内容占位符 10"/>
          <p:cNvSpPr txBox="1">
            <a:spLocks noGrp="1"/>
          </p:cNvSpPr>
          <p:nvPr>
            <p:ph type="body" idx="1"/>
          </p:nvPr>
        </p:nvSpPr>
        <p:spPr>
          <a:xfrm>
            <a:off x="396105" y="359915"/>
            <a:ext cx="8180570" cy="42484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/>
          </a:p>
          <a:p>
            <a:pPr>
              <a:spcBef>
                <a:spcPts val="300"/>
              </a:spcBef>
              <a:defRPr sz="1600"/>
            </a:pPr>
            <a:r>
              <a:t>ref作为回调函数使用</a:t>
            </a:r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t/>
            </a:r>
            <a:br/>
            <a:endParaRPr/>
          </a:p>
        </p:txBody>
      </p:sp>
      <p:pic>
        <p:nvPicPr>
          <p:cNvPr id="142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112" y="1140798"/>
            <a:ext cx="7518253" cy="188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图片 12" descr="图片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112" y="1484729"/>
            <a:ext cx="2581636" cy="257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图片 13" descr="图片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116" y="1880236"/>
            <a:ext cx="6048133" cy="1936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 9"/>
          <p:cNvSpPr txBox="1">
            <a:spLocks noGrp="1"/>
          </p:cNvSpPr>
          <p:nvPr>
            <p:ph type="title"/>
          </p:nvPr>
        </p:nvSpPr>
        <p:spPr>
          <a:xfrm>
            <a:off x="450055" y="201845"/>
            <a:ext cx="8101015" cy="8400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注意</a:t>
            </a:r>
          </a:p>
        </p:txBody>
      </p:sp>
      <p:sp>
        <p:nvSpPr>
          <p:cNvPr id="147" name="内容占位符 10"/>
          <p:cNvSpPr txBox="1">
            <a:spLocks noGrp="1"/>
          </p:cNvSpPr>
          <p:nvPr>
            <p:ph type="body" idx="1"/>
          </p:nvPr>
        </p:nvSpPr>
        <p:spPr>
          <a:xfrm>
            <a:off x="450055" y="1176072"/>
            <a:ext cx="8101015" cy="3326376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endParaRPr dirty="0"/>
          </a:p>
          <a:p>
            <a:pPr>
              <a:spcBef>
                <a:spcPts val="300"/>
              </a:spcBef>
              <a:defRPr sz="1600"/>
            </a:pPr>
            <a:r>
              <a:rPr dirty="0" err="1" smtClean="0"/>
              <a:t>当给组件</a:t>
            </a:r>
            <a:r>
              <a:rPr lang="zh-CN" altLang="en-US" dirty="0"/>
              <a:t>、</a:t>
            </a:r>
            <a:r>
              <a:rPr dirty="0" smtClean="0"/>
              <a:t>H5标签添加 </a:t>
            </a:r>
            <a:r>
              <a:rPr dirty="0" err="1"/>
              <a:t>ref属性后此实例只能在当前组件中被访问到</a:t>
            </a:r>
            <a:r>
              <a:rPr dirty="0" smtClean="0"/>
              <a:t>，</a:t>
            </a:r>
            <a:r>
              <a:rPr lang="zh-CN" altLang="en-US" dirty="0"/>
              <a:t>在父</a:t>
            </a:r>
            <a:r>
              <a:rPr lang="zh-CN" altLang="en-US" dirty="0" smtClean="0"/>
              <a:t>组件内不能直接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表示的组件实例</a:t>
            </a:r>
            <a:r>
              <a:rPr dirty="0" smtClean="0"/>
              <a:t>.</a:t>
            </a:r>
            <a:r>
              <a:rPr dirty="0" err="1" smtClean="0"/>
              <a:t>若想访问到子组件的ref</a:t>
            </a:r>
            <a:r>
              <a:rPr lang="zh-CN" altLang="en-US" dirty="0" smtClean="0"/>
              <a:t>则需要在使用子组件时为其绑定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.</a:t>
            </a:r>
            <a:endParaRPr dirty="0" smtClean="0"/>
          </a:p>
          <a:p>
            <a:pPr>
              <a:defRPr sz="1600"/>
            </a:pPr>
            <a:endParaRPr dirty="0" smtClean="0"/>
          </a:p>
          <a:p>
            <a:pPr marL="0" indent="0">
              <a:buSzTx/>
              <a:buNone/>
              <a:defRPr sz="16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600"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14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154" y="2057666"/>
            <a:ext cx="3600401" cy="2219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1024" y="2057664"/>
            <a:ext cx="3501919" cy="2219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22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22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22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22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684</Words>
  <Application>Microsoft Office PowerPoint</Application>
  <PresentationFormat>自定义</PresentationFormat>
  <Paragraphs>95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ref是什么</vt:lpstr>
      <vt:lpstr>ref挂载位置</vt:lpstr>
      <vt:lpstr>PowerPoint 演示文稿</vt:lpstr>
      <vt:lpstr>ref两种使用方法</vt:lpstr>
      <vt:lpstr>PowerPoint 演示文稿</vt:lpstr>
      <vt:lpstr>注意</vt:lpstr>
      <vt:lpstr>PowerPoint 演示文稿</vt:lpstr>
      <vt:lpstr>ref应用场景</vt:lpstr>
      <vt:lpstr>PowerPoint 演示文稿</vt:lpstr>
      <vt:lpstr>什么是iterators和generators</vt:lpstr>
      <vt:lpstr>PowerPoint 演示文稿</vt:lpstr>
      <vt:lpstr>PowerPoint 演示文稿</vt:lpstr>
      <vt:lpstr>PowerPoint 演示文稿</vt:lpstr>
      <vt:lpstr>PowerPoint 演示文稿</vt:lpstr>
      <vt:lpstr>注意</vt:lpstr>
      <vt:lpstr>应用场景</vt:lpstr>
      <vt:lpstr>PowerPoint 演示文稿</vt:lpstr>
      <vt:lpstr>async是什么及其特点</vt:lpstr>
      <vt:lpstr>await命令</vt:lpstr>
      <vt:lpstr>应用场景</vt:lpstr>
      <vt:lpstr>注意</vt:lpstr>
      <vt:lpstr>async对比promise和generator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lenovo</cp:lastModifiedBy>
  <cp:revision>32</cp:revision>
  <dcterms:modified xsi:type="dcterms:W3CDTF">2019-08-02T05:29:00Z</dcterms:modified>
</cp:coreProperties>
</file>