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D9E2E6"/>
          </a:solidFill>
        </a:fill>
      </a:tcStyle>
    </a:wholeTbl>
    <a:band2H>
      <a:tcTxStyle/>
      <a:tcStyle>
        <a:tcBdr/>
        <a:fill>
          <a:solidFill>
            <a:srgbClr val="ED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FBFBF9"/>
          </a:solidFill>
        </a:fill>
      </a:tcStyle>
    </a:wholeTbl>
    <a:band2H>
      <a:tcTxStyle/>
      <a:tcStyle>
        <a:tcBdr/>
        <a:fill>
          <a:solidFill>
            <a:srgbClr val="FDFDF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DD9CF"/>
          </a:solidFill>
        </a:fill>
      </a:tcStyle>
    </a:wholeTbl>
    <a:band2H>
      <a:tcTxStyle/>
      <a:tcStyle>
        <a:tcBdr/>
        <a:fill>
          <a:solidFill>
            <a:srgbClr val="E8ED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/>
      <a:tcStyle>
        <a:tcBdr/>
        <a:fill>
          <a:solidFill>
            <a:srgbClr val="EFEDE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CCFD3"/>
          </a:solidFill>
        </a:fill>
      </a:tcStyle>
    </a:wholeTbl>
    <a:band2H>
      <a:tcTxStyle/>
      <a:tcStyle>
        <a:tcBdr/>
        <a:fill>
          <a:solidFill>
            <a:srgbClr val="E7E9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6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2" y="4763"/>
            <a:ext cx="9129714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 </a:t>
            </a:r>
            <a:r>
              <a:rPr sz="1000"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1032574" y="1971163"/>
            <a:ext cx="7434073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1335087" y="-3354387"/>
            <a:ext cx="4702174" cy="74168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 rot="5400000">
            <a:off x="4190195" y="2061357"/>
            <a:ext cx="4770458" cy="18557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 rot="5400000">
            <a:off x="-1378755" y="-1499405"/>
            <a:ext cx="4770457" cy="5416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009403" y="1509320"/>
            <a:ext cx="7485310" cy="12087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009403" y="2718080"/>
            <a:ext cx="7485310" cy="3504589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57200" y="1496115"/>
            <a:ext cx="4040188" cy="678760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1484415"/>
            <a:ext cx="5111750" cy="5373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938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628209"/>
            <a:ext cx="5486399" cy="1229791"/>
          </a:xfrm>
          <a:prstGeom prst="rect">
            <a:avLst/>
          </a:prstGeom>
        </p:spPr>
        <p:txBody>
          <a:bodyPr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7" y="6565900"/>
            <a:ext cx="2789239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</a:t>
            </a:r>
            <a:r>
              <a:rPr sz="1000"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81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65150" marR="0" indent="-698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0750" marR="0" indent="-952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25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28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00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972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44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1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8"/>
          <p:cNvSpPr/>
          <p:nvPr/>
        </p:nvSpPr>
        <p:spPr>
          <a:xfrm flipV="1">
            <a:off x="1217617" y="1390661"/>
            <a:ext cx="1111022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4" name="Group 134"/>
          <p:cNvGrpSpPr/>
          <p:nvPr/>
        </p:nvGrpSpPr>
        <p:grpSpPr>
          <a:xfrm>
            <a:off x="0" y="910364"/>
            <a:ext cx="2210974" cy="1343297"/>
            <a:chOff x="0" y="-32910"/>
            <a:chExt cx="2491240" cy="1088501"/>
          </a:xfrm>
        </p:grpSpPr>
        <p:grpSp>
          <p:nvGrpSpPr>
            <p:cNvPr id="5" name="Group 132"/>
            <p:cNvGrpSpPr/>
            <p:nvPr/>
          </p:nvGrpSpPr>
          <p:grpSpPr>
            <a:xfrm>
              <a:off x="8488" y="132262"/>
              <a:ext cx="1332211" cy="923329"/>
              <a:chOff x="0" y="0"/>
              <a:chExt cx="1332209" cy="923327"/>
            </a:xfrm>
          </p:grpSpPr>
          <p:sp>
            <p:nvSpPr>
              <p:cNvPr id="7" name="Shape 130"/>
              <p:cNvSpPr/>
              <p:nvPr/>
            </p:nvSpPr>
            <p:spPr>
              <a:xfrm>
                <a:off x="0" y="0"/>
                <a:ext cx="1332209" cy="83651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Shape 131"/>
              <p:cNvSpPr/>
              <p:nvPr/>
            </p:nvSpPr>
            <p:spPr>
              <a:xfrm>
                <a:off x="0" y="0"/>
                <a:ext cx="1332209" cy="923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strDescription</a:t>
                </a:r>
                <a:endParaRPr lang="es-ES" sz="1000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lang="es-ES"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StrObservations</a:t>
                </a:r>
                <a:endParaRPr sz="1000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strIdInSet</a:t>
                </a:r>
              </a:p>
            </p:txBody>
          </p:sp>
        </p:grpSp>
        <p:sp>
          <p:nvSpPr>
            <p:cNvPr id="6" name="Shape 133"/>
            <p:cNvSpPr/>
            <p:nvPr/>
          </p:nvSpPr>
          <p:spPr>
            <a:xfrm>
              <a:off x="0" y="-32910"/>
              <a:ext cx="249124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M)TTreeStructureAbstract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" name="Group 139"/>
          <p:cNvGrpSpPr/>
          <p:nvPr/>
        </p:nvGrpSpPr>
        <p:grpSpPr>
          <a:xfrm>
            <a:off x="2351665" y="790179"/>
            <a:ext cx="2239199" cy="932598"/>
            <a:chOff x="0" y="-150263"/>
            <a:chExt cx="2239197" cy="932597"/>
          </a:xfrm>
        </p:grpSpPr>
        <p:grpSp>
          <p:nvGrpSpPr>
            <p:cNvPr id="10" name="Group 137"/>
            <p:cNvGrpSpPr/>
            <p:nvPr/>
          </p:nvGrpSpPr>
          <p:grpSpPr>
            <a:xfrm>
              <a:off x="9506" y="114676"/>
              <a:ext cx="1709859" cy="667658"/>
              <a:chOff x="0" y="0"/>
              <a:chExt cx="1709857" cy="667657"/>
            </a:xfrm>
          </p:grpSpPr>
          <p:sp>
            <p:nvSpPr>
              <p:cNvPr id="12" name="Shape 135"/>
              <p:cNvSpPr/>
              <p:nvPr/>
            </p:nvSpPr>
            <p:spPr>
              <a:xfrm>
                <a:off x="0" y="-1"/>
                <a:ext cx="1709858" cy="66765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Shape 136"/>
              <p:cNvSpPr/>
              <p:nvPr/>
            </p:nvSpPr>
            <p:spPr>
              <a:xfrm>
                <a:off x="0" y="-1"/>
                <a:ext cx="1709858" cy="126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setComponents</a:t>
                </a:r>
              </a:p>
            </p:txBody>
          </p:sp>
        </p:grpSp>
        <p:sp>
          <p:nvSpPr>
            <p:cNvPr id="11" name="Shape 138"/>
            <p:cNvSpPr/>
            <p:nvPr/>
          </p:nvSpPr>
          <p:spPr>
            <a:xfrm>
              <a:off x="0" y="-150264"/>
              <a:ext cx="2239198" cy="27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M)TbTreeBranchAbstract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" name="Group 144"/>
          <p:cNvGrpSpPr/>
          <p:nvPr/>
        </p:nvGrpSpPr>
        <p:grpSpPr>
          <a:xfrm>
            <a:off x="2328628" y="2143293"/>
            <a:ext cx="2306090" cy="968776"/>
            <a:chOff x="-375637" y="-11854"/>
            <a:chExt cx="2306088" cy="968775"/>
          </a:xfrm>
        </p:grpSpPr>
        <p:grpSp>
          <p:nvGrpSpPr>
            <p:cNvPr id="15" name="Group 142"/>
            <p:cNvGrpSpPr/>
            <p:nvPr/>
          </p:nvGrpSpPr>
          <p:grpSpPr>
            <a:xfrm>
              <a:off x="-375638" y="172711"/>
              <a:ext cx="1684558" cy="784210"/>
              <a:chOff x="0" y="0"/>
              <a:chExt cx="1684556" cy="784208"/>
            </a:xfrm>
          </p:grpSpPr>
          <p:sp>
            <p:nvSpPr>
              <p:cNvPr id="17" name="Shape 140"/>
              <p:cNvSpPr/>
              <p:nvPr/>
            </p:nvSpPr>
            <p:spPr>
              <a:xfrm>
                <a:off x="-1" y="0"/>
                <a:ext cx="1684558" cy="78420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Shape 141"/>
              <p:cNvSpPr/>
              <p:nvPr/>
            </p:nvSpPr>
            <p:spPr>
              <a:xfrm>
                <a:off x="-1" y="0"/>
                <a:ext cx="1684558" cy="716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orgBT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</p:txBody>
          </p:sp>
        </p:grpSp>
        <p:sp>
          <p:nvSpPr>
            <p:cNvPr id="16" name="Shape 143"/>
            <p:cNvSpPr/>
            <p:nvPr/>
          </p:nvSpPr>
          <p:spPr>
            <a:xfrm>
              <a:off x="-362221" y="-11855"/>
              <a:ext cx="2292673" cy="15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M)TlveTreeLeaveAbstract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" name="Shape 179"/>
          <p:cNvSpPr/>
          <p:nvPr/>
        </p:nvSpPr>
        <p:spPr>
          <a:xfrm>
            <a:off x="1223835" y="1502567"/>
            <a:ext cx="1044010" cy="1075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0" name="Shape 146"/>
          <p:cNvSpPr/>
          <p:nvPr/>
        </p:nvSpPr>
        <p:spPr>
          <a:xfrm>
            <a:off x="1378020" y="1043089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21" name="Shape 147"/>
          <p:cNvSpPr/>
          <p:nvPr/>
        </p:nvSpPr>
        <p:spPr>
          <a:xfrm>
            <a:off x="1394306" y="1192232"/>
            <a:ext cx="97868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subChangeId()</a:t>
            </a:r>
          </a:p>
        </p:txBody>
      </p:sp>
      <p:grpSp>
        <p:nvGrpSpPr>
          <p:cNvPr id="27" name="Group 155"/>
          <p:cNvGrpSpPr/>
          <p:nvPr/>
        </p:nvGrpSpPr>
        <p:grpSpPr>
          <a:xfrm>
            <a:off x="4753975" y="791553"/>
            <a:ext cx="2423664" cy="804418"/>
            <a:chOff x="0" y="-142621"/>
            <a:chExt cx="2423662" cy="804417"/>
          </a:xfrm>
        </p:grpSpPr>
        <p:sp>
          <p:nvSpPr>
            <p:cNvPr id="28" name="Shape 153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9" name="Shape 154"/>
            <p:cNvSpPr/>
            <p:nvPr/>
          </p:nvSpPr>
          <p:spPr>
            <a:xfrm>
              <a:off x="0" y="-142622"/>
              <a:ext cx="2423663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M)TbsiSingleRootAbstract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" name="Shape 182"/>
          <p:cNvSpPr/>
          <p:nvPr/>
        </p:nvSpPr>
        <p:spPr>
          <a:xfrm flipV="1">
            <a:off x="4071033" y="2696137"/>
            <a:ext cx="56368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34" name="Group 172"/>
          <p:cNvGrpSpPr/>
          <p:nvPr/>
        </p:nvGrpSpPr>
        <p:grpSpPr>
          <a:xfrm>
            <a:off x="7533" y="3174688"/>
            <a:ext cx="1558637" cy="1082924"/>
            <a:chOff x="0" y="-72506"/>
            <a:chExt cx="1558635" cy="1082922"/>
          </a:xfrm>
        </p:grpSpPr>
        <p:grpSp>
          <p:nvGrpSpPr>
            <p:cNvPr id="35" name="Group 170"/>
            <p:cNvGrpSpPr/>
            <p:nvPr/>
          </p:nvGrpSpPr>
          <p:grpSpPr>
            <a:xfrm>
              <a:off x="8853" y="137947"/>
              <a:ext cx="1389472" cy="872470"/>
              <a:chOff x="0" y="0"/>
              <a:chExt cx="1389471" cy="872468"/>
            </a:xfrm>
          </p:grpSpPr>
          <p:sp>
            <p:nvSpPr>
              <p:cNvPr id="37" name="Shape 168"/>
              <p:cNvSpPr/>
              <p:nvPr/>
            </p:nvSpPr>
            <p:spPr>
              <a:xfrm>
                <a:off x="0" y="0"/>
                <a:ext cx="1389472" cy="87246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Shape 169"/>
              <p:cNvSpPr/>
              <p:nvPr/>
            </p:nvSpPr>
            <p:spPr>
              <a:xfrm>
                <a:off x="0" y="50176"/>
                <a:ext cx="1389472" cy="772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  <a:endParaRPr dirty="0">
                  <a:solidFill>
                    <a:srgbClr val="002060"/>
                  </a:solidFill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dirty="0">
                    <a:solidFill>
                      <a:srgbClr val="002060"/>
                    </a:solidFill>
                  </a:rPr>
                  <a:t>arrdateBegin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arrdateEnd</a:t>
                </a:r>
              </a:p>
            </p:txBody>
          </p:sp>
        </p:grpSp>
        <p:sp>
          <p:nvSpPr>
            <p:cNvPr id="36" name="Shape 171"/>
            <p:cNvSpPr/>
            <p:nvPr/>
          </p:nvSpPr>
          <p:spPr>
            <a:xfrm>
              <a:off x="0" y="-72507"/>
              <a:ext cx="1558636" cy="230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(M)LifeLifePeriods</a:t>
              </a:r>
            </a:p>
          </p:txBody>
        </p:sp>
      </p:grpSp>
      <p:sp>
        <p:nvSpPr>
          <p:cNvPr id="39" name="Shape 173"/>
          <p:cNvSpPr/>
          <p:nvPr/>
        </p:nvSpPr>
        <p:spPr>
          <a:xfrm>
            <a:off x="1394306" y="3567007"/>
            <a:ext cx="12798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dirty="0" smtClean="0">
                <a:solidFill>
                  <a:srgbClr val="002060"/>
                </a:solidFill>
              </a:rPr>
              <a:t>boolIsDateIncluded</a:t>
            </a:r>
            <a:r>
              <a:rPr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40" name="Shape 174"/>
          <p:cNvSpPr/>
          <p:nvPr/>
        </p:nvSpPr>
        <p:spPr>
          <a:xfrm>
            <a:off x="1410592" y="3716150"/>
            <a:ext cx="13969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boolIsPeriodIncluded()</a:t>
            </a:r>
          </a:p>
        </p:txBody>
      </p:sp>
      <p:sp>
        <p:nvSpPr>
          <p:cNvPr id="41" name="Shape 175"/>
          <p:cNvSpPr/>
          <p:nvPr/>
        </p:nvSpPr>
        <p:spPr>
          <a:xfrm>
            <a:off x="1402449" y="3840695"/>
            <a:ext cx="159915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boolIsPeriodNotIncluded()</a:t>
            </a:r>
          </a:p>
        </p:txBody>
      </p:sp>
      <p:sp>
        <p:nvSpPr>
          <p:cNvPr id="42" name="Shape 176"/>
          <p:cNvSpPr/>
          <p:nvPr/>
        </p:nvSpPr>
        <p:spPr>
          <a:xfrm>
            <a:off x="1418735" y="3989838"/>
            <a:ext cx="97868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subAddPeriod()</a:t>
            </a:r>
          </a:p>
        </p:txBody>
      </p:sp>
      <p:sp>
        <p:nvSpPr>
          <p:cNvPr id="43" name="Shape 177"/>
          <p:cNvSpPr/>
          <p:nvPr/>
        </p:nvSpPr>
        <p:spPr>
          <a:xfrm>
            <a:off x="1402449" y="4114383"/>
            <a:ext cx="141321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subRemovePeriod()</a:t>
            </a:r>
          </a:p>
        </p:txBody>
      </p:sp>
      <p:sp>
        <p:nvSpPr>
          <p:cNvPr id="44" name="Shape 130"/>
          <p:cNvSpPr/>
          <p:nvPr/>
        </p:nvSpPr>
        <p:spPr>
          <a:xfrm>
            <a:off x="6919936" y="1114199"/>
            <a:ext cx="1028506" cy="754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>
              <a:defRPr sz="10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5" name="Shape 131"/>
          <p:cNvSpPr/>
          <p:nvPr/>
        </p:nvSpPr>
        <p:spPr>
          <a:xfrm>
            <a:off x="6871063" y="824941"/>
            <a:ext cx="153384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M)Tbsi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exr</a:t>
            </a:r>
            <a:r>
              <a:rPr lang="es-ES" dirty="0" err="1" smtClean="0">
                <a:solidFill>
                  <a:srgbClr val="002060"/>
                </a:solidFill>
              </a:rPr>
              <a:t>ExRate</a:t>
            </a:r>
            <a:endParaRPr sz="1200" b="1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Shape 132"/>
          <p:cNvSpPr/>
          <p:nvPr/>
        </p:nvSpPr>
        <p:spPr>
          <a:xfrm>
            <a:off x="4634718" y="2327581"/>
            <a:ext cx="1415353" cy="9485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>
                <a:solidFill>
                  <a:srgbClr val="000000"/>
                </a:solidFill>
              </a:defRPr>
            </a:pPr>
            <a:r>
              <a:rPr lang="es-ES" sz="1050" dirty="0" err="1" smtClean="0">
                <a:solidFill>
                  <a:schemeClr val="accent3"/>
                </a:solidFill>
              </a:rPr>
              <a:t>curFrom</a:t>
            </a:r>
            <a:endParaRPr lang="es-ES" sz="1050" dirty="0" smtClean="0">
              <a:solidFill>
                <a:schemeClr val="accent3"/>
              </a:solidFill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>
                <a:solidFill>
                  <a:srgbClr val="000000"/>
                </a:solidFill>
              </a:defRPr>
            </a:pPr>
            <a:r>
              <a:rPr lang="es-ES" sz="1050" dirty="0" err="1" smtClean="0">
                <a:solidFill>
                  <a:schemeClr val="accent3"/>
                </a:solidFill>
              </a:rPr>
              <a:t>curTo</a:t>
            </a:r>
            <a:endParaRPr lang="es-ES" sz="1050" dirty="0" smtClean="0">
              <a:solidFill>
                <a:schemeClr val="accent3"/>
              </a:solidFill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>
                <a:solidFill>
                  <a:srgbClr val="000000"/>
                </a:solidFill>
              </a:defRPr>
            </a:pPr>
            <a:r>
              <a:rPr lang="es-ES" sz="1050" dirty="0" err="1" smtClean="0">
                <a:solidFill>
                  <a:schemeClr val="accent3"/>
                </a:solidFill>
              </a:rPr>
              <a:t>TbsiaerAnExRate</a:t>
            </a:r>
            <a:endParaRPr lang="es-ES" sz="1050" dirty="0" smtClean="0">
              <a:solidFill>
                <a:schemeClr val="accent3"/>
              </a:solidFill>
            </a:endParaRPr>
          </a:p>
        </p:txBody>
      </p:sp>
      <p:sp>
        <p:nvSpPr>
          <p:cNvPr id="47" name="Shape 133"/>
          <p:cNvSpPr/>
          <p:nvPr/>
        </p:nvSpPr>
        <p:spPr>
          <a:xfrm>
            <a:off x="4644948" y="2015544"/>
            <a:ext cx="2135429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M)Tlve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exrExRate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5" name="Shape 182"/>
          <p:cNvSpPr/>
          <p:nvPr/>
        </p:nvSpPr>
        <p:spPr>
          <a:xfrm>
            <a:off x="6206869" y="1313479"/>
            <a:ext cx="664193" cy="5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6" name="Shape 182"/>
          <p:cNvSpPr/>
          <p:nvPr/>
        </p:nvSpPr>
        <p:spPr>
          <a:xfrm>
            <a:off x="4105885" y="1367002"/>
            <a:ext cx="62934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9" name="Shape 129"/>
          <p:cNvSpPr/>
          <p:nvPr/>
        </p:nvSpPr>
        <p:spPr>
          <a:xfrm>
            <a:off x="-22247" y="-27384"/>
            <a:ext cx="91618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sz="2800" dirty="0">
                <a:solidFill>
                  <a:srgbClr val="39536B"/>
                </a:solidFill>
              </a:rPr>
              <a:t>Relevant Part </a:t>
            </a:r>
            <a:r>
              <a:rPr sz="2800" b="1" dirty="0" smtClean="0">
                <a:solidFill>
                  <a:srgbClr val="39536B"/>
                </a:solidFill>
              </a:rPr>
              <a:t>“</a:t>
            </a:r>
            <a:r>
              <a:rPr lang="es-ES" sz="2800" b="1" dirty="0" smtClean="0">
                <a:solidFill>
                  <a:srgbClr val="39536B"/>
                </a:solidFill>
              </a:rPr>
              <a:t>Exchange </a:t>
            </a:r>
            <a:r>
              <a:rPr lang="es-ES" sz="2800" b="1" dirty="0" err="1" smtClean="0">
                <a:solidFill>
                  <a:srgbClr val="39536B"/>
                </a:solidFill>
              </a:rPr>
              <a:t>Rate</a:t>
            </a:r>
            <a:r>
              <a:rPr sz="2800" b="1" dirty="0" smtClean="0">
                <a:solidFill>
                  <a:srgbClr val="39536B"/>
                </a:solidFill>
              </a:rPr>
              <a:t>” </a:t>
            </a:r>
            <a:endParaRPr sz="2800" b="1" dirty="0">
              <a:solidFill>
                <a:srgbClr val="39536B"/>
              </a:solidFill>
            </a:endParaRPr>
          </a:p>
        </p:txBody>
      </p:sp>
      <p:sp>
        <p:nvSpPr>
          <p:cNvPr id="60" name="Shape 146"/>
          <p:cNvSpPr/>
          <p:nvPr/>
        </p:nvSpPr>
        <p:spPr>
          <a:xfrm>
            <a:off x="4050195" y="1058476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1" name="Shape 146"/>
          <p:cNvSpPr/>
          <p:nvPr/>
        </p:nvSpPr>
        <p:spPr>
          <a:xfrm>
            <a:off x="6287815" y="103771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2" name="Shape 146"/>
          <p:cNvSpPr/>
          <p:nvPr/>
        </p:nvSpPr>
        <p:spPr>
          <a:xfrm>
            <a:off x="4113290" y="243749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48" name="Shape 173"/>
          <p:cNvSpPr/>
          <p:nvPr/>
        </p:nvSpPr>
        <p:spPr>
          <a:xfrm>
            <a:off x="8035468" y="1058476"/>
            <a:ext cx="12798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lang="es-ES" dirty="0" err="1" smtClean="0">
                <a:solidFill>
                  <a:srgbClr val="002060"/>
                </a:solidFill>
              </a:rPr>
              <a:t>subAddExRate</a:t>
            </a:r>
            <a:r>
              <a:rPr lang="es-ES" dirty="0" smtClean="0">
                <a:solidFill>
                  <a:srgbClr val="002060"/>
                </a:solidFill>
              </a:rPr>
              <a:t>()</a:t>
            </a:r>
            <a:endParaRPr lang="es-ES" dirty="0" smtClean="0">
              <a:solidFill>
                <a:srgbClr val="002060"/>
              </a:solidFill>
            </a:endParaRPr>
          </a:p>
        </p:txBody>
      </p:sp>
      <p:sp>
        <p:nvSpPr>
          <p:cNvPr id="92" name="Shape 153"/>
          <p:cNvSpPr/>
          <p:nvPr/>
        </p:nvSpPr>
        <p:spPr>
          <a:xfrm>
            <a:off x="1387042" y="4886856"/>
            <a:ext cx="1416101" cy="552954"/>
          </a:xfrm>
          <a:prstGeom prst="rect">
            <a:avLst/>
          </a:prstGeom>
          <a:solidFill>
            <a:srgbClr val="D5EDDC"/>
          </a:solidFill>
          <a:ln w="9525" cap="flat">
            <a:solidFill>
              <a:srgbClr val="82A8B6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93" name="Shape 154"/>
          <p:cNvSpPr/>
          <p:nvPr/>
        </p:nvSpPr>
        <p:spPr>
          <a:xfrm>
            <a:off x="1378020" y="4635390"/>
            <a:ext cx="2423665" cy="2643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b">
            <a:no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M)TbsiSingleRootAbstract</a:t>
            </a:r>
            <a:endParaRPr sz="1200" b="1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Shape 131"/>
          <p:cNvSpPr/>
          <p:nvPr/>
        </p:nvSpPr>
        <p:spPr>
          <a:xfrm>
            <a:off x="3690387" y="4496289"/>
            <a:ext cx="17709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M)Tbsi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aerAn</a:t>
            </a:r>
            <a:r>
              <a:rPr lang="es-ES" dirty="0" err="1" smtClean="0">
                <a:solidFill>
                  <a:srgbClr val="002060"/>
                </a:solidFill>
              </a:rPr>
              <a:t>ExRate</a:t>
            </a:r>
            <a:endParaRPr lang="es-ES" dirty="0" smtClean="0">
              <a:solidFill>
                <a:srgbClr val="002060"/>
              </a:solidFill>
            </a:endParaRPr>
          </a:p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b="1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Shape 182"/>
          <p:cNvSpPr/>
          <p:nvPr/>
        </p:nvSpPr>
        <p:spPr>
          <a:xfrm>
            <a:off x="3026194" y="5169493"/>
            <a:ext cx="664193" cy="5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100" name="Shape 146"/>
          <p:cNvSpPr/>
          <p:nvPr/>
        </p:nvSpPr>
        <p:spPr>
          <a:xfrm>
            <a:off x="3107140" y="4893728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101" name="Shape 182"/>
          <p:cNvSpPr/>
          <p:nvPr/>
        </p:nvSpPr>
        <p:spPr>
          <a:xfrm flipV="1">
            <a:off x="711123" y="5163333"/>
            <a:ext cx="56368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3076" y="5000022"/>
            <a:ext cx="47344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s-IS" sz="1400" b="0" i="0" u="none" strike="noStrike" cap="none" spc="0" normalizeH="0" baseline="0" dirty="0" smtClean="0">
                <a:ln>
                  <a:noFill/>
                </a:ln>
                <a:solidFill>
                  <a:srgbClr val="39536B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05" name="Shape 130"/>
          <p:cNvSpPr/>
          <p:nvPr/>
        </p:nvSpPr>
        <p:spPr>
          <a:xfrm>
            <a:off x="3706720" y="4781613"/>
            <a:ext cx="1028506" cy="754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>
              <a:defRPr sz="10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106" name="Group 144"/>
          <p:cNvGrpSpPr/>
          <p:nvPr/>
        </p:nvGrpSpPr>
        <p:grpSpPr>
          <a:xfrm>
            <a:off x="1281108" y="5733000"/>
            <a:ext cx="2306090" cy="968776"/>
            <a:chOff x="-375637" y="-11854"/>
            <a:chExt cx="2306088" cy="968775"/>
          </a:xfrm>
        </p:grpSpPr>
        <p:grpSp>
          <p:nvGrpSpPr>
            <p:cNvPr id="107" name="Group 142"/>
            <p:cNvGrpSpPr/>
            <p:nvPr/>
          </p:nvGrpSpPr>
          <p:grpSpPr>
            <a:xfrm>
              <a:off x="-375638" y="172711"/>
              <a:ext cx="1684558" cy="784210"/>
              <a:chOff x="0" y="0"/>
              <a:chExt cx="1684556" cy="784208"/>
            </a:xfrm>
          </p:grpSpPr>
          <p:sp>
            <p:nvSpPr>
              <p:cNvPr id="109" name="Shape 140"/>
              <p:cNvSpPr/>
              <p:nvPr/>
            </p:nvSpPr>
            <p:spPr>
              <a:xfrm>
                <a:off x="-1" y="0"/>
                <a:ext cx="1684558" cy="78420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" name="Shape 141"/>
              <p:cNvSpPr/>
              <p:nvPr/>
            </p:nvSpPr>
            <p:spPr>
              <a:xfrm>
                <a:off x="-1" y="0"/>
                <a:ext cx="1684558" cy="716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orgBT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</p:txBody>
          </p:sp>
        </p:grpSp>
        <p:sp>
          <p:nvSpPr>
            <p:cNvPr id="108" name="Shape 143"/>
            <p:cNvSpPr/>
            <p:nvPr/>
          </p:nvSpPr>
          <p:spPr>
            <a:xfrm>
              <a:off x="-362221" y="-11855"/>
              <a:ext cx="2292673" cy="15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M)TlveTreeLeaveAbstract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1" name="Shape 182"/>
          <p:cNvSpPr/>
          <p:nvPr/>
        </p:nvSpPr>
        <p:spPr>
          <a:xfrm flipV="1">
            <a:off x="3023513" y="6285844"/>
            <a:ext cx="56368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112" name="Shape 146"/>
          <p:cNvSpPr/>
          <p:nvPr/>
        </p:nvSpPr>
        <p:spPr>
          <a:xfrm>
            <a:off x="3065770" y="6027201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114" name="Shape 133"/>
          <p:cNvSpPr/>
          <p:nvPr/>
        </p:nvSpPr>
        <p:spPr>
          <a:xfrm>
            <a:off x="3417538" y="5533357"/>
            <a:ext cx="2282313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M)Tlve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aerAnExRateAbstract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115" name="Shape 153"/>
          <p:cNvSpPr/>
          <p:nvPr/>
        </p:nvSpPr>
        <p:spPr>
          <a:xfrm>
            <a:off x="3644825" y="5917565"/>
            <a:ext cx="1416101" cy="552954"/>
          </a:xfrm>
          <a:prstGeom prst="rect">
            <a:avLst/>
          </a:prstGeom>
          <a:solidFill>
            <a:srgbClr val="D5EDDC"/>
          </a:solidFill>
          <a:ln w="9525" cap="flat">
            <a:solidFill>
              <a:srgbClr val="82A8B6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16" name="Shape 131"/>
          <p:cNvSpPr/>
          <p:nvPr/>
        </p:nvSpPr>
        <p:spPr>
          <a:xfrm>
            <a:off x="6114052" y="4666384"/>
            <a:ext cx="268536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dirty="0">
                <a:solidFill>
                  <a:srgbClr val="002060"/>
                </a:solidFill>
              </a:rPr>
              <a:t>(</a:t>
            </a:r>
            <a:r>
              <a:rPr lang="es-ES" dirty="0" smtClean="0">
                <a:solidFill>
                  <a:srgbClr val="002060"/>
                </a:solidFill>
              </a:rPr>
              <a:t>M)</a:t>
            </a:r>
            <a:r>
              <a:rPr lang="es-ES" dirty="0" err="1" smtClean="0">
                <a:solidFill>
                  <a:srgbClr val="002060"/>
                </a:solidFill>
              </a:rPr>
              <a:t>TlveaerAnExRateDaily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117" name="Shape 130"/>
          <p:cNvSpPr/>
          <p:nvPr/>
        </p:nvSpPr>
        <p:spPr>
          <a:xfrm>
            <a:off x="6124198" y="4930780"/>
            <a:ext cx="1911270" cy="754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 marL="171450" indent="-171450">
              <a:buFont typeface="Arial" charset="0"/>
              <a:buChar char="•"/>
              <a:defRPr sz="1000">
                <a:latin typeface="Consolas"/>
                <a:ea typeface="Consolas"/>
                <a:cs typeface="Consolas"/>
                <a:sym typeface="Consolas"/>
              </a:defRPr>
            </a:pPr>
            <a:r>
              <a:rPr lang="es-ES" dirty="0" smtClean="0">
                <a:solidFill>
                  <a:srgbClr val="002060"/>
                </a:solidFill>
              </a:rPr>
              <a:t>arr2numDailyExRate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18" name="Shape 131"/>
          <p:cNvSpPr/>
          <p:nvPr/>
        </p:nvSpPr>
        <p:spPr>
          <a:xfrm>
            <a:off x="6124198" y="5809843"/>
            <a:ext cx="268536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_tradnl" dirty="0" smtClean="0">
                <a:solidFill>
                  <a:srgbClr val="002060"/>
                </a:solidFill>
              </a:rPr>
              <a:t>M)</a:t>
            </a:r>
            <a:r>
              <a:rPr lang="es-ES_tradnl" dirty="0" err="1" smtClean="0">
                <a:solidFill>
                  <a:srgbClr val="002060"/>
                </a:solidFill>
              </a:rPr>
              <a:t>TlveaerAnExRateMonthly</a:t>
            </a:r>
            <a:endParaRPr lang="es-ES_tradnl" dirty="0">
              <a:solidFill>
                <a:srgbClr val="002060"/>
              </a:solidFill>
            </a:endParaRPr>
          </a:p>
        </p:txBody>
      </p:sp>
      <p:sp>
        <p:nvSpPr>
          <p:cNvPr id="119" name="Shape 130"/>
          <p:cNvSpPr/>
          <p:nvPr/>
        </p:nvSpPr>
        <p:spPr>
          <a:xfrm>
            <a:off x="6149134" y="6093502"/>
            <a:ext cx="2005310" cy="754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 marL="171450" indent="-171450">
              <a:buFont typeface="Arial" charset="0"/>
              <a:buChar char="•"/>
              <a:defRPr sz="1000">
                <a:latin typeface="Consolas"/>
                <a:ea typeface="Consolas"/>
                <a:cs typeface="Consolas"/>
                <a:sym typeface="Consolas"/>
              </a:defRPr>
            </a:pPr>
            <a:r>
              <a:rPr lang="es-ES" dirty="0" err="1" smtClean="0">
                <a:solidFill>
                  <a:srgbClr val="002060"/>
                </a:solidFill>
              </a:rPr>
              <a:t>arrnumMonthlyExRate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20" name="Shape 182"/>
          <p:cNvSpPr/>
          <p:nvPr/>
        </p:nvSpPr>
        <p:spPr>
          <a:xfrm flipV="1">
            <a:off x="5167944" y="5309608"/>
            <a:ext cx="946108" cy="971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121" name="Shape 182"/>
          <p:cNvSpPr/>
          <p:nvPr/>
        </p:nvSpPr>
        <p:spPr>
          <a:xfrm>
            <a:off x="5167944" y="6318427"/>
            <a:ext cx="950863" cy="179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7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93</Words>
  <Application>Microsoft Macintosh PowerPoint</Application>
  <PresentationFormat>Presentación en pantalla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Consolas</vt:lpstr>
      <vt:lpstr>Helvetica Neue</vt:lpstr>
      <vt:lpstr>Arial</vt:lpstr>
      <vt:lpstr>Default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De la Rosa Cortés</cp:lastModifiedBy>
  <cp:revision>13</cp:revision>
  <dcterms:modified xsi:type="dcterms:W3CDTF">2016-05-09T17:42:08Z</dcterms:modified>
</cp:coreProperties>
</file>