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747837" y="-2645537"/>
            <a:ext cx="9982200" cy="562610"/>
          </a:xfrm>
          <a:prstGeom prst="rect"/>
        </p:spPr>
        <p:txBody>
          <a:bodyPr bIns="0" lIns="0" rIns="0" rtlCol="0" tIns="16510" vert="horz" wrap="square">
            <a:spAutoFit/>
          </a:bodyPr>
          <a:p>
            <a:pPr marL="3213735">
              <a:spcBef>
                <a:spcPts val="130"/>
              </a:spcBef>
            </a:pP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539138" y="3314150"/>
            <a:ext cx="11989810" cy="2123440"/>
          </a:xfrm>
          <a:prstGeom prst="rect"/>
          <a:noFill/>
        </p:spPr>
        <p:txBody>
          <a:bodyPr rtlCol="0" wrap="square">
            <a:spAutoFit/>
          </a:bodyPr>
          <a:p>
            <a:r>
              <a:rPr sz="2400" lang="en-US"/>
              <a:t>STUDENT NAME:</a:t>
            </a:r>
            <a:r>
              <a:rPr altLang="en-GB" sz="2400" lang="en-US"/>
              <a:t> </a:t>
            </a:r>
            <a:r>
              <a:rPr altLang="en-GB" sz="2400" lang="en-US"/>
              <a:t>N</a:t>
            </a:r>
            <a:r>
              <a:rPr altLang="en-GB" sz="2400" lang="en-US"/>
              <a:t>.</a:t>
            </a:r>
            <a:r>
              <a:rPr altLang="en-GB" sz="2400" lang="en-US"/>
              <a:t>Z</a:t>
            </a:r>
            <a:r>
              <a:rPr altLang="en-GB" sz="2400" lang="en-US"/>
              <a:t>A</a:t>
            </a:r>
            <a:r>
              <a:rPr altLang="en-GB" sz="2400" lang="en-US"/>
              <a:t>R</a:t>
            </a:r>
            <a:r>
              <a:rPr altLang="en-GB" sz="2400" lang="en-US"/>
              <a:t>E</a:t>
            </a:r>
            <a:r>
              <a:rPr altLang="en-GB" sz="2400" lang="en-US"/>
              <a:t>E</a:t>
            </a:r>
            <a:r>
              <a:rPr altLang="en-GB" sz="2400" lang="en-US"/>
              <a:t>N</a:t>
            </a:r>
            <a:r>
              <a:rPr altLang="en-GB" sz="2400" lang="en-US"/>
              <a:t> </a:t>
            </a:r>
            <a:r>
              <a:rPr altLang="en-GB" sz="2400" lang="en-US"/>
              <a:t>S</a:t>
            </a:r>
            <a:r>
              <a:rPr altLang="en-GB" sz="2400" lang="en-US"/>
              <a:t>A</a:t>
            </a:r>
            <a:r>
              <a:rPr altLang="en-GB" sz="2400" lang="en-US"/>
              <a:t>B</a:t>
            </a:r>
            <a:r>
              <a:rPr altLang="en-GB" sz="2400" lang="en-US"/>
              <a:t>A</a:t>
            </a:r>
            <a:endParaRPr dirty="0" sz="2400" lang="en-US"/>
          </a:p>
          <a:p>
            <a:r>
              <a:rPr dirty="0" sz="2400" lang="en-US"/>
              <a:t>REGISTER NO:</a:t>
            </a:r>
            <a:r>
              <a:rPr altLang="en-GB" dirty="0" sz="2400" lang="en-US"/>
              <a:t> </a:t>
            </a:r>
            <a:r>
              <a:rPr altLang="en-GB" dirty="0" sz="2400" lang="en-US"/>
              <a:t>3</a:t>
            </a:r>
            <a:r>
              <a:rPr altLang="en-GB" dirty="0" sz="2400" lang="en-US"/>
              <a:t>1</a:t>
            </a:r>
            <a:r>
              <a:rPr altLang="en-GB" dirty="0" sz="2400" lang="en-US"/>
              <a:t>2</a:t>
            </a:r>
            <a:r>
              <a:rPr altLang="en-GB" dirty="0" sz="2400" lang="en-US"/>
              <a:t>2</a:t>
            </a:r>
            <a:r>
              <a:rPr altLang="en-GB" dirty="0" sz="2400" lang="en-US"/>
              <a:t>1</a:t>
            </a:r>
            <a:r>
              <a:rPr altLang="en-GB" dirty="0" sz="2400" lang="en-US"/>
              <a:t>9</a:t>
            </a:r>
            <a:r>
              <a:rPr altLang="en-GB" dirty="0" sz="2400" lang="en-US"/>
              <a:t>6</a:t>
            </a:r>
            <a:r>
              <a:rPr altLang="en-GB" dirty="0" sz="2400" lang="en-US"/>
              <a:t>7</a:t>
            </a:r>
            <a:r>
              <a:rPr altLang="en-GB" dirty="0" sz="2400" lang="en-US"/>
              <a:t>4</a:t>
            </a:r>
            <a:r>
              <a:rPr altLang="en-GB" dirty="0" sz="2400" lang="en-US"/>
              <a:t> </a:t>
            </a:r>
            <a:r>
              <a:rPr altLang="en-GB" dirty="0" sz="2400" lang="en-US"/>
              <a:t>/</a:t>
            </a:r>
            <a:r>
              <a:rPr altLang="en-GB" dirty="0" sz="2400" lang="en-US"/>
              <a:t> </a:t>
            </a:r>
            <a:r>
              <a:rPr altLang="en-GB" dirty="0" sz="2400" lang="en-US"/>
              <a:t>4D445677242F69AA81B45170DA2A1DFB</a:t>
            </a:r>
            <a:endParaRPr altLang="en-US" lang="zh-CN"/>
          </a:p>
          <a:p>
            <a:r>
              <a:rPr dirty="0" sz="2400" lang="en-US"/>
              <a:t>DEPARTMENT:</a:t>
            </a:r>
            <a:r>
              <a:rPr altLang="en-GB" dirty="0" sz="2400" lang="en-US"/>
              <a:t> </a:t>
            </a:r>
            <a:r>
              <a:rPr altLang="en-GB" dirty="0" sz="2400" lang="en-US"/>
              <a:t>B</a:t>
            </a:r>
            <a:r>
              <a:rPr altLang="en-GB" dirty="0" sz="2400" lang="en-US"/>
              <a:t>.</a:t>
            </a:r>
            <a:r>
              <a:rPr altLang="en-GB" dirty="0" sz="2400" lang="en-US"/>
              <a:t>C</a:t>
            </a:r>
            <a:r>
              <a:rPr altLang="en-GB" dirty="0" sz="2400" lang="en-US"/>
              <a:t>O</a:t>
            </a:r>
            <a:r>
              <a:rPr altLang="en-GB" dirty="0" sz="2400" lang="en-US"/>
              <a:t>M</a:t>
            </a:r>
            <a:r>
              <a:rPr altLang="en-GB" dirty="0" sz="2400" lang="en-US"/>
              <a:t> </a:t>
            </a:r>
            <a:r>
              <a:rPr altLang="en-GB" dirty="0" sz="2400" lang="en-US"/>
              <a:t>(</a:t>
            </a:r>
            <a:r>
              <a:rPr altLang="en-GB" dirty="0" sz="2400" lang="en-US"/>
              <a:t>G</a:t>
            </a:r>
            <a:r>
              <a:rPr altLang="en-GB" dirty="0" sz="2400" lang="en-US"/>
              <a:t>)</a:t>
            </a:r>
            <a:r>
              <a:rPr altLang="en-GB" dirty="0" sz="2400" lang="en-US"/>
              <a:t> </a:t>
            </a:r>
            <a:r>
              <a:rPr altLang="en-GB" dirty="0" sz="2400" lang="en-US"/>
              <a:t>C</a:t>
            </a:r>
            <a:r>
              <a:rPr altLang="en-GB" dirty="0" sz="2400" lang="en-US"/>
              <a:t>O</a:t>
            </a:r>
            <a:r>
              <a:rPr altLang="en-GB" dirty="0" sz="2400" lang="en-US"/>
              <a:t>M</a:t>
            </a:r>
            <a:r>
              <a:rPr altLang="en-GB" dirty="0" sz="2400" lang="en-US"/>
              <a:t>M</a:t>
            </a:r>
            <a:r>
              <a:rPr altLang="en-GB" dirty="0" sz="2400" lang="en-US"/>
              <a:t>E</a:t>
            </a:r>
            <a:r>
              <a:rPr altLang="en-GB" dirty="0" sz="2400" lang="en-US"/>
              <a:t>R</a:t>
            </a:r>
            <a:r>
              <a:rPr altLang="en-GB" dirty="0" sz="2400" lang="en-US"/>
              <a:t>C</a:t>
            </a:r>
            <a:r>
              <a:rPr altLang="en-GB" dirty="0" sz="2400" lang="en-US"/>
              <a:t>E</a:t>
            </a:r>
            <a:endParaRPr altLang="en-US" lang="zh-CN"/>
          </a:p>
          <a:p>
            <a:r>
              <a:rPr dirty="0" sz="2400" lang="en-US"/>
              <a:t>COLLEGE</a:t>
            </a:r>
            <a:r>
              <a:rPr altLang="en-GB" dirty="0" sz="2400" lang="en-US"/>
              <a:t>:</a:t>
            </a:r>
            <a:r>
              <a:rPr altLang="en-GB" dirty="0" sz="2400" lang="en-US"/>
              <a:t> </a:t>
            </a:r>
            <a:r>
              <a:rPr altLang="en-GB" dirty="0" sz="2400" lang="en-US"/>
              <a:t>K</a:t>
            </a:r>
            <a:r>
              <a:rPr altLang="en-GB" dirty="0" sz="2400" lang="en-US"/>
              <a:t>A</a:t>
            </a:r>
            <a:r>
              <a:rPr altLang="en-GB" dirty="0" sz="2400" lang="en-US"/>
              <a:t>N</a:t>
            </a:r>
            <a:r>
              <a:rPr altLang="en-GB" dirty="0" sz="2400" lang="en-US"/>
              <a:t>C</a:t>
            </a:r>
            <a:r>
              <a:rPr altLang="en-GB" dirty="0" sz="2400" lang="en-US"/>
              <a:t>H</a:t>
            </a:r>
            <a:r>
              <a:rPr altLang="en-GB" dirty="0" sz="2400" lang="en-US"/>
              <a:t>I</a:t>
            </a:r>
            <a:r>
              <a:rPr altLang="en-GB" dirty="0" sz="2400" lang="en-US"/>
              <a:t> </a:t>
            </a:r>
            <a:r>
              <a:rPr altLang="en-GB" dirty="0" sz="2400" lang="en-US"/>
              <a:t>S</a:t>
            </a:r>
            <a:r>
              <a:rPr altLang="en-GB" dirty="0" sz="2400" lang="en-US"/>
              <a:t>R</a:t>
            </a:r>
            <a:r>
              <a:rPr altLang="en-GB" dirty="0" sz="2400" lang="en-US"/>
              <a:t>I</a:t>
            </a:r>
            <a:r>
              <a:rPr altLang="en-GB" dirty="0" sz="2400" lang="en-US"/>
              <a:t> </a:t>
            </a:r>
            <a:r>
              <a:rPr altLang="en-GB" dirty="0" sz="2400" lang="en-US"/>
              <a:t>M</a:t>
            </a:r>
            <a:r>
              <a:rPr altLang="en-GB" dirty="0" sz="2400" lang="en-US"/>
              <a:t>A</a:t>
            </a:r>
            <a:r>
              <a:rPr altLang="en-GB" dirty="0" sz="2400" lang="en-US"/>
              <a:t>G</a:t>
            </a:r>
            <a:r>
              <a:rPr altLang="en-GB" dirty="0" sz="2400" lang="en-US"/>
              <a:t>ALAKSHMI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S</a:t>
            </a:r>
            <a:r>
              <a:rPr altLang="en-GB" dirty="0" sz="2400" lang="en-US"/>
              <a:t>C</a:t>
            </a:r>
            <a:r>
              <a:rPr altLang="en-GB" dirty="0" sz="2400" lang="en-US"/>
              <a:t>I</a:t>
            </a:r>
            <a:r>
              <a:rPr altLang="en-GB" dirty="0" sz="2400" lang="en-US"/>
              <a:t>ENCE </a:t>
            </a:r>
            <a:r>
              <a:rPr altLang="en-GB" dirty="0" sz="2400" lang="en-US"/>
              <a:t>C</a:t>
            </a:r>
            <a:r>
              <a:rPr altLang="en-GB" dirty="0" sz="2400" lang="en-US"/>
              <a:t>O</a:t>
            </a:r>
            <a:r>
              <a:rPr altLang="en-GB" dirty="0" sz="2400" lang="en-US"/>
              <a:t>LLEGE</a:t>
            </a:r>
            <a:r>
              <a:rPr altLang="en-GB" dirty="0" sz="2400" lang="en-US"/>
              <a:t> </a:t>
            </a:r>
            <a:r>
              <a:rPr altLang="en-GB" dirty="0" sz="2400" lang="en-US"/>
              <a:t>F</a:t>
            </a:r>
            <a:r>
              <a:rPr altLang="en-GB" dirty="0" sz="2400" lang="en-US"/>
              <a:t>O</a:t>
            </a:r>
            <a:r>
              <a:rPr altLang="en-GB" dirty="0" sz="2400" lang="en-US"/>
              <a:t>R </a:t>
            </a:r>
            <a:r>
              <a:rPr altLang="en-GB" dirty="0" sz="2400" lang="en-US"/>
              <a:t> </a:t>
            </a:r>
            <a:r>
              <a:rPr altLang="en-GB" dirty="0" sz="2400" lang="en-US"/>
              <a:t>W</a:t>
            </a:r>
            <a:r>
              <a:rPr altLang="en-GB" dirty="0" sz="2400" lang="en-US"/>
              <a:t>O</a:t>
            </a:r>
            <a:r>
              <a:rPr altLang="en-GB" dirty="0" sz="2400" lang="en-US"/>
              <a:t>MEN </a:t>
            </a:r>
            <a:endParaRPr altLang="en-US" lang="zh-CN"/>
          </a:p>
          <a:p>
            <a:r>
              <a:rPr dirty="0" sz="2400" lang="en-US"/>
              <a:t>           </a:t>
            </a:r>
            <a:endParaRPr dirty="0" sz="2400" lang="en-IN"/>
          </a:p>
        </p:txBody>
      </p:sp>
      <p:sp>
        <p:nvSpPr>
          <p:cNvPr id="1048603" name=""/>
          <p:cNvSpPr txBox="1"/>
          <p:nvPr/>
        </p:nvSpPr>
        <p:spPr>
          <a:xfrm>
            <a:off x="2619374" y="324485"/>
            <a:ext cx="7862841" cy="561340"/>
          </a:xfrm>
          <a:prstGeom prst="rect"/>
        </p:spPr>
        <p:txBody>
          <a:bodyPr rtlCol="0" wrap="square">
            <a:spAutoFit/>
          </a:bodyPr>
          <a:p>
            <a:r>
              <a:rPr altLang="en-GB" sz="2800" lang="en-US">
                <a:solidFill>
                  <a:srgbClr val="000000"/>
                </a:solidFill>
              </a:rPr>
              <a:t>E</a:t>
            </a:r>
            <a:r>
              <a:rPr altLang="en-GB" sz="2800" lang="en-US">
                <a:solidFill>
                  <a:srgbClr val="000000"/>
                </a:solidFill>
              </a:rPr>
              <a:t>m</a:t>
            </a:r>
            <a:r>
              <a:rPr altLang="en-GB" sz="2800" lang="en-US">
                <a:solidFill>
                  <a:srgbClr val="000000"/>
                </a:solidFill>
              </a:rPr>
              <a:t>p</a:t>
            </a:r>
            <a:r>
              <a:rPr altLang="en-GB" sz="2800" lang="en-US">
                <a:solidFill>
                  <a:srgbClr val="000000"/>
                </a:solidFill>
              </a:rPr>
              <a:t>l</a:t>
            </a:r>
            <a:r>
              <a:rPr altLang="en-GB" sz="2800" lang="en-US">
                <a:solidFill>
                  <a:srgbClr val="000000"/>
                </a:solidFill>
              </a:rPr>
              <a:t>oyee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a </a:t>
            </a:r>
            <a:r>
              <a:rPr altLang="en-GB" sz="2800" lang="en-US">
                <a:solidFill>
                  <a:srgbClr val="000000"/>
                </a:solidFill>
              </a:rPr>
              <a:t>A</a:t>
            </a:r>
            <a:r>
              <a:rPr altLang="en-GB" sz="2800" lang="en-US">
                <a:solidFill>
                  <a:srgbClr val="000000"/>
                </a:solidFill>
              </a:rPr>
              <a:t>n</a:t>
            </a:r>
            <a:r>
              <a:rPr altLang="en-GB" sz="2800" lang="en-US">
                <a:solidFill>
                  <a:srgbClr val="000000"/>
                </a:solidFill>
              </a:rPr>
              <a:t>a</a:t>
            </a:r>
            <a:r>
              <a:rPr altLang="en-GB" sz="2800" lang="en-US">
                <a:solidFill>
                  <a:srgbClr val="000000"/>
                </a:solidFill>
              </a:rPr>
              <a:t>l</a:t>
            </a:r>
            <a:r>
              <a:rPr altLang="en-GB" sz="2800" lang="en-US">
                <a:solidFill>
                  <a:srgbClr val="000000"/>
                </a:solidFill>
              </a:rPr>
              <a:t>ysis </a:t>
            </a:r>
            <a:r>
              <a:rPr altLang="en-GB" sz="2800" lang="en-US">
                <a:solidFill>
                  <a:srgbClr val="000000"/>
                </a:solidFill>
              </a:rPr>
              <a:t>U</a:t>
            </a:r>
            <a:r>
              <a:rPr altLang="en-GB" sz="2800" lang="en-US">
                <a:solidFill>
                  <a:srgbClr val="000000"/>
                </a:solidFill>
              </a:rPr>
              <a:t>s</a:t>
            </a:r>
            <a:r>
              <a:rPr altLang="en-GB" sz="2800" lang="en-US">
                <a:solidFill>
                  <a:srgbClr val="000000"/>
                </a:solidFill>
              </a:rPr>
              <a:t>i</a:t>
            </a:r>
            <a:r>
              <a:rPr altLang="en-GB" sz="2800" lang="en-US">
                <a:solidFill>
                  <a:srgbClr val="000000"/>
                </a:solidFill>
              </a:rPr>
              <a:t>n</a:t>
            </a:r>
            <a:r>
              <a:rPr altLang="en-GB" sz="2800" lang="en-US">
                <a:solidFill>
                  <a:srgbClr val="000000"/>
                </a:solidFill>
              </a:rPr>
              <a:t>g </a:t>
            </a:r>
            <a:r>
              <a:rPr altLang="en-GB" sz="2800" lang="en-US">
                <a:solidFill>
                  <a:srgbClr val="000000"/>
                </a:solidFill>
              </a:rPr>
              <a:t>E</a:t>
            </a:r>
            <a:r>
              <a:rPr altLang="en-GB" sz="2800" lang="en-US">
                <a:solidFill>
                  <a:srgbClr val="000000"/>
                </a:solidFill>
              </a:rPr>
              <a:t>x</a:t>
            </a:r>
            <a:r>
              <a:rPr altLang="en-GB" sz="2800" lang="en-US">
                <a:solidFill>
                  <a:srgbClr val="000000"/>
                </a:solidFill>
              </a:rPr>
              <a:t>c</a:t>
            </a:r>
            <a:r>
              <a:rPr altLang="en-GB" sz="2800" lang="en-US">
                <a:solidFill>
                  <a:srgbClr val="000000"/>
                </a:solidFill>
              </a:rPr>
              <a:t>e</a:t>
            </a:r>
            <a:r>
              <a:rPr altLang="en-GB" sz="2800" lang="en-US">
                <a:solidFill>
                  <a:srgbClr val="000000"/>
                </a:solidFill>
              </a:rPr>
              <a:t>l</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4524768" cy="8134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1172191" y="1665128"/>
            <a:ext cx="8181359" cy="4968240"/>
          </a:xfrm>
          <a:prstGeom prst="rect"/>
        </p:spPr>
        <p:txBody>
          <a:bodyPr rtlCol="0" wrap="square">
            <a:spAutoFit/>
          </a:bodyPr>
          <a:p>
            <a:r>
              <a:rPr altLang="en-GB" sz="1800" lang="en-US">
                <a:solidFill>
                  <a:srgbClr val="000000"/>
                </a:solidFill>
              </a:rPr>
              <a:t>Data collection </a:t>
            </a:r>
            <a:endParaRPr sz="1800" lang="en-GB">
              <a:solidFill>
                <a:srgbClr val="000000"/>
              </a:solidFill>
            </a:endParaRPr>
          </a:p>
          <a:p>
            <a:r>
              <a:rPr altLang="en-GB" sz="1800" lang="en-US">
                <a:solidFill>
                  <a:srgbClr val="000000"/>
                </a:solidFill>
              </a:rPr>
              <a:t>1) Download - File download </a:t>
            </a:r>
            <a:endParaRPr sz="1800" lang="en-GB">
              <a:solidFill>
                <a:srgbClr val="000000"/>
              </a:solidFill>
            </a:endParaRPr>
          </a:p>
          <a:p>
            <a:r>
              <a:rPr altLang="en-GB" sz="1800" lang="en-US">
                <a:solidFill>
                  <a:srgbClr val="000000"/>
                </a:solidFill>
              </a:rPr>
              <a:t>Features collection </a:t>
            </a:r>
            <a:endParaRPr sz="1800" lang="en-GB">
              <a:solidFill>
                <a:srgbClr val="000000"/>
              </a:solidFill>
            </a:endParaRPr>
          </a:p>
          <a:p>
            <a:r>
              <a:rPr altLang="en-GB" sz="1800" lang="en-US">
                <a:solidFill>
                  <a:srgbClr val="000000"/>
                </a:solidFill>
              </a:rPr>
              <a:t>1) Employee I'D</a:t>
            </a:r>
            <a:endParaRPr sz="1800" lang="en-GB">
              <a:solidFill>
                <a:srgbClr val="000000"/>
              </a:solidFill>
            </a:endParaRPr>
          </a:p>
          <a:p>
            <a:r>
              <a:rPr altLang="en-GB" sz="1800" lang="en-US">
                <a:solidFill>
                  <a:srgbClr val="000000"/>
                </a:solidFill>
              </a:rPr>
              <a:t>2) First Name </a:t>
            </a:r>
            <a:endParaRPr sz="1800" lang="en-GB">
              <a:solidFill>
                <a:srgbClr val="000000"/>
              </a:solidFill>
            </a:endParaRPr>
          </a:p>
          <a:p>
            <a:r>
              <a:rPr altLang="en-GB" sz="1800" lang="en-US">
                <a:solidFill>
                  <a:srgbClr val="000000"/>
                </a:solidFill>
              </a:rPr>
              <a:t>3) Employee Type </a:t>
            </a:r>
            <a:endParaRPr sz="1800" lang="en-GB">
              <a:solidFill>
                <a:srgbClr val="000000"/>
              </a:solidFill>
            </a:endParaRPr>
          </a:p>
          <a:p>
            <a:r>
              <a:rPr altLang="en-GB" sz="1800" lang="en-US">
                <a:solidFill>
                  <a:srgbClr val="000000"/>
                </a:solidFill>
              </a:rPr>
              <a:t>4) Performance level </a:t>
            </a:r>
            <a:endParaRPr sz="1800" lang="en-GB">
              <a:solidFill>
                <a:srgbClr val="000000"/>
              </a:solidFill>
            </a:endParaRPr>
          </a:p>
          <a:p>
            <a:r>
              <a:rPr altLang="en-GB" sz="1800" lang="en-US">
                <a:solidFill>
                  <a:srgbClr val="000000"/>
                </a:solidFill>
              </a:rPr>
              <a:t>5) Gender - Male and female        </a:t>
            </a:r>
            <a:endParaRPr sz="1800" lang="en-GB">
              <a:solidFill>
                <a:srgbClr val="000000"/>
              </a:solidFill>
            </a:endParaRPr>
          </a:p>
          <a:p>
            <a:r>
              <a:rPr altLang="en-GB" sz="1800" lang="en-US">
                <a:solidFill>
                  <a:srgbClr val="000000"/>
                </a:solidFill>
              </a:rPr>
              <a:t>6) Employee Rating</a:t>
            </a:r>
            <a:endParaRPr sz="1800" lang="en-GB">
              <a:solidFill>
                <a:srgbClr val="000000"/>
              </a:solidFill>
            </a:endParaRPr>
          </a:p>
          <a:p>
            <a:r>
              <a:rPr altLang="en-GB" sz="1800" lang="en-US">
                <a:solidFill>
                  <a:srgbClr val="000000"/>
                </a:solidFill>
              </a:rPr>
              <a:t> Data cleaning </a:t>
            </a:r>
            <a:endParaRPr sz="1800" lang="en-GB">
              <a:solidFill>
                <a:srgbClr val="000000"/>
              </a:solidFill>
            </a:endParaRPr>
          </a:p>
          <a:p>
            <a:r>
              <a:rPr altLang="en-GB" sz="1800" lang="en-US">
                <a:solidFill>
                  <a:srgbClr val="000000"/>
                </a:solidFill>
              </a:rPr>
              <a:t>1) Missing values Identification </a:t>
            </a:r>
            <a:endParaRPr sz="1800" lang="en-GB">
              <a:solidFill>
                <a:srgbClr val="000000"/>
              </a:solidFill>
            </a:endParaRPr>
          </a:p>
          <a:p>
            <a:r>
              <a:rPr altLang="en-GB" sz="1800" lang="en-US">
                <a:solidFill>
                  <a:srgbClr val="000000"/>
                </a:solidFill>
              </a:rPr>
              <a:t>2) Filter out missing values </a:t>
            </a:r>
            <a:endParaRPr sz="1800" lang="en-GB">
              <a:solidFill>
                <a:srgbClr val="000000"/>
              </a:solidFill>
            </a:endParaRPr>
          </a:p>
          <a:p>
            <a:r>
              <a:rPr altLang="en-GB" sz="1800" lang="en-US">
                <a:solidFill>
                  <a:srgbClr val="000000"/>
                </a:solidFill>
              </a:rPr>
              <a:t>Summary</a:t>
            </a:r>
            <a:endParaRPr sz="1800" lang="en-GB">
              <a:solidFill>
                <a:srgbClr val="000000"/>
              </a:solidFill>
            </a:endParaRPr>
          </a:p>
          <a:p>
            <a:r>
              <a:rPr altLang="en-GB" sz="1800" lang="en-US">
                <a:solidFill>
                  <a:srgbClr val="000000"/>
                </a:solidFill>
              </a:rPr>
              <a:t>1) Pivot table - Summary of data data visualization </a:t>
            </a:r>
            <a:endParaRPr sz="1800" lang="en-GB">
              <a:solidFill>
                <a:srgbClr val="000000"/>
              </a:solidFill>
            </a:endParaRPr>
          </a:p>
          <a:p>
            <a:r>
              <a:rPr altLang="en-GB" sz="1800" lang="en-US">
                <a:solidFill>
                  <a:srgbClr val="000000"/>
                </a:solidFill>
              </a:rPr>
              <a:t>1) Graph-Data visualization (Barchart)</a:t>
            </a:r>
            <a:endParaRPr sz="1800" lang="en-GB">
              <a:solidFill>
                <a:srgbClr val="000000"/>
              </a:solidFill>
            </a:endParaRPr>
          </a:p>
          <a:p>
            <a:endParaRPr sz="1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85088" y="507318"/>
            <a:ext cx="3195938" cy="8134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
          <p:cNvSpPr txBox="1"/>
          <p:nvPr/>
        </p:nvSpPr>
        <p:spPr>
          <a:xfrm>
            <a:off x="1172080" y="2393996"/>
            <a:ext cx="6544238" cy="2910840"/>
          </a:xfrm>
          <a:prstGeom prst="rect"/>
        </p:spPr>
        <p:txBody>
          <a:bodyPr rtlCol="0" wrap="square">
            <a:spAutoFit/>
          </a:bodyPr>
          <a:p>
            <a:r>
              <a:rPr altLang="en-GB" sz="2800" lang="en-US">
                <a:solidFill>
                  <a:srgbClr val="000000"/>
                </a:solidFill>
              </a:rPr>
              <a:t>In the context of a dataset, "Results" usually refers to the outcomes of analyzing the dataset or the findings derived from it. Below is a template for how you might present results from a dataset analysis:</a:t>
            </a:r>
            <a:endParaRPr sz="2800" lang="en-GB">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
          <p:cNvSpPr txBox="1"/>
          <p:nvPr/>
        </p:nvSpPr>
        <p:spPr>
          <a:xfrm>
            <a:off x="755331" y="1554480"/>
            <a:ext cx="9212303" cy="4155440"/>
          </a:xfrm>
          <a:prstGeom prst="rect"/>
        </p:spPr>
        <p:txBody>
          <a:bodyPr rtlCol="0" wrap="square">
            <a:spAutoFit/>
          </a:bodyPr>
          <a:p>
            <a:r>
              <a:rPr altLang="en-GB" sz="2400" lang="en-US">
                <a:solidFill>
                  <a:srgbClr val="000000"/>
                </a:solidFill>
              </a:rPr>
              <a:t>1. Restate the ObjectiveBriefly remind the reader of the main goal or purpose of the analysis or project.2. Summarize Key FindingsHighlight the most important results or insights discovered during the analysis.3. Interpret the FindingsExplain the significance of these findings and what they mean in the context of the initial objective.4. ImplicationsDiscuss the broader impact of your results. How do these findings affect the field, industry, or future work?5. RecommendationsBased on your conclusions, suggest any actions, strategies, or further research that should be pursued.</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5810660" cy="7150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a:t>
            </a:r>
            <a:r>
              <a:rPr altLang="en-GB" dirty="0" sz="4250" lang="en-US" spc="25"/>
              <a:t>I</a:t>
            </a:r>
            <a:r>
              <a:rPr altLang="en-GB" dirty="0" sz="4250" lang="en-US" spc="25"/>
              <a:t>T</a:t>
            </a:r>
            <a:r>
              <a:rPr altLang="en-GB" dirty="0" sz="4250" lang="en-US" spc="25"/>
              <a:t>LE </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564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6352902"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altLang="en-GB" dirty="0" sz="4250" lang="en-US" spc="10"/>
              <a:t>T </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a:off x="834071" y="1695450"/>
            <a:ext cx="7359255" cy="5730241"/>
          </a:xfrm>
          <a:prstGeom prst="rect"/>
        </p:spPr>
        <p:txBody>
          <a:bodyPr rtlCol="0" wrap="square">
            <a:spAutoFit/>
          </a:bodyPr>
          <a:p>
            <a:r>
              <a:rPr sz="2800" lang="en-GB">
                <a:solidFill>
                  <a:srgbClr val="000000"/>
                </a:solidFill>
              </a:rPr>
              <a:t>A problem statement is a concise description of an issue that needs to be addressed or a condition that needs to be improved. It provides a clear focus and direction for the problem-solving process, ensuring that all stakeholders have a shared understanding of the challenge at hand. Here’s how you can write a detailed problem statements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727574" cy="7150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1519237" y="1695450"/>
            <a:ext cx="7924800" cy="4460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altLang="en-GB" dirty="0" sz="2400" lang="en-US">
                <a:latin typeface="Times New Roman" panose="02020603050405020304" pitchFamily="18" charset="0"/>
                <a:cs typeface="Times New Roman" panose="02020603050405020304" pitchFamily="18" charset="0"/>
              </a:rPr>
              <a:t>A **Project Overview** serves as a comprehensive summary that captures the essence, scope, and purpose of a project. It’s a document that offers stakeholders a detailed understanding of what the project entails, why it’s being undertaken, and what outcomes are expected. Below is an expanded version of a project overview that touches on every critical aspect of a project:</a:t>
            </a:r>
            <a:endParaRPr dirty="0" sz="2400" lang="en-IN">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a:p>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6577893"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858693" y="1659064"/>
            <a:ext cx="8160556" cy="4053840"/>
          </a:xfrm>
          <a:prstGeom prst="rect"/>
        </p:spPr>
        <p:txBody>
          <a:bodyPr rtlCol="0" wrap="square">
            <a:spAutoFit/>
          </a:bodyPr>
          <a:p>
            <a:r>
              <a:rPr sz="2000" lang="en-GB">
                <a:solidFill>
                  <a:srgbClr val="000000"/>
                </a:solidFill>
              </a:rPr>
              <a:t>The term "end users" refers to the final individuals or groups who directly use a product, service, or system. They are the ultimate consumers or operators of the solution, distinct from those involved in its development, distribution, or support.For example:In software, end users are people who interact with the software to perform tasks or achieve goals, such as employees using a CRM system or consumers using a mobile app.In a hardware context, end users are individuals who use the devices in their daily activities, like people using smartphones or laptops.In services, end users are clients or customers who receive and benefit from the service provided, such as patients receiving healthcare services or businesses using consulting services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2524443"/>
            <a:ext cx="2552563"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930723" y="2927985"/>
            <a:ext cx="7845029" cy="2440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GB" sz="2800" lang="en-US">
                <a:solidFill>
                  <a:srgbClr val="000000"/>
                </a:solidFill>
              </a:rPr>
              <a:t>Conditional Formatting </a:t>
            </a:r>
            <a:r>
              <a:rPr altLang="en-GB" sz="2800" lang="en-US">
                <a:solidFill>
                  <a:srgbClr val="000000"/>
                </a:solidFill>
              </a:rPr>
              <a:t>-</a:t>
            </a:r>
            <a:r>
              <a:rPr altLang="en-GB" sz="2800" lang="en-US">
                <a:solidFill>
                  <a:srgbClr val="000000"/>
                </a:solidFill>
              </a:rPr>
              <a:t>m</a:t>
            </a:r>
            <a:r>
              <a:rPr altLang="en-GB" sz="2800" lang="en-US">
                <a:solidFill>
                  <a:srgbClr val="000000"/>
                </a:solidFill>
              </a:rPr>
              <a:t>i</a:t>
            </a:r>
            <a:r>
              <a:rPr altLang="en-GB" sz="2800" lang="en-US">
                <a:solidFill>
                  <a:srgbClr val="000000"/>
                </a:solidFill>
              </a:rPr>
              <a:t>s</a:t>
            </a:r>
            <a:r>
              <a:rPr altLang="en-GB" sz="2800" lang="en-US">
                <a:solidFill>
                  <a:srgbClr val="000000"/>
                </a:solidFill>
              </a:rPr>
              <a:t>s</a:t>
            </a:r>
            <a:r>
              <a:rPr altLang="en-GB" sz="2800" lang="en-US">
                <a:solidFill>
                  <a:srgbClr val="000000"/>
                </a:solidFill>
              </a:rPr>
              <a:t>i</a:t>
            </a:r>
            <a:r>
              <a:rPr altLang="en-GB" sz="2800" lang="en-US">
                <a:solidFill>
                  <a:srgbClr val="000000"/>
                </a:solidFill>
              </a:rPr>
              <a:t>n</a:t>
            </a:r>
            <a:r>
              <a:rPr altLang="en-GB" sz="2800" lang="en-US">
                <a:solidFill>
                  <a:srgbClr val="000000"/>
                </a:solidFill>
              </a:rPr>
              <a:t>g</a:t>
            </a:r>
            <a:r>
              <a:rPr altLang="en-GB" sz="2800" lang="en-US">
                <a:solidFill>
                  <a:srgbClr val="000000"/>
                </a:solidFill>
              </a:rPr>
              <a:t> </a:t>
            </a:r>
            <a:r>
              <a:rPr altLang="en-GB" sz="2800" lang="en-US">
                <a:solidFill>
                  <a:srgbClr val="000000"/>
                </a:solidFill>
              </a:rPr>
              <a:t>v</a:t>
            </a:r>
            <a:r>
              <a:rPr altLang="en-GB" sz="2800" lang="en-US">
                <a:solidFill>
                  <a:srgbClr val="000000"/>
                </a:solidFill>
              </a:rPr>
              <a:t>a</a:t>
            </a:r>
            <a:r>
              <a:rPr altLang="en-GB" sz="2800" lang="en-US">
                <a:solidFill>
                  <a:srgbClr val="000000"/>
                </a:solidFill>
              </a:rPr>
              <a:t>l</a:t>
            </a:r>
            <a:r>
              <a:rPr altLang="en-GB" sz="2800" lang="en-US">
                <a:solidFill>
                  <a:srgbClr val="000000"/>
                </a:solidFill>
              </a:rPr>
              <a:t>u</a:t>
            </a:r>
            <a:r>
              <a:rPr altLang="en-GB" sz="2800" lang="en-US">
                <a:solidFill>
                  <a:srgbClr val="000000"/>
                </a:solidFill>
              </a:rPr>
              <a:t>e</a:t>
            </a:r>
            <a:r>
              <a:rPr altLang="en-GB" sz="2800" lang="en-US">
                <a:solidFill>
                  <a:srgbClr val="000000"/>
                </a:solidFill>
              </a:rPr>
              <a:t>s</a:t>
            </a:r>
            <a:endParaRPr sz="2800" lang="en-GB">
              <a:solidFill>
                <a:srgbClr val="000000"/>
              </a:solidFill>
            </a:endParaRPr>
          </a:p>
          <a:p>
            <a:r>
              <a:rPr altLang="en-GB" sz="2800" lang="en-US">
                <a:solidFill>
                  <a:srgbClr val="000000"/>
                </a:solidFill>
              </a:rPr>
              <a:t>F</a:t>
            </a:r>
            <a:r>
              <a:rPr altLang="en-GB" sz="2800" lang="en-US">
                <a:solidFill>
                  <a:srgbClr val="000000"/>
                </a:solidFill>
              </a:rPr>
              <a:t>i</a:t>
            </a:r>
            <a:r>
              <a:rPr altLang="en-GB" sz="2800" lang="en-US">
                <a:solidFill>
                  <a:srgbClr val="000000"/>
                </a:solidFill>
              </a:rPr>
              <a:t>l</a:t>
            </a:r>
            <a:r>
              <a:rPr altLang="en-GB" sz="2800" lang="en-US">
                <a:solidFill>
                  <a:srgbClr val="000000"/>
                </a:solidFill>
              </a:rPr>
              <a:t>t</a:t>
            </a:r>
            <a:r>
              <a:rPr altLang="en-GB" sz="2800" lang="en-US">
                <a:solidFill>
                  <a:srgbClr val="000000"/>
                </a:solidFill>
              </a:rPr>
              <a:t>e</a:t>
            </a:r>
            <a:r>
              <a:rPr altLang="en-GB" sz="2800" lang="en-US">
                <a:solidFill>
                  <a:srgbClr val="000000"/>
                </a:solidFill>
              </a:rPr>
              <a:t>r </a:t>
            </a:r>
            <a:r>
              <a:rPr altLang="en-GB" sz="2800" lang="en-US">
                <a:solidFill>
                  <a:srgbClr val="000000"/>
                </a:solidFill>
              </a:rPr>
              <a:t>-</a:t>
            </a:r>
            <a:r>
              <a:rPr altLang="en-GB" sz="2800" lang="en-US">
                <a:solidFill>
                  <a:srgbClr val="000000"/>
                </a:solidFill>
              </a:rPr>
              <a:t> </a:t>
            </a:r>
            <a:r>
              <a:rPr altLang="en-GB" sz="2800" lang="en-US">
                <a:solidFill>
                  <a:srgbClr val="000000"/>
                </a:solidFill>
              </a:rPr>
              <a:t>f</a:t>
            </a:r>
            <a:r>
              <a:rPr altLang="en-GB" sz="2800" lang="en-US">
                <a:solidFill>
                  <a:srgbClr val="000000"/>
                </a:solidFill>
              </a:rPr>
              <a:t>i</a:t>
            </a:r>
            <a:r>
              <a:rPr altLang="en-GB" sz="2800" lang="en-US">
                <a:solidFill>
                  <a:srgbClr val="000000"/>
                </a:solidFill>
              </a:rPr>
              <a:t>l</a:t>
            </a:r>
            <a:r>
              <a:rPr altLang="en-GB" sz="2800" lang="en-US">
                <a:solidFill>
                  <a:srgbClr val="000000"/>
                </a:solidFill>
              </a:rPr>
              <a:t>t</a:t>
            </a:r>
            <a:r>
              <a:rPr altLang="en-GB" sz="2800" lang="en-US">
                <a:solidFill>
                  <a:srgbClr val="000000"/>
                </a:solidFill>
              </a:rPr>
              <a:t>e</a:t>
            </a:r>
            <a:r>
              <a:rPr altLang="en-GB" sz="2800" lang="en-US">
                <a:solidFill>
                  <a:srgbClr val="000000"/>
                </a:solidFill>
              </a:rPr>
              <a:t>r</a:t>
            </a:r>
            <a:r>
              <a:rPr altLang="en-GB" sz="2800" lang="en-US">
                <a:solidFill>
                  <a:srgbClr val="000000"/>
                </a:solidFill>
              </a:rPr>
              <a:t> </a:t>
            </a:r>
            <a:r>
              <a:rPr altLang="en-GB" sz="2800" lang="en-US">
                <a:solidFill>
                  <a:srgbClr val="000000"/>
                </a:solidFill>
              </a:rPr>
              <a:t>o</a:t>
            </a:r>
            <a:r>
              <a:rPr altLang="en-GB" sz="2800" lang="en-US">
                <a:solidFill>
                  <a:srgbClr val="000000"/>
                </a:solidFill>
              </a:rPr>
              <a:t>u</a:t>
            </a:r>
            <a:r>
              <a:rPr altLang="en-GB" sz="2800" lang="en-US">
                <a:solidFill>
                  <a:srgbClr val="000000"/>
                </a:solidFill>
              </a:rPr>
              <a:t>t </a:t>
            </a:r>
            <a:r>
              <a:rPr altLang="en-GB" sz="2800" lang="en-US">
                <a:solidFill>
                  <a:srgbClr val="000000"/>
                </a:solidFill>
              </a:rPr>
              <a:t>m</a:t>
            </a:r>
            <a:r>
              <a:rPr altLang="en-GB" sz="2800" lang="en-US">
                <a:solidFill>
                  <a:srgbClr val="000000"/>
                </a:solidFill>
              </a:rPr>
              <a:t>i</a:t>
            </a:r>
            <a:r>
              <a:rPr altLang="en-GB" sz="2800" lang="en-US">
                <a:solidFill>
                  <a:srgbClr val="000000"/>
                </a:solidFill>
              </a:rPr>
              <a:t>s</a:t>
            </a:r>
            <a:r>
              <a:rPr altLang="en-GB" sz="2800" lang="en-US">
                <a:solidFill>
                  <a:srgbClr val="000000"/>
                </a:solidFill>
              </a:rPr>
              <a:t>s</a:t>
            </a:r>
            <a:r>
              <a:rPr altLang="en-GB" sz="2800" lang="en-US">
                <a:solidFill>
                  <a:srgbClr val="000000"/>
                </a:solidFill>
              </a:rPr>
              <a:t>ing </a:t>
            </a:r>
            <a:r>
              <a:rPr altLang="en-GB" sz="2800" lang="en-US">
                <a:solidFill>
                  <a:srgbClr val="000000"/>
                </a:solidFill>
              </a:rPr>
              <a:t>v</a:t>
            </a:r>
            <a:r>
              <a:rPr altLang="en-GB" sz="2800" lang="en-US">
                <a:solidFill>
                  <a:srgbClr val="000000"/>
                </a:solidFill>
              </a:rPr>
              <a:t>a</a:t>
            </a:r>
            <a:r>
              <a:rPr altLang="en-GB" sz="2800" lang="en-US">
                <a:solidFill>
                  <a:srgbClr val="000000"/>
                </a:solidFill>
              </a:rPr>
              <a:t>l</a:t>
            </a:r>
            <a:r>
              <a:rPr altLang="en-GB" sz="2800" lang="en-US">
                <a:solidFill>
                  <a:srgbClr val="000000"/>
                </a:solidFill>
              </a:rPr>
              <a:t>u</a:t>
            </a:r>
            <a:r>
              <a:rPr altLang="en-GB" sz="2800" lang="en-US">
                <a:solidFill>
                  <a:srgbClr val="000000"/>
                </a:solidFill>
              </a:rPr>
              <a:t>e</a:t>
            </a:r>
            <a:r>
              <a:rPr altLang="en-GB" sz="2800" lang="en-US">
                <a:solidFill>
                  <a:srgbClr val="000000"/>
                </a:solidFill>
              </a:rPr>
              <a:t>s </a:t>
            </a:r>
            <a:endParaRPr sz="2800" lang="en-GB">
              <a:solidFill>
                <a:srgbClr val="000000"/>
              </a:solidFill>
            </a:endParaRPr>
          </a:p>
          <a:p>
            <a:r>
              <a:rPr altLang="en-GB" sz="2800" lang="en-US">
                <a:solidFill>
                  <a:srgbClr val="000000"/>
                </a:solidFill>
              </a:rPr>
              <a:t>P</a:t>
            </a:r>
            <a:r>
              <a:rPr altLang="en-GB" sz="2800" lang="en-US">
                <a:solidFill>
                  <a:srgbClr val="000000"/>
                </a:solidFill>
              </a:rPr>
              <a:t>i</a:t>
            </a:r>
            <a:r>
              <a:rPr altLang="en-GB" sz="2800" lang="en-US">
                <a:solidFill>
                  <a:srgbClr val="000000"/>
                </a:solidFill>
              </a:rPr>
              <a:t>v</a:t>
            </a:r>
            <a:r>
              <a:rPr altLang="en-GB" sz="2800" lang="en-US">
                <a:solidFill>
                  <a:srgbClr val="000000"/>
                </a:solidFill>
              </a:rPr>
              <a:t>o</a:t>
            </a:r>
            <a:r>
              <a:rPr altLang="en-GB" sz="2800" lang="en-US">
                <a:solidFill>
                  <a:srgbClr val="000000"/>
                </a:solidFill>
              </a:rPr>
              <a:t>t </a:t>
            </a:r>
            <a:r>
              <a:rPr altLang="en-GB" sz="2800" lang="en-US">
                <a:solidFill>
                  <a:srgbClr val="000000"/>
                </a:solidFill>
              </a:rPr>
              <a:t>table </a:t>
            </a:r>
            <a:r>
              <a:rPr altLang="en-GB" sz="2800" lang="en-US">
                <a:solidFill>
                  <a:srgbClr val="000000"/>
                </a:solidFill>
              </a:rPr>
              <a:t>-</a:t>
            </a:r>
            <a:r>
              <a:rPr altLang="en-GB" sz="2800" lang="en-US">
                <a:solidFill>
                  <a:srgbClr val="000000"/>
                </a:solidFill>
              </a:rPr>
              <a:t> </a:t>
            </a:r>
            <a:r>
              <a:rPr altLang="en-GB" sz="2800" lang="en-US">
                <a:solidFill>
                  <a:srgbClr val="000000"/>
                </a:solidFill>
              </a:rPr>
              <a:t>S</a:t>
            </a:r>
            <a:r>
              <a:rPr altLang="en-GB" sz="2800" lang="en-US">
                <a:solidFill>
                  <a:srgbClr val="000000"/>
                </a:solidFill>
              </a:rPr>
              <a:t>u</a:t>
            </a:r>
            <a:r>
              <a:rPr altLang="en-GB" sz="2800" lang="en-US">
                <a:solidFill>
                  <a:srgbClr val="000000"/>
                </a:solidFill>
              </a:rPr>
              <a:t>m</a:t>
            </a:r>
            <a:r>
              <a:rPr altLang="en-GB" sz="2800" lang="en-US">
                <a:solidFill>
                  <a:srgbClr val="000000"/>
                </a:solidFill>
              </a:rPr>
              <a:t>m</a:t>
            </a:r>
            <a:r>
              <a:rPr altLang="en-GB" sz="2800" lang="en-US">
                <a:solidFill>
                  <a:srgbClr val="000000"/>
                </a:solidFill>
              </a:rPr>
              <a:t>a</a:t>
            </a:r>
            <a:r>
              <a:rPr altLang="en-GB" sz="2800" lang="en-US">
                <a:solidFill>
                  <a:srgbClr val="000000"/>
                </a:solidFill>
              </a:rPr>
              <a:t>r</a:t>
            </a:r>
            <a:r>
              <a:rPr altLang="en-GB" sz="2800" lang="en-US">
                <a:solidFill>
                  <a:srgbClr val="000000"/>
                </a:solidFill>
              </a:rPr>
              <a:t>y</a:t>
            </a:r>
            <a:r>
              <a:rPr altLang="en-GB" sz="2800" lang="en-US">
                <a:solidFill>
                  <a:srgbClr val="000000"/>
                </a:solidFill>
              </a:rPr>
              <a:t> </a:t>
            </a:r>
            <a:r>
              <a:rPr altLang="en-GB" sz="2800" lang="en-US">
                <a:solidFill>
                  <a:srgbClr val="000000"/>
                </a:solidFill>
              </a:rPr>
              <a:t>o</a:t>
            </a:r>
            <a:r>
              <a:rPr altLang="en-GB" sz="2800" lang="en-US">
                <a:solidFill>
                  <a:srgbClr val="000000"/>
                </a:solidFill>
              </a:rPr>
              <a:t>f</a:t>
            </a:r>
            <a:r>
              <a:rPr altLang="en-GB" sz="2800" lang="en-US">
                <a:solidFill>
                  <a:srgbClr val="000000"/>
                </a:solidFill>
              </a:rPr>
              <a:t>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e</a:t>
            </a:r>
            <a:endParaRPr sz="2800" lang="en-GB">
              <a:solidFill>
                <a:srgbClr val="000000"/>
              </a:solidFill>
            </a:endParaRPr>
          </a:p>
          <a:p>
            <a:r>
              <a:rPr altLang="en-GB" sz="2800" lang="en-US">
                <a:solidFill>
                  <a:srgbClr val="000000"/>
                </a:solidFill>
              </a:rPr>
              <a:t>G</a:t>
            </a:r>
            <a:r>
              <a:rPr altLang="en-GB" sz="2800" lang="en-US">
                <a:solidFill>
                  <a:srgbClr val="000000"/>
                </a:solidFill>
              </a:rPr>
              <a:t>r</a:t>
            </a:r>
            <a:r>
              <a:rPr altLang="en-GB" sz="2800" lang="en-US">
                <a:solidFill>
                  <a:srgbClr val="000000"/>
                </a:solidFill>
              </a:rPr>
              <a:t>a</a:t>
            </a:r>
            <a:r>
              <a:rPr altLang="en-GB" sz="2800" lang="en-US">
                <a:solidFill>
                  <a:srgbClr val="000000"/>
                </a:solidFill>
              </a:rPr>
              <a:t>p</a:t>
            </a:r>
            <a:r>
              <a:rPr altLang="en-GB" sz="2800" lang="en-US">
                <a:solidFill>
                  <a:srgbClr val="000000"/>
                </a:solidFill>
              </a:rPr>
              <a:t>h</a:t>
            </a:r>
            <a:r>
              <a:rPr altLang="en-GB" sz="2800" lang="en-US">
                <a:solidFill>
                  <a:srgbClr val="000000"/>
                </a:solidFill>
              </a:rPr>
              <a:t>-</a:t>
            </a:r>
            <a:r>
              <a:rPr altLang="en-GB" sz="2800" lang="en-US">
                <a:solidFill>
                  <a:srgbClr val="000000"/>
                </a:solidFill>
              </a:rPr>
              <a:t>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a</a:t>
            </a:r>
            <a:r>
              <a:rPr altLang="en-GB" sz="2800" lang="en-US">
                <a:solidFill>
                  <a:srgbClr val="000000"/>
                </a:solidFill>
              </a:rPr>
              <a:t> </a:t>
            </a:r>
            <a:r>
              <a:rPr altLang="en-GB" sz="2800" lang="en-US">
                <a:solidFill>
                  <a:srgbClr val="000000"/>
                </a:solidFill>
              </a:rPr>
              <a:t>v</a:t>
            </a:r>
            <a:r>
              <a:rPr altLang="en-GB" sz="2800" lang="en-US">
                <a:solidFill>
                  <a:srgbClr val="000000"/>
                </a:solidFill>
              </a:rPr>
              <a:t>i</a:t>
            </a:r>
            <a:r>
              <a:rPr altLang="en-GB" sz="2800" lang="en-US">
                <a:solidFill>
                  <a:srgbClr val="000000"/>
                </a:solidFill>
              </a:rPr>
              <a:t>s</a:t>
            </a:r>
            <a:r>
              <a:rPr altLang="en-GB" sz="2800" lang="en-US">
                <a:solidFill>
                  <a:srgbClr val="000000"/>
                </a:solidFill>
              </a:rPr>
              <a:t>ualization </a:t>
            </a:r>
            <a:endParaRPr sz="2800" lang="en-GB">
              <a:solidFill>
                <a:srgbClr val="000000"/>
              </a:solidFill>
            </a:endParaRPr>
          </a:p>
          <a:p>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800100"/>
          </a:xfrm>
        </p:spPr>
        <p:txBody>
          <a:bodyPr/>
          <a:p>
            <a:r>
              <a:rPr dirty="0" lang="en-IN"/>
              <a:t>Dataset Description</a:t>
            </a:r>
          </a:p>
        </p:txBody>
      </p:sp>
      <p:sp>
        <p:nvSpPr>
          <p:cNvPr id="1048670" name=""/>
          <p:cNvSpPr txBox="1"/>
          <p:nvPr/>
        </p:nvSpPr>
        <p:spPr>
          <a:xfrm rot="10744">
            <a:off x="762798" y="1471293"/>
            <a:ext cx="7630845" cy="4790440"/>
          </a:xfrm>
          <a:prstGeom prst="rect"/>
        </p:spPr>
        <p:txBody>
          <a:bodyPr rtlCol="0" wrap="square">
            <a:spAutoFit/>
          </a:bodyPr>
          <a:p>
            <a:r>
              <a:rPr altLang="en-GB" sz="2800" lang="en-US">
                <a:solidFill>
                  <a:srgbClr val="000000"/>
                </a:solidFill>
              </a:rPr>
              <a:t>Employee Dataset - Kaggle</a:t>
            </a:r>
            <a:endParaRPr sz="2800" lang="en-GB">
              <a:solidFill>
                <a:srgbClr val="000000"/>
              </a:solidFill>
            </a:endParaRPr>
          </a:p>
          <a:p>
            <a:r>
              <a:rPr altLang="en-GB" sz="2800" lang="en-US">
                <a:solidFill>
                  <a:srgbClr val="000000"/>
                </a:solidFill>
              </a:rPr>
              <a:t>Features - 26</a:t>
            </a:r>
            <a:endParaRPr sz="2800" lang="en-GB">
              <a:solidFill>
                <a:srgbClr val="000000"/>
              </a:solidFill>
            </a:endParaRPr>
          </a:p>
          <a:p>
            <a:r>
              <a:rPr altLang="en-GB" sz="2800" lang="en-US">
                <a:solidFill>
                  <a:srgbClr val="000000"/>
                </a:solidFill>
              </a:rPr>
              <a:t>Considered - 9</a:t>
            </a:r>
            <a:endParaRPr sz="2800" lang="en-GB">
              <a:solidFill>
                <a:srgbClr val="000000"/>
              </a:solidFill>
            </a:endParaRPr>
          </a:p>
          <a:p>
            <a:r>
              <a:rPr altLang="en-GB" sz="2800" lang="en-US">
                <a:solidFill>
                  <a:srgbClr val="000000"/>
                </a:solidFill>
              </a:rPr>
              <a:t>Employee I'D - Numerical</a:t>
            </a:r>
            <a:endParaRPr sz="2800" lang="en-GB">
              <a:solidFill>
                <a:srgbClr val="000000"/>
              </a:solidFill>
            </a:endParaRPr>
          </a:p>
          <a:p>
            <a:r>
              <a:rPr altLang="en-GB" sz="2800" lang="en-US">
                <a:solidFill>
                  <a:srgbClr val="000000"/>
                </a:solidFill>
              </a:rPr>
              <a:t>First Name - Text</a:t>
            </a:r>
            <a:endParaRPr sz="2800" lang="en-GB">
              <a:solidFill>
                <a:srgbClr val="000000"/>
              </a:solidFill>
            </a:endParaRPr>
          </a:p>
          <a:p>
            <a:r>
              <a:rPr altLang="en-GB" sz="2800" lang="en-US">
                <a:solidFill>
                  <a:srgbClr val="000000"/>
                </a:solidFill>
              </a:rPr>
              <a:t>Employee Type </a:t>
            </a:r>
            <a:endParaRPr sz="2800" lang="en-GB">
              <a:solidFill>
                <a:srgbClr val="000000"/>
              </a:solidFill>
            </a:endParaRPr>
          </a:p>
          <a:p>
            <a:r>
              <a:rPr altLang="en-GB" sz="2800" lang="en-US">
                <a:solidFill>
                  <a:srgbClr val="000000"/>
                </a:solidFill>
              </a:rPr>
              <a:t>Performance level </a:t>
            </a:r>
            <a:endParaRPr sz="2800" lang="en-GB">
              <a:solidFill>
                <a:srgbClr val="000000"/>
              </a:solidFill>
            </a:endParaRPr>
          </a:p>
          <a:p>
            <a:r>
              <a:rPr altLang="en-GB" sz="2800" lang="en-US">
                <a:solidFill>
                  <a:srgbClr val="000000"/>
                </a:solidFill>
              </a:rPr>
              <a:t>Gender - male and female</a:t>
            </a:r>
            <a:endParaRPr sz="2800" lang="en-GB">
              <a:solidFill>
                <a:srgbClr val="000000"/>
              </a:solidFill>
            </a:endParaRPr>
          </a:p>
          <a:p>
            <a:r>
              <a:rPr altLang="en-GB" sz="2800" lang="en-US">
                <a:solidFill>
                  <a:srgbClr val="000000"/>
                </a:solidFill>
              </a:rPr>
              <a:t>Employee rating - Numerical</a:t>
            </a:r>
            <a:endParaRPr sz="2800" lang="en-GB">
              <a:solidFill>
                <a:srgbClr val="000000"/>
              </a:solidFill>
            </a:endParaRPr>
          </a:p>
          <a:p>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675090" y="342880"/>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419954" y="1244621"/>
            <a:ext cx="6412316" cy="1412240"/>
          </a:xfrm>
          <a:prstGeom prst="rect"/>
        </p:spPr>
        <p:txBody>
          <a:bodyPr rtlCol="0" wrap="square">
            <a:spAutoFit/>
          </a:bodyPr>
          <a:p>
            <a:r>
              <a:rPr altLang="en-GB" sz="2000" lang="en-US">
                <a:solidFill>
                  <a:srgbClr val="000000"/>
                </a:solidFill>
              </a:rPr>
              <a:t>.</a:t>
            </a:r>
            <a:r>
              <a:rPr altLang="en-GB" sz="2000" lang="en-US">
                <a:solidFill>
                  <a:srgbClr val="000000"/>
                </a:solidFill>
              </a:rPr>
              <a:t>To effectively communicate the "wow" factor in your solution, focus on highlighting what makes it stand out and why it excites or impresses users. Here’s a guide to framing this:</a:t>
            </a:r>
            <a:endParaRPr sz="2800" lang="en-GB">
              <a:solidFill>
                <a:srgbClr val="000000"/>
              </a:solidFill>
            </a:endParaRPr>
          </a:p>
        </p:txBody>
      </p:sp>
      <p:sp>
        <p:nvSpPr>
          <p:cNvPr id="1048679" name=""/>
          <p:cNvSpPr txBox="1"/>
          <p:nvPr/>
        </p:nvSpPr>
        <p:spPr>
          <a:xfrm rot="21578244">
            <a:off x="2431989" y="2679431"/>
            <a:ext cx="7144518" cy="3825240"/>
          </a:xfrm>
          <a:prstGeom prst="rect"/>
        </p:spPr>
        <p:txBody>
          <a:bodyPr rtlCol="0" wrap="square">
            <a:spAutoFit/>
          </a:bodyPr>
          <a:p>
            <a:r>
              <a:rPr altLang="en-GB" sz="1600" lang="en-US">
                <a:solidFill>
                  <a:srgbClr val="000000"/>
                </a:solidFill>
              </a:rPr>
              <a:t>Our solution transforms the way businesses approach project management with its AI-powered insights and real-time collaboration tools. What makes it truly exceptional is its advanced predictive analytics that not only forecasts potential project delays but also suggests actionable strategies to mitigate risks before they arise.Users have reported a 30% increase in project efficiency and a substantial reduction in budget overruns, thanks to these capabilities. One client, a leading tech firm, saw a dramatic improvement in team productivity, enabling them to deliver projects ahead of schedule.The intuitive interface and seamless integration with existing tools make it incredibly easy to adopt, and the positive feedback we've received highlights how it has significantly streamlined their workflow. The combination of powerful features, real-time benefits, and immediate positive impact ensures that our solution consistently delivers that "wow" factor to our users.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2024-08-30T07:24:00Z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064540268c454060afa06de584b9ba09</vt:lpwstr>
  </property>
</Properties>
</file>