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2D4"/>
    <a:srgbClr val="CC0099"/>
    <a:srgbClr val="FAFAFA"/>
    <a:srgbClr val="FF0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7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0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07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26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55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00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35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92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01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14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B889-9D34-4BBB-8EBF-7B432ADE08F0}" type="datetimeFigureOut">
              <a:rPr lang="ru-RU" smtClean="0"/>
              <a:t>29.12.2018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26" y="0"/>
            <a:ext cx="4412974" cy="3309731"/>
          </a:xfrm>
          <a:prstGeom prst="rect">
            <a:avLst/>
          </a:prstGeom>
          <a:ln>
            <a:solidFill>
              <a:srgbClr val="FAFAFA"/>
            </a:solidFill>
          </a:ln>
        </p:spPr>
      </p:pic>
    </p:spTree>
    <p:extLst>
      <p:ext uri="{BB962C8B-B14F-4D97-AF65-F5344CB8AC3E}">
        <p14:creationId xmlns:p14="http://schemas.microsoft.com/office/powerpoint/2010/main" val="299718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94791" y="1751062"/>
            <a:ext cx="6858000" cy="2387600"/>
          </a:xfrm>
        </p:spPr>
        <p:txBody>
          <a:bodyPr>
            <a:normAutofit/>
          </a:bodyPr>
          <a:lstStyle/>
          <a:p>
            <a:r>
              <a:rPr lang="ru-RU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</a:rPr>
              <a:t>Управляющие конструкции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23791" y="6372130"/>
            <a:ext cx="4297018" cy="485870"/>
          </a:xfrm>
        </p:spPr>
        <p:txBody>
          <a:bodyPr>
            <a:normAutofit/>
          </a:bodyPr>
          <a:lstStyle/>
          <a:p>
            <a:r>
              <a:rPr lang="ru-RU" sz="2400" dirty="0"/>
              <a:t>Выполнила: Халилова Зарема</a:t>
            </a:r>
          </a:p>
        </p:txBody>
      </p:sp>
    </p:spTree>
    <p:extLst>
      <p:ext uri="{BB962C8B-B14F-4D97-AF65-F5344CB8AC3E}">
        <p14:creationId xmlns:p14="http://schemas.microsoft.com/office/powerpoint/2010/main" val="1693832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AE11D-664F-481F-ABC6-11B30D5A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If-else</a:t>
            </a:r>
            <a:endParaRPr lang="ru-RU" sz="6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4CE83-41BC-45CE-B429-A4C179B48F3C}"/>
              </a:ext>
            </a:extLst>
          </p:cNvPr>
          <p:cNvSpPr txBox="1"/>
          <p:nvPr/>
        </p:nvSpPr>
        <p:spPr>
          <a:xfrm>
            <a:off x="270841" y="1915977"/>
            <a:ext cx="8144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Команда </a:t>
            </a:r>
            <a:r>
              <a:rPr lang="en-US" sz="2400" b="1" dirty="0">
                <a:solidFill>
                  <a:srgbClr val="002060"/>
                </a:solidFill>
              </a:rPr>
              <a:t>if-else</a:t>
            </a:r>
            <a:r>
              <a:rPr lang="en-US" sz="2400" dirty="0"/>
              <a:t> – </a:t>
            </a:r>
            <a:r>
              <a:rPr lang="ru-RU" sz="2400" dirty="0"/>
              <a:t>наиболее распространенный способ передачи управления в программе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Присутствие ключевого слова </a:t>
            </a:r>
            <a:r>
              <a:rPr lang="en-US" sz="2400" b="1" dirty="0">
                <a:solidFill>
                  <a:srgbClr val="002060"/>
                </a:solidFill>
              </a:rPr>
              <a:t>else</a:t>
            </a:r>
            <a:r>
              <a:rPr lang="en-US" sz="2400" dirty="0"/>
              <a:t> </a:t>
            </a:r>
            <a:r>
              <a:rPr lang="ru-RU" sz="2400" dirty="0"/>
              <a:t>не обязательно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71644B-F1BC-47E8-BC31-218C7FC0E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3429000"/>
            <a:ext cx="3057525" cy="2238375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416645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AE11D-664F-481F-ABC6-11B30D5AD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87" y="563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Циклы</a:t>
            </a:r>
            <a:endParaRPr lang="ru-RU" sz="6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4CE83-41BC-45CE-B429-A4C179B48F3C}"/>
              </a:ext>
            </a:extLst>
          </p:cNvPr>
          <p:cNvSpPr txBox="1"/>
          <p:nvPr/>
        </p:nvSpPr>
        <p:spPr>
          <a:xfrm>
            <a:off x="174349" y="1166461"/>
            <a:ext cx="81877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Конструкции </a:t>
            </a:r>
            <a:r>
              <a:rPr lang="en-US" sz="2400" b="1" dirty="0">
                <a:solidFill>
                  <a:srgbClr val="002060"/>
                </a:solidFill>
              </a:rPr>
              <a:t>while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2060"/>
                </a:solidFill>
              </a:rPr>
              <a:t>do-while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>
                <a:solidFill>
                  <a:srgbClr val="002060"/>
                </a:solidFill>
              </a:rPr>
              <a:t>for</a:t>
            </a:r>
            <a:r>
              <a:rPr lang="en-US" sz="2400" dirty="0"/>
              <a:t> – </a:t>
            </a:r>
            <a:r>
              <a:rPr lang="ru-RU" sz="2400" dirty="0"/>
              <a:t>называются циклическими конструкциями.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Команда повторяется до тех пор, пока управляющее </a:t>
            </a:r>
            <a:r>
              <a:rPr lang="ru-RU" sz="2400" i="1" dirty="0"/>
              <a:t>логические выражение </a:t>
            </a:r>
            <a:r>
              <a:rPr lang="ru-RU" sz="2400" dirty="0"/>
              <a:t>не станет ложным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CFB84-EC5C-41B5-91C0-A63EA6CEF98D}"/>
              </a:ext>
            </a:extLst>
          </p:cNvPr>
          <p:cNvSpPr txBox="1"/>
          <p:nvPr/>
        </p:nvSpPr>
        <p:spPr>
          <a:xfrm>
            <a:off x="553278" y="2844225"/>
            <a:ext cx="137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while:</a:t>
            </a:r>
            <a:endParaRPr lang="ru-RU" sz="32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12A755-D3CB-421F-A10D-1B297E9176ED}"/>
              </a:ext>
            </a:extLst>
          </p:cNvPr>
          <p:cNvSpPr txBox="1"/>
          <p:nvPr/>
        </p:nvSpPr>
        <p:spPr>
          <a:xfrm>
            <a:off x="587237" y="3546300"/>
            <a:ext cx="4134465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while (</a:t>
            </a:r>
            <a:r>
              <a:rPr lang="ru-RU" sz="2000" dirty="0">
                <a:latin typeface="Consolas" panose="020B0609020204030204" pitchFamily="49" charset="0"/>
              </a:rPr>
              <a:t>логическое выражение)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	команда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7B8DEA-A083-461A-BC94-D55E77E2AC24}"/>
              </a:ext>
            </a:extLst>
          </p:cNvPr>
          <p:cNvSpPr txBox="1"/>
          <p:nvPr/>
        </p:nvSpPr>
        <p:spPr>
          <a:xfrm>
            <a:off x="6637515" y="3844738"/>
            <a:ext cx="1940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rgbClr val="002060"/>
                </a:solidFill>
              </a:rPr>
              <a:t>do-while:</a:t>
            </a:r>
            <a:endParaRPr lang="ru-RU" sz="3200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46D68E-7675-47CE-8CE9-A4045CEE2F69}"/>
              </a:ext>
            </a:extLst>
          </p:cNvPr>
          <p:cNvSpPr txBox="1"/>
          <p:nvPr/>
        </p:nvSpPr>
        <p:spPr>
          <a:xfrm>
            <a:off x="4721702" y="4429513"/>
            <a:ext cx="4275529" cy="101566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do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ru-RU" sz="2000" dirty="0">
                <a:latin typeface="Consolas" panose="020B0609020204030204" pitchFamily="49" charset="0"/>
              </a:rPr>
              <a:t>команда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while (</a:t>
            </a:r>
            <a:r>
              <a:rPr lang="ru-RU" sz="2000" dirty="0">
                <a:latin typeface="Consolas" panose="020B0609020204030204" pitchFamily="49" charset="0"/>
              </a:rPr>
              <a:t>логическое выражение)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A96459-9C93-4AA7-A8DA-CFE3B75E0498}"/>
              </a:ext>
            </a:extLst>
          </p:cNvPr>
          <p:cNvSpPr txBox="1"/>
          <p:nvPr/>
        </p:nvSpPr>
        <p:spPr>
          <a:xfrm>
            <a:off x="553278" y="5399151"/>
            <a:ext cx="137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for:</a:t>
            </a:r>
            <a:endParaRPr lang="ru-RU" sz="32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7A24D-FC7D-483E-BB89-3650703E31CD}"/>
              </a:ext>
            </a:extLst>
          </p:cNvPr>
          <p:cNvSpPr txBox="1"/>
          <p:nvPr/>
        </p:nvSpPr>
        <p:spPr>
          <a:xfrm>
            <a:off x="553278" y="5957634"/>
            <a:ext cx="6673622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for (</a:t>
            </a:r>
            <a:r>
              <a:rPr lang="ru-RU" sz="2000" dirty="0">
                <a:latin typeface="Consolas" panose="020B0609020204030204" pitchFamily="49" charset="0"/>
              </a:rPr>
              <a:t>инициализация; логическое выражение; шаг)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	команда</a:t>
            </a:r>
          </a:p>
        </p:txBody>
      </p:sp>
    </p:spTree>
    <p:extLst>
      <p:ext uri="{BB962C8B-B14F-4D97-AF65-F5344CB8AC3E}">
        <p14:creationId xmlns:p14="http://schemas.microsoft.com/office/powerpoint/2010/main" val="96590220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AE11D-664F-481F-ABC6-11B30D5AD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683" y="16444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Синтаксис </a:t>
            </a:r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foreach</a:t>
            </a:r>
            <a:endParaRPr lang="ru-RU" sz="6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4CE83-41BC-45CE-B429-A4C179B48F3C}"/>
              </a:ext>
            </a:extLst>
          </p:cNvPr>
          <p:cNvSpPr txBox="1"/>
          <p:nvPr/>
        </p:nvSpPr>
        <p:spPr>
          <a:xfrm>
            <a:off x="293619" y="1490008"/>
            <a:ext cx="81877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Более компактная форма </a:t>
            </a:r>
            <a:r>
              <a:rPr lang="en-US" sz="2400" b="1" dirty="0">
                <a:solidFill>
                  <a:srgbClr val="002060"/>
                </a:solidFill>
              </a:rPr>
              <a:t>for</a:t>
            </a:r>
            <a:r>
              <a:rPr lang="ru-RU" sz="2400" b="1" dirty="0">
                <a:solidFill>
                  <a:srgbClr val="002060"/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для перебора элементов массивов и контейнеров.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Не требует ручного изменения переменной </a:t>
            </a:r>
            <a:r>
              <a:rPr lang="en-US" sz="2400" b="1" dirty="0">
                <a:solidFill>
                  <a:srgbClr val="002060"/>
                </a:solidFill>
              </a:rPr>
              <a:t>int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для перебора последовательности объектов – цикл автоматически представляет очередной элемент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A0E2D7-F8C7-4ABA-A87C-8CD87D6F1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466" y="3752486"/>
            <a:ext cx="5585378" cy="2275524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384F1037-0A27-4CBF-AB0F-02FFB765F40B}"/>
              </a:ext>
            </a:extLst>
          </p:cNvPr>
          <p:cNvSpPr/>
          <p:nvPr/>
        </p:nvSpPr>
        <p:spPr>
          <a:xfrm>
            <a:off x="1145076" y="5208966"/>
            <a:ext cx="1124364" cy="15902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869A8F-080F-4726-83A7-B307AFDEF521}"/>
              </a:ext>
            </a:extLst>
          </p:cNvPr>
          <p:cNvSpPr txBox="1"/>
          <p:nvPr/>
        </p:nvSpPr>
        <p:spPr>
          <a:xfrm>
            <a:off x="446835" y="5367992"/>
            <a:ext cx="2138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Синтаксис </a:t>
            </a:r>
            <a:r>
              <a:rPr lang="en-US" sz="2000" dirty="0"/>
              <a:t>foreach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4451999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AE11D-664F-481F-ABC6-11B30D5AD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58" y="237918"/>
            <a:ext cx="6997147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Return</a:t>
            </a:r>
            <a:endParaRPr lang="ru-RU" sz="6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4CE83-41BC-45CE-B429-A4C179B48F3C}"/>
              </a:ext>
            </a:extLst>
          </p:cNvPr>
          <p:cNvSpPr txBox="1"/>
          <p:nvPr/>
        </p:nvSpPr>
        <p:spPr>
          <a:xfrm>
            <a:off x="677933" y="1887573"/>
            <a:ext cx="74323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Указывает какое значение возвращается методом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Используется для немедленного выхода из метода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Если метод, возвращающий </a:t>
            </a:r>
            <a:r>
              <a:rPr lang="en-US" sz="2800" b="1" dirty="0">
                <a:solidFill>
                  <a:srgbClr val="002060"/>
                </a:solidFill>
              </a:rPr>
              <a:t>void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не содержит </a:t>
            </a:r>
            <a:r>
              <a:rPr lang="en-US" sz="2800" b="1" dirty="0">
                <a:solidFill>
                  <a:srgbClr val="002060"/>
                </a:solidFill>
              </a:rPr>
              <a:t>return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такая команда неявно выполняется в конце метода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Если метод возвращает любой тип, кроме </a:t>
            </a:r>
            <a:r>
              <a:rPr lang="en-US" sz="2800" b="1" dirty="0">
                <a:solidFill>
                  <a:srgbClr val="002060"/>
                </a:solidFill>
              </a:rPr>
              <a:t>void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каждая ветвь должна возвращать логическое значение.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2882200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AE11D-664F-481F-ABC6-11B30D5AD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62" y="0"/>
            <a:ext cx="6997147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break </a:t>
            </a:r>
            <a:r>
              <a:rPr lang="ru-RU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и </a:t>
            </a:r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continue</a:t>
            </a:r>
            <a:endParaRPr lang="ru-RU" sz="6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4CE83-41BC-45CE-B429-A4C179B48F3C}"/>
              </a:ext>
            </a:extLst>
          </p:cNvPr>
          <p:cNvSpPr txBox="1"/>
          <p:nvPr/>
        </p:nvSpPr>
        <p:spPr>
          <a:xfrm>
            <a:off x="126931" y="1006890"/>
            <a:ext cx="86460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break</a:t>
            </a:r>
            <a:r>
              <a:rPr lang="en-US" sz="2400" dirty="0"/>
              <a:t> – </a:t>
            </a:r>
            <a:r>
              <a:rPr lang="ru-RU" sz="2400" dirty="0"/>
              <a:t>завершает цикл, при этом оставшиеся операторы цикла не выполняются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continue</a:t>
            </a:r>
            <a:r>
              <a:rPr lang="en-US" sz="2400" dirty="0"/>
              <a:t> – </a:t>
            </a:r>
            <a:r>
              <a:rPr lang="ru-RU" sz="2400" dirty="0"/>
              <a:t>останавливает выполнение текущей итерации цикла и переходит к началу цикла, чтобы начать выполнение нового шага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AE6825-216D-49A6-96D1-A74D4B731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254" y="2637182"/>
            <a:ext cx="4651569" cy="4121427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647527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AE11D-664F-481F-ABC6-11B30D5AD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62" y="0"/>
            <a:ext cx="6997147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switch</a:t>
            </a:r>
            <a:endParaRPr lang="ru-RU" sz="6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4CE83-41BC-45CE-B429-A4C179B48F3C}"/>
              </a:ext>
            </a:extLst>
          </p:cNvPr>
          <p:cNvSpPr txBox="1"/>
          <p:nvPr/>
        </p:nvSpPr>
        <p:spPr>
          <a:xfrm>
            <a:off x="126931" y="1444529"/>
            <a:ext cx="86460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</a:rPr>
              <a:t>switch</a:t>
            </a:r>
            <a:r>
              <a:rPr lang="en-US" sz="2800" dirty="0"/>
              <a:t> – </a:t>
            </a:r>
            <a:r>
              <a:rPr lang="ru-RU" sz="2800" dirty="0"/>
              <a:t>команда выбора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2800" dirty="0"/>
              <a:t>С помощью данной конструкции осуществляется выбор из нескольких альтернатив, в зависимости от значения целочисленного выражения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0FF4ED-F9E7-45DA-9EFB-E3E41B9DF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996" y="3627859"/>
            <a:ext cx="5095875" cy="224790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9012397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13AF880-1AA7-458A-833A-91C2E757EDE0}"/>
              </a:ext>
            </a:extLst>
          </p:cNvPr>
          <p:cNvSpPr/>
          <p:nvPr/>
        </p:nvSpPr>
        <p:spPr>
          <a:xfrm>
            <a:off x="1769164" y="2263314"/>
            <a:ext cx="620864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600" b="1" dirty="0">
                <a:solidFill>
                  <a:srgbClr val="CC0099"/>
                </a:solidFill>
                <a:effectLst>
                  <a:glow rad="228600">
                    <a:srgbClr val="0A52D4"/>
                  </a:glow>
                </a:effectLst>
              </a:rPr>
              <a:t>Спасибо за внимание</a:t>
            </a:r>
            <a:endParaRPr lang="ru-RU" sz="9600" dirty="0">
              <a:solidFill>
                <a:srgbClr val="CC0099"/>
              </a:solidFill>
              <a:effectLst>
                <a:glow rad="228600">
                  <a:srgbClr val="0A52D4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2686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202</Words>
  <Application>Microsoft Office PowerPoint</Application>
  <PresentationFormat>Экран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Тема Office</vt:lpstr>
      <vt:lpstr>Управляющие конструкции</vt:lpstr>
      <vt:lpstr>If-else</vt:lpstr>
      <vt:lpstr>Циклы</vt:lpstr>
      <vt:lpstr>Синтаксис foreach</vt:lpstr>
      <vt:lpstr>Return</vt:lpstr>
      <vt:lpstr>break и continue</vt:lpstr>
      <vt:lpstr>switch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Павел</dc:creator>
  <cp:lastModifiedBy>Зарема Халилова</cp:lastModifiedBy>
  <cp:revision>17</cp:revision>
  <dcterms:created xsi:type="dcterms:W3CDTF">2014-11-21T11:00:06Z</dcterms:created>
  <dcterms:modified xsi:type="dcterms:W3CDTF">2018-12-29T17:23:45Z</dcterms:modified>
</cp:coreProperties>
</file>