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0022"/>
    <a:srgbClr val="D0E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62A2B-1368-4EF1-9619-0132A53D2706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4B88E-873B-4D18-B0E4-2582D2984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68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0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8" y="365125"/>
            <a:ext cx="1478756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9" y="365125"/>
            <a:ext cx="432196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7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26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55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00363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1" y="1825625"/>
            <a:ext cx="2900363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35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2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1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14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46537" y="2501350"/>
            <a:ext cx="5050929" cy="1855303"/>
          </a:xfrm>
        </p:spPr>
        <p:txBody>
          <a:bodyPr>
            <a:noAutofit/>
          </a:bodyPr>
          <a:lstStyle/>
          <a:p>
            <a:r>
              <a:rPr lang="ru-RU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Всё является объектом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874DC-6C54-4F4F-8E67-9177A8719334}"/>
              </a:ext>
            </a:extLst>
          </p:cNvPr>
          <p:cNvSpPr txBox="1"/>
          <p:nvPr/>
        </p:nvSpPr>
        <p:spPr>
          <a:xfrm>
            <a:off x="4240697" y="5572539"/>
            <a:ext cx="344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Выполнила: Халилова Зарема</a:t>
            </a:r>
          </a:p>
        </p:txBody>
      </p:sp>
    </p:spTree>
    <p:extLst>
      <p:ext uri="{BB962C8B-B14F-4D97-AF65-F5344CB8AC3E}">
        <p14:creationId xmlns:p14="http://schemas.microsoft.com/office/powerpoint/2010/main" val="169383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47A64-32DE-46D5-8C70-BACEA28B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078" y="198782"/>
            <a:ext cx="685137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>
                <a:solidFill>
                  <a:srgbClr val="540022"/>
                </a:solidFill>
              </a:rPr>
              <a:t>Ключевое слово </a:t>
            </a:r>
            <a:r>
              <a:rPr lang="en-US" sz="6000" b="1" dirty="0">
                <a:solidFill>
                  <a:srgbClr val="540022"/>
                </a:solidFill>
              </a:rPr>
              <a:t>static</a:t>
            </a:r>
            <a:endParaRPr lang="ru-RU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4944C-9094-45D3-9668-2E5BCB097942}"/>
              </a:ext>
            </a:extLst>
          </p:cNvPr>
          <p:cNvSpPr txBox="1"/>
          <p:nvPr/>
        </p:nvSpPr>
        <p:spPr>
          <a:xfrm>
            <a:off x="225286" y="1740361"/>
            <a:ext cx="8772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Позволяет хранить данные в «единственном числе», то есть независимо от того сколько было создано объектов класса.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Позволяет использовать метод, не привязанный ни к какому конкретному объекту класса. </a:t>
            </a:r>
            <a:endParaRPr lang="en-US" sz="2400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E929C71-6ED6-402F-97B6-BDED573AF901}"/>
              </a:ext>
            </a:extLst>
          </p:cNvPr>
          <p:cNvGrpSpPr/>
          <p:nvPr/>
        </p:nvGrpSpPr>
        <p:grpSpPr>
          <a:xfrm>
            <a:off x="702365" y="3526037"/>
            <a:ext cx="7924800" cy="3133182"/>
            <a:chOff x="609600" y="3027062"/>
            <a:chExt cx="7924800" cy="3660689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20F1940-20F9-4D14-A838-8BE412D60146}"/>
                </a:ext>
              </a:extLst>
            </p:cNvPr>
            <p:cNvSpPr/>
            <p:nvPr/>
          </p:nvSpPr>
          <p:spPr>
            <a:xfrm>
              <a:off x="609600" y="3027062"/>
              <a:ext cx="7924800" cy="36606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466E27-5CC8-4796-B734-0B407C1D91FE}"/>
                </a:ext>
              </a:extLst>
            </p:cNvPr>
            <p:cNvSpPr txBox="1"/>
            <p:nvPr/>
          </p:nvSpPr>
          <p:spPr>
            <a:xfrm>
              <a:off x="834885" y="3127767"/>
              <a:ext cx="7368209" cy="355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class </a:t>
              </a:r>
              <a:r>
                <a:rPr lang="en-US" sz="2400" dirty="0" err="1">
                  <a:latin typeface="Consolas" panose="020B0609020204030204" pitchFamily="49" charset="0"/>
                </a:rPr>
                <a:t>StaticTest</a:t>
              </a:r>
              <a:r>
                <a:rPr lang="en-US" sz="2400" dirty="0"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2400" dirty="0">
                  <a:latin typeface="Consolas" panose="020B0609020204030204" pitchFamily="49" charset="0"/>
                </a:rPr>
                <a:t>	public static int </a:t>
              </a:r>
              <a:r>
                <a:rPr lang="en-US" sz="2400" dirty="0" err="1"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latin typeface="Consolas" panose="020B0609020204030204" pitchFamily="49" charset="0"/>
                </a:rPr>
                <a:t> = 47;</a:t>
              </a:r>
            </a:p>
            <a:p>
              <a:r>
                <a:rPr lang="en-US" sz="2400" dirty="0">
                  <a:latin typeface="Consolas" panose="020B0609020204030204" pitchFamily="49" charset="0"/>
                </a:rPr>
                <a:t>}</a:t>
              </a:r>
            </a:p>
            <a:p>
              <a:endParaRPr lang="en-US" sz="2400" dirty="0">
                <a:latin typeface="Consolas" panose="020B0609020204030204" pitchFamily="49" charset="0"/>
              </a:endParaRPr>
            </a:p>
            <a:p>
              <a:r>
                <a:rPr lang="en-US" sz="2400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sz="2400" dirty="0">
                  <a:latin typeface="Consolas" panose="020B0609020204030204" pitchFamily="49" charset="0"/>
                </a:rPr>
                <a:t>public static void main (String [] </a:t>
              </a:r>
              <a:r>
                <a:rPr lang="en-US" sz="2400" dirty="0" err="1">
                  <a:latin typeface="Consolas" panose="020B0609020204030204" pitchFamily="49" charset="0"/>
                </a:rPr>
                <a:t>args</a:t>
              </a:r>
              <a:r>
                <a:rPr lang="en-US" sz="2400" dirty="0"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2400" dirty="0">
                  <a:latin typeface="Consolas" panose="020B0609020204030204" pitchFamily="49" charset="0"/>
                </a:rPr>
                <a:t>	</a:t>
              </a:r>
              <a:r>
                <a:rPr lang="en-US" sz="2400" dirty="0" err="1">
                  <a:latin typeface="Consolas" panose="020B0609020204030204" pitchFamily="49" charset="0"/>
                </a:rPr>
                <a:t>StaticTest.i</a:t>
              </a:r>
              <a:r>
                <a:rPr lang="en-US" sz="2400" dirty="0">
                  <a:latin typeface="Consolas" panose="020B0609020204030204" pitchFamily="49" charset="0"/>
                </a:rPr>
                <a:t>++;</a:t>
              </a:r>
            </a:p>
            <a:p>
              <a:r>
                <a:rPr lang="en-US" sz="2400" dirty="0">
                  <a:latin typeface="Consolas" panose="020B0609020204030204" pitchFamily="49" charset="0"/>
                </a:rPr>
                <a:t>}</a:t>
              </a:r>
              <a:endParaRPr lang="ru-RU" sz="28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726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47A64-32DE-46D5-8C70-BACEA28B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48" y="306790"/>
            <a:ext cx="763325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>
                <a:solidFill>
                  <a:srgbClr val="540022"/>
                </a:solidFill>
              </a:rPr>
              <a:t>Комментарии и встроенная документация</a:t>
            </a:r>
            <a:endParaRPr lang="ru-RU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4944C-9094-45D3-9668-2E5BCB097942}"/>
              </a:ext>
            </a:extLst>
          </p:cNvPr>
          <p:cNvSpPr txBox="1"/>
          <p:nvPr/>
        </p:nvSpPr>
        <p:spPr>
          <a:xfrm>
            <a:off x="1709531" y="1742404"/>
            <a:ext cx="63875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Существует два вида комментариев:</a:t>
            </a:r>
          </a:p>
          <a:p>
            <a:pPr marL="644400" indent="-285750">
              <a:buFont typeface="Arial" panose="020B0604020202020204" pitchFamily="34" charset="0"/>
              <a:buChar char="•"/>
            </a:pPr>
            <a:r>
              <a:rPr lang="ru-RU" sz="2800" dirty="0"/>
              <a:t>Однострочные</a:t>
            </a:r>
            <a:r>
              <a:rPr lang="en-US" sz="2800" dirty="0"/>
              <a:t>:</a:t>
            </a:r>
          </a:p>
          <a:p>
            <a:pPr marL="358650" algn="ctr"/>
            <a:r>
              <a:rPr lang="ru-RU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ru-RU" sz="2800" dirty="0">
                <a:solidFill>
                  <a:schemeClr val="accent6">
                    <a:lumMod val="75000"/>
                  </a:schemeClr>
                </a:solidFill>
              </a:rPr>
              <a:t> Комментарий 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644400" indent="-285750">
              <a:buFont typeface="Arial" panose="020B0604020202020204" pitchFamily="34" charset="0"/>
              <a:buChar char="•"/>
            </a:pPr>
            <a:r>
              <a:rPr lang="ru-RU" sz="2800" dirty="0"/>
              <a:t>Многострочные</a:t>
            </a:r>
            <a:r>
              <a:rPr lang="en-US" sz="2800" dirty="0"/>
              <a:t>:</a:t>
            </a:r>
            <a:r>
              <a:rPr lang="ru-RU" sz="2800" dirty="0"/>
              <a:t> </a:t>
            </a:r>
            <a:endParaRPr lang="en-US" sz="2800" dirty="0"/>
          </a:p>
          <a:p>
            <a:pPr marL="358650"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/* </a:t>
            </a:r>
            <a:r>
              <a:rPr lang="ru-RU" sz="2800" dirty="0">
                <a:solidFill>
                  <a:schemeClr val="accent6">
                    <a:lumMod val="75000"/>
                  </a:schemeClr>
                </a:solidFill>
              </a:rPr>
              <a:t>Комментарий *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0E9BDE-30DF-40A0-A45F-A5328AB4C3E7}"/>
              </a:ext>
            </a:extLst>
          </p:cNvPr>
          <p:cNvSpPr txBox="1"/>
          <p:nvPr/>
        </p:nvSpPr>
        <p:spPr>
          <a:xfrm>
            <a:off x="265043" y="4059736"/>
            <a:ext cx="8613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buFont typeface="Arial" panose="020B0604020202020204" pitchFamily="34" charset="0"/>
              <a:buChar char="•"/>
            </a:pPr>
            <a:r>
              <a:rPr lang="ru-RU" sz="2800" dirty="0"/>
              <a:t>Для обеспечения простоты корректирования описания программы при каждом её изменении необходимо совместить код и документацию. Для этого существует инструмент –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Javadoc</a:t>
            </a:r>
            <a:r>
              <a:rPr lang="ru-RU" sz="2800" dirty="0"/>
              <a:t> , который извлекает комментарии и оформляет их в походящем виде. </a:t>
            </a:r>
          </a:p>
        </p:txBody>
      </p:sp>
    </p:spTree>
    <p:extLst>
      <p:ext uri="{BB962C8B-B14F-4D97-AF65-F5344CB8AC3E}">
        <p14:creationId xmlns:p14="http://schemas.microsoft.com/office/powerpoint/2010/main" val="239412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47A64-32DE-46D5-8C70-BACEA28B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48" y="306790"/>
            <a:ext cx="7633252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solidFill>
                  <a:srgbClr val="540022"/>
                </a:solidFill>
              </a:rPr>
              <a:t>Документация</a:t>
            </a:r>
            <a:endParaRPr lang="ru-RU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0E9BDE-30DF-40A0-A45F-A5328AB4C3E7}"/>
              </a:ext>
            </a:extLst>
          </p:cNvPr>
          <p:cNvSpPr txBox="1"/>
          <p:nvPr/>
        </p:nvSpPr>
        <p:spPr>
          <a:xfrm>
            <a:off x="384312" y="1952640"/>
            <a:ext cx="8613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buFont typeface="Arial" panose="020B0604020202020204" pitchFamily="34" charset="0"/>
              <a:buChar char="•"/>
            </a:pPr>
            <a:r>
              <a:rPr lang="ru-RU" sz="2800" dirty="0"/>
              <a:t>Результат работы </a:t>
            </a:r>
            <a:r>
              <a:rPr lang="en-US" sz="2800" dirty="0"/>
              <a:t>Javadoc</a:t>
            </a:r>
            <a:r>
              <a:rPr lang="ru-RU" sz="2800" dirty="0"/>
              <a:t> 		 </a:t>
            </a:r>
            <a:r>
              <a:rPr lang="en-US" sz="2800" dirty="0"/>
              <a:t> HTML-</a:t>
            </a:r>
            <a:r>
              <a:rPr lang="ru-RU" sz="2800" dirty="0"/>
              <a:t>файл.</a:t>
            </a:r>
            <a:endParaRPr lang="en-US" sz="2800" dirty="0"/>
          </a:p>
          <a:p>
            <a:pPr algn="just"/>
            <a:r>
              <a:rPr lang="ru-RU" sz="2800" dirty="0"/>
              <a:t>	</a:t>
            </a:r>
          </a:p>
          <a:p>
            <a:pPr indent="457200" algn="just">
              <a:buFont typeface="Arial" panose="020B0604020202020204" pitchFamily="34" charset="0"/>
              <a:buChar char="•"/>
            </a:pPr>
            <a:r>
              <a:rPr lang="ru-RU" sz="2800" dirty="0"/>
              <a:t>Для того, чтобы сгенерировать документацию в формате </a:t>
            </a:r>
            <a:r>
              <a:rPr lang="en-US" sz="2800" dirty="0"/>
              <a:t>HTML </a:t>
            </a:r>
            <a:r>
              <a:rPr lang="ru-RU" sz="2800" dirty="0"/>
              <a:t>следует воспользоваться следующей командой </a:t>
            </a:r>
            <a:r>
              <a:rPr lang="en-US" sz="2800" dirty="0"/>
              <a:t>:</a:t>
            </a:r>
            <a:endParaRPr lang="ru-RU" sz="2800" dirty="0"/>
          </a:p>
          <a:p>
            <a:pPr indent="457200" algn="just">
              <a:buFont typeface="Arial" panose="020B0604020202020204" pitchFamily="34" charset="0"/>
              <a:buChar char="•"/>
            </a:pPr>
            <a:endParaRPr lang="ru-RU" sz="2800" dirty="0"/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4CBEE221-6DF6-4C16-BA86-CAF17A12E6E5}"/>
              </a:ext>
            </a:extLst>
          </p:cNvPr>
          <p:cNvSpPr/>
          <p:nvPr/>
        </p:nvSpPr>
        <p:spPr>
          <a:xfrm>
            <a:off x="4943061" y="1971934"/>
            <a:ext cx="978408" cy="484632"/>
          </a:xfrm>
          <a:prstGeom prst="rightArrow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DB66D1C-46A9-44F7-9CC5-DF68751B415B}"/>
              </a:ext>
            </a:extLst>
          </p:cNvPr>
          <p:cNvGrpSpPr/>
          <p:nvPr/>
        </p:nvGrpSpPr>
        <p:grpSpPr>
          <a:xfrm>
            <a:off x="424069" y="4651511"/>
            <a:ext cx="8242853" cy="1193299"/>
            <a:chOff x="647823" y="4065554"/>
            <a:chExt cx="7924800" cy="1558528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D6C1B619-39E1-4A5E-9BED-C652766BA39E}"/>
                </a:ext>
              </a:extLst>
            </p:cNvPr>
            <p:cNvSpPr/>
            <p:nvPr/>
          </p:nvSpPr>
          <p:spPr>
            <a:xfrm>
              <a:off x="647823" y="4065554"/>
              <a:ext cx="7924800" cy="155852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EE0431-91E4-4405-985D-DD0BCBA04EE8}"/>
                </a:ext>
              </a:extLst>
            </p:cNvPr>
            <p:cNvSpPr txBox="1"/>
            <p:nvPr/>
          </p:nvSpPr>
          <p:spPr>
            <a:xfrm>
              <a:off x="926118" y="4538745"/>
              <a:ext cx="7368209" cy="1085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onsolas" panose="020B0609020204030204" pitchFamily="49" charset="0"/>
                </a:rPr>
                <a:t>javadoc</a:t>
              </a:r>
              <a:r>
                <a:rPr lang="en-US" sz="2400" dirty="0">
                  <a:latin typeface="Consolas" panose="020B0609020204030204" pitchFamily="49" charset="0"/>
                </a:rPr>
                <a:t> –d /path/to/output  /path/to/*.java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29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47A64-32DE-46D5-8C70-BACEA28B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48" y="306790"/>
            <a:ext cx="763325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>
                <a:solidFill>
                  <a:srgbClr val="540022"/>
                </a:solidFill>
              </a:rPr>
              <a:t>Результат выполнения команды </a:t>
            </a:r>
            <a:r>
              <a:rPr lang="en-US" sz="6000" b="1" dirty="0" err="1">
                <a:solidFill>
                  <a:srgbClr val="540022"/>
                </a:solidFill>
              </a:rPr>
              <a:t>javadoc</a:t>
            </a:r>
            <a:endParaRPr lang="ru-RU" sz="5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DC595D-C9E0-4902-84C3-E82EC5C10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42" y="2292626"/>
            <a:ext cx="8750515" cy="42585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5138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C66EF-2FEB-4361-B9D5-53E759ED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76" y="2896293"/>
            <a:ext cx="6898585" cy="1325563"/>
          </a:xfrm>
        </p:spPr>
        <p:txBody>
          <a:bodyPr>
            <a:noAutofit/>
          </a:bodyPr>
          <a:lstStyle/>
          <a:p>
            <a:pPr algn="ctr"/>
            <a:r>
              <a:rPr lang="ru-RU" sz="11500" b="1" dirty="0">
                <a:solidFill>
                  <a:srgbClr val="540022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</a:rPr>
              <a:t>Спасибо за внимание</a:t>
            </a:r>
            <a:endParaRPr lang="ru-RU" sz="9600" dirty="0">
              <a:effectLst>
                <a:glow rad="101600">
                  <a:srgbClr val="C00000">
                    <a:alpha val="6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092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D2498-0473-4244-92A9-69A2EFA2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112" y="139841"/>
            <a:ext cx="6758609" cy="1200329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solidFill>
                  <a:srgbClr val="540022"/>
                </a:solidFill>
              </a:rPr>
              <a:t>Основные понятия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A70D5-568F-4D28-BD80-1D36627A1386}"/>
              </a:ext>
            </a:extLst>
          </p:cNvPr>
          <p:cNvSpPr txBox="1"/>
          <p:nvPr/>
        </p:nvSpPr>
        <p:spPr>
          <a:xfrm>
            <a:off x="225285" y="2014330"/>
            <a:ext cx="87464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Объектно-ориентированное программирование – это  методология программирования, основанная на представлении программы в виде совокупности объектов, каждый из которых является экземпляром определённого класса, а классы образуют иерархию наследования.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Класс – это ключевое понятие ООП, элемент ПО, описывающий абстрактный тип данных и его частичную или полную реализацию.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Объект – это экземпляр конкретного класса, обладающий определенным состоянием и поведением.</a:t>
            </a:r>
          </a:p>
        </p:txBody>
      </p:sp>
    </p:spTree>
    <p:extLst>
      <p:ext uri="{BB962C8B-B14F-4D97-AF65-F5344CB8AC3E}">
        <p14:creationId xmlns:p14="http://schemas.microsoft.com/office/powerpoint/2010/main" val="39293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D2498-0473-4244-92A9-69A2EFA2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113" y="139841"/>
            <a:ext cx="6586330" cy="153683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b="1" dirty="0">
                <a:solidFill>
                  <a:srgbClr val="540022"/>
                </a:solidFill>
              </a:rPr>
              <a:t>Использование ссылок для работы с объектами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A70D5-568F-4D28-BD80-1D36627A1386}"/>
              </a:ext>
            </a:extLst>
          </p:cNvPr>
          <p:cNvSpPr txBox="1"/>
          <p:nvPr/>
        </p:nvSpPr>
        <p:spPr>
          <a:xfrm>
            <a:off x="397565" y="1921565"/>
            <a:ext cx="8574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 </a:t>
            </a:r>
            <a:r>
              <a:rPr lang="en-US" sz="2400" dirty="0"/>
              <a:t>Java </a:t>
            </a:r>
            <a:r>
              <a:rPr lang="ru-RU" sz="2400" dirty="0"/>
              <a:t>вы обращаетесь с любыми данными как с объектами, однако идентификатор которым вы манипулируете, представляет собой </a:t>
            </a:r>
            <a:r>
              <a:rPr lang="ru-RU" sz="2400" i="1" dirty="0"/>
              <a:t>ссылку </a:t>
            </a:r>
            <a:r>
              <a:rPr lang="ru-RU" sz="2400" dirty="0"/>
              <a:t>на объект. 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C15A8249-61D7-4441-9397-5862B7EA577B}"/>
              </a:ext>
            </a:extLst>
          </p:cNvPr>
          <p:cNvGrpSpPr/>
          <p:nvPr/>
        </p:nvGrpSpPr>
        <p:grpSpPr>
          <a:xfrm>
            <a:off x="609600" y="3618803"/>
            <a:ext cx="7924800" cy="2319162"/>
            <a:chOff x="609600" y="3618803"/>
            <a:chExt cx="7924800" cy="2319162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0CAA201A-582E-472D-BC25-0F5C4180189E}"/>
                </a:ext>
              </a:extLst>
            </p:cNvPr>
            <p:cNvSpPr/>
            <p:nvPr/>
          </p:nvSpPr>
          <p:spPr>
            <a:xfrm>
              <a:off x="609600" y="3618803"/>
              <a:ext cx="7924800" cy="231916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7FC191-1947-4616-B0CF-B7784854B23D}"/>
                </a:ext>
              </a:extLst>
            </p:cNvPr>
            <p:cNvSpPr txBox="1"/>
            <p:nvPr/>
          </p:nvSpPr>
          <p:spPr>
            <a:xfrm>
              <a:off x="2769703" y="3786200"/>
              <a:ext cx="4108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Cat </a:t>
              </a:r>
              <a:r>
                <a:rPr lang="en-US" sz="3600" dirty="0" err="1"/>
                <a:t>cat</a:t>
              </a:r>
              <a:r>
                <a:rPr lang="en-US" sz="3600" dirty="0"/>
                <a:t> = new Cat();</a:t>
              </a:r>
              <a:endParaRPr lang="ru-RU" sz="3600" dirty="0"/>
            </a:p>
          </p:txBody>
        </p: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190E647C-A72F-46C5-9E1B-CAA0AB1E8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6548" y="4386340"/>
              <a:ext cx="781879" cy="4903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A1913C31-AB85-49E2-B2FE-4E9AB55A0B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88059" y="4384917"/>
              <a:ext cx="793471" cy="246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8D7676-7678-4A22-AEAF-DE39D423719E}"/>
                </a:ext>
              </a:extLst>
            </p:cNvPr>
            <p:cNvSpPr txBox="1"/>
            <p:nvPr/>
          </p:nvSpPr>
          <p:spPr>
            <a:xfrm>
              <a:off x="1285049" y="4437260"/>
              <a:ext cx="189588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/>
                <a:t>Создание</a:t>
              </a:r>
              <a:r>
                <a:rPr lang="en-US" sz="2000" dirty="0"/>
                <a:t> </a:t>
              </a:r>
              <a:r>
                <a:rPr lang="ru-RU" sz="2000" dirty="0"/>
                <a:t>ссылочной переменной </a:t>
              </a:r>
              <a:r>
                <a:rPr lang="en-US" sz="2000" i="1" dirty="0"/>
                <a:t>cat</a:t>
              </a:r>
              <a:r>
                <a:rPr lang="en-US" sz="2000" dirty="0"/>
                <a:t> </a:t>
              </a:r>
              <a:r>
                <a:rPr lang="ru-RU" sz="2000" dirty="0"/>
                <a:t>типа </a:t>
              </a:r>
              <a:r>
                <a:rPr lang="en-US" sz="2000" i="1" dirty="0"/>
                <a:t>Cat</a:t>
              </a:r>
              <a:endParaRPr lang="ru-RU" sz="2000" i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8C1EA3-2800-4112-BBC5-C5D63810E5FC}"/>
                </a:ext>
              </a:extLst>
            </p:cNvPr>
            <p:cNvSpPr txBox="1"/>
            <p:nvPr/>
          </p:nvSpPr>
          <p:spPr>
            <a:xfrm>
              <a:off x="4618382" y="4677416"/>
              <a:ext cx="38696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/>
                <a:t>Создание нового объекта типа </a:t>
              </a:r>
              <a:r>
                <a:rPr lang="en-US" sz="2000" i="1" dirty="0"/>
                <a:t>Cat</a:t>
              </a:r>
              <a:r>
                <a:rPr lang="en-US" sz="2000" dirty="0"/>
                <a:t>. </a:t>
              </a:r>
              <a:r>
                <a:rPr lang="ru-RU" sz="2000" dirty="0"/>
                <a:t>Присваивание в переменную </a:t>
              </a:r>
              <a:r>
                <a:rPr lang="en-US" sz="2000" dirty="0"/>
                <a:t>cat </a:t>
              </a:r>
              <a:r>
                <a:rPr lang="ru-RU" sz="2000" dirty="0"/>
                <a:t>ссылку на созданный объект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372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47A64-32DE-46D5-8C70-BACEA28B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330" y="259111"/>
            <a:ext cx="6427305" cy="1325563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solidFill>
                  <a:srgbClr val="540022"/>
                </a:solidFill>
              </a:rPr>
              <a:t>Явное создание объектов</a:t>
            </a:r>
            <a:endParaRPr lang="ru-RU" sz="4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5AA1CF6-225D-40DF-956A-F32FD0DE5E24}"/>
              </a:ext>
            </a:extLst>
          </p:cNvPr>
          <p:cNvSpPr/>
          <p:nvPr/>
        </p:nvSpPr>
        <p:spPr>
          <a:xfrm>
            <a:off x="662609" y="2228671"/>
            <a:ext cx="7686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При определении ссылки желательно присоединить её к новому объекту при помощи ключевого слова </a:t>
            </a:r>
            <a:r>
              <a:rPr lang="en-US" sz="2400" i="1" dirty="0"/>
              <a:t>new</a:t>
            </a:r>
            <a:r>
              <a:rPr lang="ru-RU" sz="2400" dirty="0"/>
              <a:t>, что означает </a:t>
            </a:r>
            <a:r>
              <a:rPr lang="ru-RU" sz="2400" i="1" dirty="0"/>
              <a:t>«Создайте мне новый объект»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11DC935-2846-4F31-BBE8-5916A17D6BFA}"/>
              </a:ext>
            </a:extLst>
          </p:cNvPr>
          <p:cNvGrpSpPr/>
          <p:nvPr/>
        </p:nvGrpSpPr>
        <p:grpSpPr>
          <a:xfrm>
            <a:off x="702365" y="3698316"/>
            <a:ext cx="7924800" cy="2319162"/>
            <a:chOff x="609600" y="3618803"/>
            <a:chExt cx="7924800" cy="2319162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4F269B49-1A80-47F0-BED1-E13886F436FC}"/>
                </a:ext>
              </a:extLst>
            </p:cNvPr>
            <p:cNvSpPr/>
            <p:nvPr/>
          </p:nvSpPr>
          <p:spPr>
            <a:xfrm>
              <a:off x="609600" y="3618803"/>
              <a:ext cx="7924800" cy="231916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1C3BFE-659C-4295-B28F-42A32B729CD9}"/>
                </a:ext>
              </a:extLst>
            </p:cNvPr>
            <p:cNvSpPr txBox="1"/>
            <p:nvPr/>
          </p:nvSpPr>
          <p:spPr>
            <a:xfrm>
              <a:off x="967409" y="4485996"/>
              <a:ext cx="73814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Consolas" panose="020B0609020204030204" pitchFamily="49" charset="0"/>
                </a:rPr>
                <a:t>String s = new String(</a:t>
              </a:r>
              <a:r>
                <a:rPr lang="ru-RU" sz="3200" dirty="0">
                  <a:latin typeface="Consolas" panose="020B0609020204030204" pitchFamily="49" charset="0"/>
                </a:rPr>
                <a:t>«</a:t>
              </a:r>
              <a:r>
                <a:rPr lang="en-US" sz="3200" dirty="0" err="1">
                  <a:latin typeface="Consolas" panose="020B0609020204030204" pitchFamily="49" charset="0"/>
                </a:rPr>
                <a:t>Zarema</a:t>
              </a:r>
              <a:r>
                <a:rPr lang="ru-RU" sz="3200" dirty="0">
                  <a:latin typeface="Consolas" panose="020B0609020204030204" pitchFamily="49" charset="0"/>
                </a:rPr>
                <a:t>»</a:t>
              </a:r>
              <a:r>
                <a:rPr lang="en-US" sz="3200" dirty="0">
                  <a:latin typeface="Consolas" panose="020B0609020204030204" pitchFamily="49" charset="0"/>
                </a:rPr>
                <a:t>);</a:t>
              </a:r>
              <a:endParaRPr lang="ru-RU" sz="32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04448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47A64-32DE-46D5-8C70-BACEA28B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401" y="513005"/>
            <a:ext cx="6851374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solidFill>
                  <a:srgbClr val="540022"/>
                </a:solidFill>
              </a:rPr>
              <a:t>Хранение данных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1CF64794-0F84-4645-9CA5-1315E0277060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518993"/>
            <a:ext cx="5989638" cy="650875"/>
            <a:chOff x="1248" y="1440"/>
            <a:chExt cx="3773" cy="410"/>
          </a:xfrm>
        </p:grpSpPr>
        <p:sp>
          <p:nvSpPr>
            <p:cNvPr id="8" name="Line 3">
              <a:extLst>
                <a:ext uri="{FF2B5EF4-FFF2-40B4-BE49-F238E27FC236}">
                  <a16:creationId xmlns:a16="http://schemas.microsoft.com/office/drawing/2014/main" id="{01BD3FBA-E655-4631-960A-F7602B60D62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1440" y="1772"/>
              <a:ext cx="3581" cy="18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3A813512-24BD-4EC3-A6EF-D865F25B07B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  <a:contourClr>
                <a:srgbClr val="FF7C8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 sz="2000"/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C2DA467E-6995-403F-B68C-6E4CAC67C17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136" y="1482"/>
              <a:ext cx="288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3200" dirty="0">
                  <a:solidFill>
                    <a:srgbClr val="C00000"/>
                  </a:solidFill>
                </a:rPr>
                <a:t>Постоянное</a:t>
              </a:r>
              <a:r>
                <a:rPr lang="ru-RU" sz="3200" dirty="0">
                  <a:solidFill>
                    <a:srgbClr val="000000"/>
                  </a:solidFill>
                </a:rPr>
                <a:t> </a:t>
              </a:r>
              <a:r>
                <a:rPr lang="ru-RU" sz="3200" dirty="0">
                  <a:solidFill>
                    <a:srgbClr val="C00000"/>
                  </a:solidFill>
                </a:rPr>
                <a:t>хранилище</a:t>
              </a:r>
              <a:endParaRPr 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40F6FDEB-3177-4973-8C4F-D7E65A15364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12" name="Group 7">
            <a:extLst>
              <a:ext uri="{FF2B5EF4-FFF2-40B4-BE49-F238E27FC236}">
                <a16:creationId xmlns:a16="http://schemas.microsoft.com/office/drawing/2014/main" id="{2501C081-7566-4A69-A001-93614104799F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004393"/>
            <a:ext cx="5988050" cy="650875"/>
            <a:chOff x="1248" y="2030"/>
            <a:chExt cx="3772" cy="410"/>
          </a:xfrm>
        </p:grpSpPr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A6354EC9-C37C-4F47-97E4-EBEE4C82DA9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1440" y="2374"/>
              <a:ext cx="3580" cy="6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806574F1-81B9-45AA-A8DE-11EF7152676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  <a:contourClr>
                <a:srgbClr val="99CC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 sz="2000"/>
            </a:p>
          </p:txBody>
        </p:sp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C393164D-CB09-40AF-9A52-494F684E9D7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136" y="2072"/>
              <a:ext cx="112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3200" dirty="0">
                  <a:solidFill>
                    <a:srgbClr val="C00000"/>
                  </a:solidFill>
                </a:rPr>
                <a:t>Регистры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9B8D44E7-FE8D-4F1A-87EA-984DD5D3B49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921E50A4-8CE9-4002-8807-38FA69F6E1A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42593"/>
            <a:ext cx="5988050" cy="650875"/>
            <a:chOff x="1248" y="2640"/>
            <a:chExt cx="3772" cy="410"/>
          </a:xfrm>
        </p:grpSpPr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392B6A94-4749-498E-B367-FE2A47A48C9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1440" y="2984"/>
              <a:ext cx="3580" cy="6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900009B2-D03D-4E74-91D7-2211D3175FE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 sz="2000"/>
            </a:p>
          </p:txBody>
        </p:sp>
        <p:sp>
          <p:nvSpPr>
            <p:cNvPr id="20" name="Text Box 15">
              <a:extLst>
                <a:ext uri="{FF2B5EF4-FFF2-40B4-BE49-F238E27FC236}">
                  <a16:creationId xmlns:a16="http://schemas.microsoft.com/office/drawing/2014/main" id="{ACFED3A1-480E-4332-BB57-623FE7439E0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136" y="2682"/>
              <a:ext cx="141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3200" dirty="0">
                  <a:solidFill>
                    <a:srgbClr val="C00000"/>
                  </a:solidFill>
                </a:rPr>
                <a:t>Стек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 Box 16">
              <a:extLst>
                <a:ext uri="{FF2B5EF4-FFF2-40B4-BE49-F238E27FC236}">
                  <a16:creationId xmlns:a16="http://schemas.microsoft.com/office/drawing/2014/main" id="{90D2FA73-A6F2-4DF9-9DEB-812ED7FF09C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22" name="Group 17">
            <a:extLst>
              <a:ext uri="{FF2B5EF4-FFF2-40B4-BE49-F238E27FC236}">
                <a16:creationId xmlns:a16="http://schemas.microsoft.com/office/drawing/2014/main" id="{337F287D-4A87-4BAD-90AB-02472FA55375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680793"/>
            <a:ext cx="5989639" cy="650875"/>
            <a:chOff x="1248" y="3230"/>
            <a:chExt cx="3773" cy="410"/>
          </a:xfrm>
        </p:grpSpPr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0A631F0E-ADD5-43A0-929E-A6E9AFC78C1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580" cy="4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20F50457-A6EC-435F-A1EC-73F34900077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  <a:contourClr>
                <a:srgbClr val="FF9933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 sz="2000"/>
            </a:p>
          </p:txBody>
        </p:sp>
        <p:sp>
          <p:nvSpPr>
            <p:cNvPr id="25" name="Text Box 20">
              <a:extLst>
                <a:ext uri="{FF2B5EF4-FFF2-40B4-BE49-F238E27FC236}">
                  <a16:creationId xmlns:a16="http://schemas.microsoft.com/office/drawing/2014/main" id="{AA15A9FB-8A66-4591-AB90-0CC9C2B5489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136" y="3272"/>
              <a:ext cx="61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3200" dirty="0">
                  <a:solidFill>
                    <a:srgbClr val="C00000"/>
                  </a:solidFill>
                </a:rPr>
                <a:t>Куча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 Box 21">
              <a:extLst>
                <a:ext uri="{FF2B5EF4-FFF2-40B4-BE49-F238E27FC236}">
                  <a16:creationId xmlns:a16="http://schemas.microsoft.com/office/drawing/2014/main" id="{3B18EC0D-A8A3-49B9-90B7-9B0000A03EE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7" name="Group 22">
            <a:extLst>
              <a:ext uri="{FF2B5EF4-FFF2-40B4-BE49-F238E27FC236}">
                <a16:creationId xmlns:a16="http://schemas.microsoft.com/office/drawing/2014/main" id="{D2C6C53B-46A6-4ECC-B323-58D95D13FF90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5379418"/>
            <a:ext cx="5989639" cy="650875"/>
            <a:chOff x="1248" y="3230"/>
            <a:chExt cx="3773" cy="410"/>
          </a:xfrm>
        </p:grpSpPr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504A754E-FCB6-4257-9CA7-F22A9DD14735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1440" y="3548"/>
              <a:ext cx="3581" cy="32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B602DF5A-B28E-4F4D-9999-7B85F5DE0F7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  <a:contourClr>
                <a:srgbClr val="990099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 sz="2000"/>
            </a:p>
          </p:txBody>
        </p:sp>
        <p:sp>
          <p:nvSpPr>
            <p:cNvPr id="30" name="Text Box 25">
              <a:extLst>
                <a:ext uri="{FF2B5EF4-FFF2-40B4-BE49-F238E27FC236}">
                  <a16:creationId xmlns:a16="http://schemas.microsoft.com/office/drawing/2014/main" id="{20EA9DE6-81A9-4F17-8785-4F352377A26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136" y="3272"/>
              <a:ext cx="240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3200" dirty="0">
                  <a:solidFill>
                    <a:srgbClr val="C00000"/>
                  </a:solidFill>
                </a:rPr>
                <a:t>Внешнее</a:t>
              </a:r>
              <a:r>
                <a:rPr lang="ru-RU" sz="3200" dirty="0">
                  <a:solidFill>
                    <a:srgbClr val="000000"/>
                  </a:solidFill>
                </a:rPr>
                <a:t> </a:t>
              </a:r>
              <a:r>
                <a:rPr lang="ru-RU" sz="3200" dirty="0">
                  <a:solidFill>
                    <a:srgbClr val="C00000"/>
                  </a:solidFill>
                </a:rPr>
                <a:t>хранилище</a:t>
              </a:r>
              <a:endParaRPr 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 Box 26">
              <a:extLst>
                <a:ext uri="{FF2B5EF4-FFF2-40B4-BE49-F238E27FC236}">
                  <a16:creationId xmlns:a16="http://schemas.microsoft.com/office/drawing/2014/main" id="{5F3F72D3-B544-4958-8966-C2CB4A4E8C8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87837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47A64-32DE-46D5-8C70-BACEA28B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737" y="113338"/>
            <a:ext cx="3684104" cy="74805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b="1" dirty="0">
                <a:solidFill>
                  <a:srgbClr val="540022"/>
                </a:solidFill>
              </a:rPr>
              <a:t>Регистры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47EBA5-7122-4005-97F8-410ACD1AAD72}"/>
              </a:ext>
            </a:extLst>
          </p:cNvPr>
          <p:cNvSpPr txBox="1"/>
          <p:nvPr/>
        </p:nvSpPr>
        <p:spPr>
          <a:xfrm>
            <a:off x="2888973" y="957821"/>
            <a:ext cx="5817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ru-RU" sz="2400" dirty="0"/>
              <a:t>Самое быстро хранилище, данные хранятся внутри процессора. Однако нет прямого доступа к регистрам, нет их поддержки в языке. </a:t>
            </a: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D3919F7C-CA18-4B98-B572-CBBC51925AEA}"/>
              </a:ext>
            </a:extLst>
          </p:cNvPr>
          <p:cNvSpPr txBox="1">
            <a:spLocks/>
          </p:cNvSpPr>
          <p:nvPr/>
        </p:nvSpPr>
        <p:spPr>
          <a:xfrm>
            <a:off x="291548" y="1991224"/>
            <a:ext cx="3299791" cy="748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solidFill>
                  <a:srgbClr val="540022"/>
                </a:solidFill>
              </a:rPr>
              <a:t>Стек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8A16F5-F613-49A4-ACC1-AF90C9440AFA}"/>
              </a:ext>
            </a:extLst>
          </p:cNvPr>
          <p:cNvSpPr txBox="1"/>
          <p:nvPr/>
        </p:nvSpPr>
        <p:spPr>
          <a:xfrm>
            <a:off x="152398" y="2783478"/>
            <a:ext cx="7202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Быстрый и эффективный способ размещения данных. Компилятор </a:t>
            </a:r>
            <a:r>
              <a:rPr lang="en-US" sz="2400" dirty="0"/>
              <a:t>Java </a:t>
            </a:r>
            <a:r>
              <a:rPr lang="ru-RU" sz="2400" dirty="0"/>
              <a:t>должен знать жизненный цикл данных, размещаемых в стеке, что уменьшает гибкость ваших программ. Поэтому в стеке хранятся ссылки на объекты, а не сами объекты. </a:t>
            </a: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F7D3FB8C-B168-4FCF-851E-2F68D412961A}"/>
              </a:ext>
            </a:extLst>
          </p:cNvPr>
          <p:cNvSpPr txBox="1">
            <a:spLocks/>
          </p:cNvSpPr>
          <p:nvPr/>
        </p:nvSpPr>
        <p:spPr>
          <a:xfrm>
            <a:off x="5705059" y="4510673"/>
            <a:ext cx="3299791" cy="748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5400" b="1" dirty="0">
                <a:solidFill>
                  <a:srgbClr val="540022"/>
                </a:solidFill>
              </a:rPr>
              <a:t>Куча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DC9E87-3F50-441F-9FBF-714511579B5A}"/>
              </a:ext>
            </a:extLst>
          </p:cNvPr>
          <p:cNvSpPr txBox="1"/>
          <p:nvPr/>
        </p:nvSpPr>
        <p:spPr>
          <a:xfrm>
            <a:off x="1477615" y="5300014"/>
            <a:ext cx="7474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ru-RU" sz="2400" dirty="0"/>
              <a:t>В куче размещаются все объекты </a:t>
            </a:r>
            <a:r>
              <a:rPr lang="en-US" sz="2400" dirty="0"/>
              <a:t>Java. </a:t>
            </a:r>
            <a:r>
              <a:rPr lang="ru-RU" sz="2400" dirty="0"/>
              <a:t>Выделение памяти из кучи занимает больше времени, чем в стеке. </a:t>
            </a:r>
          </a:p>
        </p:txBody>
      </p:sp>
    </p:spTree>
    <p:extLst>
      <p:ext uri="{BB962C8B-B14F-4D97-AF65-F5344CB8AC3E}">
        <p14:creationId xmlns:p14="http://schemas.microsoft.com/office/powerpoint/2010/main" val="60984304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47A64-32DE-46D5-8C70-BACEA28B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078" y="0"/>
            <a:ext cx="6851374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solidFill>
                  <a:srgbClr val="540022"/>
                </a:solidFill>
              </a:rPr>
              <a:t>Примитивные типы</a:t>
            </a:r>
            <a:endParaRPr lang="ru-RU" sz="5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5AA1CF6-225D-40DF-956A-F32FD0DE5E24}"/>
              </a:ext>
            </a:extLst>
          </p:cNvPr>
          <p:cNvSpPr/>
          <p:nvPr/>
        </p:nvSpPr>
        <p:spPr>
          <a:xfrm>
            <a:off x="1484244" y="1039434"/>
            <a:ext cx="756699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Переменные примитивного типа являются «автоматическими» переменными, </a:t>
            </a:r>
            <a:r>
              <a:rPr lang="ru-RU" sz="2200" i="1" dirty="0"/>
              <a:t>не являющиеся ссылкой, </a:t>
            </a:r>
            <a:r>
              <a:rPr lang="ru-RU" sz="2200" dirty="0"/>
              <a:t>в отличии от создания переменных с помощью </a:t>
            </a:r>
            <a:r>
              <a:rPr lang="en-US" sz="2200" dirty="0"/>
              <a:t>new. </a:t>
            </a:r>
            <a:r>
              <a:rPr lang="ru-RU" sz="2200" dirty="0"/>
              <a:t>Такие переменные напрямую хранят значения и располагаются в стеке, что обеспечивает большую производительность.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E5824B-E1DD-4ADE-813D-942DE9DD0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3092"/>
            <a:ext cx="9144000" cy="37630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6197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47A64-32DE-46D5-8C70-BACEA28B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078" y="198782"/>
            <a:ext cx="685137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>
                <a:solidFill>
                  <a:srgbClr val="540022"/>
                </a:solidFill>
              </a:rPr>
              <a:t>Область действия объектов</a:t>
            </a:r>
            <a:endParaRPr lang="ru-RU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4944C-9094-45D3-9668-2E5BCB097942}"/>
              </a:ext>
            </a:extLst>
          </p:cNvPr>
          <p:cNvSpPr txBox="1"/>
          <p:nvPr/>
        </p:nvSpPr>
        <p:spPr>
          <a:xfrm>
            <a:off x="702365" y="1984879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Область действия определяется положением фигурных скобок </a:t>
            </a:r>
            <a:r>
              <a:rPr lang="en-US" sz="2400" dirty="0"/>
              <a:t>{}. </a:t>
            </a:r>
            <a:r>
              <a:rPr lang="ru-RU" sz="2400" dirty="0"/>
              <a:t>Объект, созданным оператором </a:t>
            </a:r>
            <a:r>
              <a:rPr lang="en-US" sz="2400" i="1" dirty="0"/>
              <a:t>new </a:t>
            </a:r>
            <a:r>
              <a:rPr lang="ru-RU" sz="2400" dirty="0"/>
              <a:t>доступен до конца области действия.</a:t>
            </a:r>
            <a:endParaRPr lang="ru-RU" sz="2400" i="1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E929C71-6ED6-402F-97B6-BDED573AF901}"/>
              </a:ext>
            </a:extLst>
          </p:cNvPr>
          <p:cNvGrpSpPr/>
          <p:nvPr/>
        </p:nvGrpSpPr>
        <p:grpSpPr>
          <a:xfrm>
            <a:off x="702365" y="3698316"/>
            <a:ext cx="7924800" cy="2319162"/>
            <a:chOff x="609600" y="3618803"/>
            <a:chExt cx="7924800" cy="2319162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20F1940-20F9-4D14-A838-8BE412D60146}"/>
                </a:ext>
              </a:extLst>
            </p:cNvPr>
            <p:cNvSpPr/>
            <p:nvPr/>
          </p:nvSpPr>
          <p:spPr>
            <a:xfrm>
              <a:off x="609600" y="3618803"/>
              <a:ext cx="7924800" cy="231916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466E27-5CC8-4796-B734-0B407C1D91FE}"/>
                </a:ext>
              </a:extLst>
            </p:cNvPr>
            <p:cNvSpPr txBox="1"/>
            <p:nvPr/>
          </p:nvSpPr>
          <p:spPr>
            <a:xfrm>
              <a:off x="795130" y="3906358"/>
              <a:ext cx="736820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onsolas" panose="020B0609020204030204" pitchFamily="49" charset="0"/>
                </a:rPr>
                <a:t>{</a:t>
              </a:r>
              <a:endParaRPr lang="ru-RU" sz="2800" dirty="0">
                <a:latin typeface="Consolas" panose="020B0609020204030204" pitchFamily="49" charset="0"/>
              </a:endParaRPr>
            </a:p>
            <a:p>
              <a:r>
                <a:rPr lang="en-US" sz="2800" dirty="0">
                  <a:latin typeface="Consolas" panose="020B0609020204030204" pitchFamily="49" charset="0"/>
                </a:rPr>
                <a:t>	String s = new String(</a:t>
              </a:r>
              <a:r>
                <a:rPr lang="ru-RU" sz="2800" dirty="0">
                  <a:latin typeface="Consolas" panose="020B0609020204030204" pitchFamily="49" charset="0"/>
                </a:rPr>
                <a:t>«</a:t>
              </a:r>
              <a:r>
                <a:rPr lang="en-US" sz="2800" dirty="0" err="1">
                  <a:latin typeface="Consolas" panose="020B0609020204030204" pitchFamily="49" charset="0"/>
                </a:rPr>
                <a:t>Zarema</a:t>
              </a:r>
              <a:r>
                <a:rPr lang="ru-RU" sz="2800" dirty="0">
                  <a:latin typeface="Consolas" panose="020B0609020204030204" pitchFamily="49" charset="0"/>
                </a:rPr>
                <a:t>»</a:t>
              </a:r>
              <a:r>
                <a:rPr lang="en-US" sz="2800" dirty="0"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}</a:t>
              </a:r>
              <a:r>
                <a:rPr lang="ru-RU" sz="2800" dirty="0">
                  <a:latin typeface="Consolas" panose="020B0609020204030204" pitchFamily="49" charset="0"/>
                </a:rPr>
                <a:t> </a:t>
              </a:r>
              <a:r>
                <a:rPr lang="en-US" sz="2800" dirty="0">
                  <a:latin typeface="Consolas" panose="020B0609020204030204" pitchFamily="49" charset="0"/>
                </a:rPr>
                <a:t>// </a:t>
              </a:r>
              <a:r>
                <a:rPr lang="ru-RU" sz="2800" dirty="0">
                  <a:latin typeface="Consolas" panose="020B0609020204030204" pitchFamily="49" charset="0"/>
                </a:rPr>
                <a:t>конец области действия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3935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47A64-32DE-46D5-8C70-BACEA28B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078" y="198782"/>
            <a:ext cx="685137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>
                <a:solidFill>
                  <a:srgbClr val="540022"/>
                </a:solidFill>
              </a:rPr>
              <a:t>Создание новых типов данных</a:t>
            </a:r>
            <a:endParaRPr lang="ru-RU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4944C-9094-45D3-9668-2E5BCB097942}"/>
              </a:ext>
            </a:extLst>
          </p:cNvPr>
          <p:cNvSpPr txBox="1"/>
          <p:nvPr/>
        </p:nvSpPr>
        <p:spPr>
          <a:xfrm>
            <a:off x="225286" y="1740361"/>
            <a:ext cx="8772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Для описания нового типа данных следует использовать ключевое слово </a:t>
            </a:r>
            <a:r>
              <a:rPr lang="en-US" sz="2400" i="1" dirty="0"/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Определение класса включает две разновидности элементов: </a:t>
            </a:r>
            <a:r>
              <a:rPr lang="ru-RU" sz="2400" i="1" dirty="0"/>
              <a:t>поля </a:t>
            </a:r>
            <a:r>
              <a:rPr lang="ru-RU" sz="2400" dirty="0"/>
              <a:t> и </a:t>
            </a:r>
            <a:r>
              <a:rPr lang="ru-RU" sz="2400" i="1" dirty="0"/>
              <a:t>методы</a:t>
            </a:r>
            <a:endParaRPr lang="ru-RU" sz="2400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E929C71-6ED6-402F-97B6-BDED573AF901}"/>
              </a:ext>
            </a:extLst>
          </p:cNvPr>
          <p:cNvGrpSpPr/>
          <p:nvPr/>
        </p:nvGrpSpPr>
        <p:grpSpPr>
          <a:xfrm>
            <a:off x="702365" y="3526037"/>
            <a:ext cx="7924800" cy="2491441"/>
            <a:chOff x="609600" y="3027062"/>
            <a:chExt cx="7924800" cy="2910904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20F1940-20F9-4D14-A838-8BE412D60146}"/>
                </a:ext>
              </a:extLst>
            </p:cNvPr>
            <p:cNvSpPr/>
            <p:nvPr/>
          </p:nvSpPr>
          <p:spPr>
            <a:xfrm>
              <a:off x="609600" y="3027062"/>
              <a:ext cx="7924800" cy="291090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466E27-5CC8-4796-B734-0B407C1D91FE}"/>
                </a:ext>
              </a:extLst>
            </p:cNvPr>
            <p:cNvSpPr txBox="1"/>
            <p:nvPr/>
          </p:nvSpPr>
          <p:spPr>
            <a:xfrm>
              <a:off x="834885" y="3150928"/>
              <a:ext cx="7368209" cy="262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onsolas" panose="020B0609020204030204" pitchFamily="49" charset="0"/>
                </a:rPr>
                <a:t>class </a:t>
              </a:r>
              <a:r>
                <a:rPr lang="en-US" sz="2800" dirty="0" err="1">
                  <a:latin typeface="Consolas" panose="020B0609020204030204" pitchFamily="49" charset="0"/>
                </a:rPr>
                <a:t>TestClass</a:t>
              </a:r>
              <a:r>
                <a:rPr lang="en-US" sz="2800" dirty="0"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	int </a:t>
              </a:r>
              <a:r>
                <a:rPr lang="en-US" sz="2800" dirty="0" err="1">
                  <a:latin typeface="Consolas" panose="020B0609020204030204" pitchFamily="49" charset="0"/>
                </a:rPr>
                <a:t>i</a:t>
              </a:r>
              <a:r>
                <a:rPr lang="en-US" sz="28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	public int </a:t>
              </a:r>
              <a:r>
                <a:rPr lang="en-US" sz="2800" dirty="0" err="1">
                  <a:latin typeface="Consolas" panose="020B0609020204030204" pitchFamily="49" charset="0"/>
                </a:rPr>
                <a:t>getI</a:t>
              </a:r>
              <a:r>
                <a:rPr lang="en-US" sz="2800" dirty="0">
                  <a:latin typeface="Consolas" panose="020B0609020204030204" pitchFamily="49" charset="0"/>
                </a:rPr>
                <a:t>(){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		return </a:t>
              </a:r>
              <a:r>
                <a:rPr lang="en-US" sz="2800" dirty="0" err="1">
                  <a:latin typeface="Consolas" panose="020B0609020204030204" pitchFamily="49" charset="0"/>
                </a:rPr>
                <a:t>i</a:t>
              </a:r>
              <a:r>
                <a:rPr lang="en-US" sz="28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}</a:t>
              </a:r>
              <a:endParaRPr lang="ru-RU" sz="28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966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465</Words>
  <Application>Microsoft Office PowerPoint</Application>
  <PresentationFormat>Экран (4:3)</PresentationFormat>
  <Paragraphs>71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Тема Office</vt:lpstr>
      <vt:lpstr>Всё является объектом  </vt:lpstr>
      <vt:lpstr>Основные понятия</vt:lpstr>
      <vt:lpstr>Использование ссылок для работы с объектами </vt:lpstr>
      <vt:lpstr>Явное создание объектов</vt:lpstr>
      <vt:lpstr>Хранение данных</vt:lpstr>
      <vt:lpstr>Регистры </vt:lpstr>
      <vt:lpstr>Примитивные типы</vt:lpstr>
      <vt:lpstr>Область действия объектов</vt:lpstr>
      <vt:lpstr>Создание новых типов данных</vt:lpstr>
      <vt:lpstr>Ключевое слово static</vt:lpstr>
      <vt:lpstr>Комментарии и встроенная документация</vt:lpstr>
      <vt:lpstr>Документация</vt:lpstr>
      <vt:lpstr>Результат выполнения команды javadoc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Павел</dc:creator>
  <cp:lastModifiedBy>Зарема Халилова</cp:lastModifiedBy>
  <cp:revision>23</cp:revision>
  <dcterms:created xsi:type="dcterms:W3CDTF">2014-11-21T11:00:06Z</dcterms:created>
  <dcterms:modified xsi:type="dcterms:W3CDTF">2018-12-29T13:50:26Z</dcterms:modified>
</cp:coreProperties>
</file>