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0042"/>
    <a:srgbClr val="CBC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26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3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34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2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6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1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20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51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8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09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FA9D7-9CD8-41BC-B0CB-510313C07A99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9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4629" y="4081668"/>
            <a:ext cx="5311587" cy="1055881"/>
          </a:xfrm>
        </p:spPr>
        <p:txBody>
          <a:bodyPr>
            <a:noAutofit/>
          </a:bodyPr>
          <a:lstStyle/>
          <a:p>
            <a:r>
              <a:rPr lang="ru-RU" sz="8000" b="1" dirty="0">
                <a:ln w="0"/>
                <a:solidFill>
                  <a:srgbClr val="4200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Операторы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F408C-7880-456F-BCEC-83AEACEB4D68}"/>
              </a:ext>
            </a:extLst>
          </p:cNvPr>
          <p:cNvSpPr txBox="1"/>
          <p:nvPr/>
        </p:nvSpPr>
        <p:spPr>
          <a:xfrm>
            <a:off x="204629" y="6294783"/>
            <a:ext cx="4091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Выполнила: Халилова Зарема</a:t>
            </a:r>
          </a:p>
        </p:txBody>
      </p:sp>
    </p:spTree>
    <p:extLst>
      <p:ext uri="{BB962C8B-B14F-4D97-AF65-F5344CB8AC3E}">
        <p14:creationId xmlns:p14="http://schemas.microsoft.com/office/powerpoint/2010/main" val="164587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6C53B5-2143-4C2F-A6AF-401EA48BFCF6}"/>
              </a:ext>
            </a:extLst>
          </p:cNvPr>
          <p:cNvSpPr/>
          <p:nvPr/>
        </p:nvSpPr>
        <p:spPr>
          <a:xfrm>
            <a:off x="1451112" y="2018439"/>
            <a:ext cx="6553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0" b="1" dirty="0">
                <a:solidFill>
                  <a:srgbClr val="420042"/>
                </a:solidFill>
                <a:effectLst>
                  <a:glow rad="101600">
                    <a:schemeClr val="accent6">
                      <a:lumMod val="75000"/>
                      <a:alpha val="60000"/>
                    </a:schemeClr>
                  </a:glow>
                </a:effectLst>
              </a:rPr>
              <a:t>Спасибо за внимание</a:t>
            </a:r>
            <a:endParaRPr lang="ru-RU" sz="10000" dirty="0">
              <a:solidFill>
                <a:srgbClr val="420042"/>
              </a:solidFill>
              <a:effectLst>
                <a:glow rad="101600">
                  <a:schemeClr val="accent6">
                    <a:lumMod val="75000"/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430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C4231-9BA6-4860-801E-7F5D0A0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65126"/>
            <a:ext cx="6076950" cy="121188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n w="0"/>
                <a:solidFill>
                  <a:srgbClr val="4200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Операторы </a:t>
            </a:r>
            <a:r>
              <a:rPr lang="en-US" sz="6000" b="1" dirty="0">
                <a:ln w="0"/>
                <a:solidFill>
                  <a:srgbClr val="4200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ru-RU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013DE-7167-4B8F-BAA1-008671828698}"/>
              </a:ext>
            </a:extLst>
          </p:cNvPr>
          <p:cNvSpPr txBox="1"/>
          <p:nvPr/>
        </p:nvSpPr>
        <p:spPr>
          <a:xfrm>
            <a:off x="190074" y="1671891"/>
            <a:ext cx="8859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Оператор получает один или несколько аргументов и создает на их основе новое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Некоторые операторы могут изменить значение операнда. Это называется </a:t>
            </a:r>
            <a:r>
              <a:rPr lang="ru-RU" sz="2800" i="1" dirty="0"/>
              <a:t>побочным эффектом.</a:t>
            </a:r>
            <a:endParaRPr lang="ru-RU" sz="2800" dirty="0"/>
          </a:p>
        </p:txBody>
      </p:sp>
      <p:sp>
        <p:nvSpPr>
          <p:cNvPr id="5" name="AutoShape 22">
            <a:extLst>
              <a:ext uri="{FF2B5EF4-FFF2-40B4-BE49-F238E27FC236}">
                <a16:creationId xmlns:a16="http://schemas.microsoft.com/office/drawing/2014/main" id="{BA6D6686-6064-4E58-97FB-912B369364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6676" y="3541748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9ACE3"/>
              </a:gs>
              <a:gs pos="50000">
                <a:srgbClr val="49ACE3">
                  <a:gamma/>
                  <a:tint val="24314"/>
                  <a:invGamma/>
                </a:srgbClr>
              </a:gs>
              <a:gs pos="100000">
                <a:srgbClr val="49ACE3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B2B2B2"/>
            </a:outerShdw>
          </a:effectLst>
        </p:spPr>
        <p:txBody>
          <a:bodyPr wrap="none" anchor="ctr"/>
          <a:lstStyle/>
          <a:p>
            <a:pPr algn="ctr"/>
            <a:r>
              <a:rPr lang="ru-RU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Основные операторы</a:t>
            </a: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8BB5A2FA-9C35-48B7-B008-B79CA7485604}"/>
              </a:ext>
            </a:extLst>
          </p:cNvPr>
          <p:cNvGrpSpPr/>
          <p:nvPr/>
        </p:nvGrpSpPr>
        <p:grpSpPr>
          <a:xfrm>
            <a:off x="61487" y="4272895"/>
            <a:ext cx="1544637" cy="1690687"/>
            <a:chOff x="61487" y="4272895"/>
            <a:chExt cx="1544637" cy="1690687"/>
          </a:xfrm>
        </p:grpSpPr>
        <p:grpSp>
          <p:nvGrpSpPr>
            <p:cNvPr id="7" name="Group 34">
              <a:extLst>
                <a:ext uri="{FF2B5EF4-FFF2-40B4-BE49-F238E27FC236}">
                  <a16:creationId xmlns:a16="http://schemas.microsoft.com/office/drawing/2014/main" id="{FDE8DCA6-60F4-4126-AE85-138EBC4BF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87" y="4272895"/>
              <a:ext cx="1544637" cy="1690687"/>
              <a:chOff x="555" y="2823"/>
              <a:chExt cx="973" cy="1065"/>
            </a:xfrm>
          </p:grpSpPr>
          <p:pic>
            <p:nvPicPr>
              <p:cNvPr id="8" name="Picture 35" descr="Picture2">
                <a:extLst>
                  <a:ext uri="{FF2B5EF4-FFF2-40B4-BE49-F238E27FC236}">
                    <a16:creationId xmlns:a16="http://schemas.microsoft.com/office/drawing/2014/main" id="{D96D2071-1B0E-406A-ACBF-82D54939E1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36">
                <a:extLst>
                  <a:ext uri="{FF2B5EF4-FFF2-40B4-BE49-F238E27FC236}">
                    <a16:creationId xmlns:a16="http://schemas.microsoft.com/office/drawing/2014/main" id="{218C82F6-4C5A-4D9E-A77A-B2064A9BE07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6666FF"/>
                  </a:gs>
                  <a:gs pos="100000">
                    <a:srgbClr val="6666FF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" name="Oval 37">
                <a:extLst>
                  <a:ext uri="{FF2B5EF4-FFF2-40B4-BE49-F238E27FC236}">
                    <a16:creationId xmlns:a16="http://schemas.microsoft.com/office/drawing/2014/main" id="{392DF13B-53BB-4873-94FC-6E45583DCF8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6666FF">
                      <a:alpha val="85001"/>
                    </a:srgbClr>
                  </a:gs>
                  <a:gs pos="100000">
                    <a:srgbClr val="6666FF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" name="Oval 38">
                <a:extLst>
                  <a:ext uri="{FF2B5EF4-FFF2-40B4-BE49-F238E27FC236}">
                    <a16:creationId xmlns:a16="http://schemas.microsoft.com/office/drawing/2014/main" id="{9C88D3F3-E3CA-4EBB-A934-31F3B155F8D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6666FF"/>
                  </a:gs>
                  <a:gs pos="100000">
                    <a:srgbClr val="6666FF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12" name="Picture 39" descr="Picture1">
                <a:extLst>
                  <a:ext uri="{FF2B5EF4-FFF2-40B4-BE49-F238E27FC236}">
                    <a16:creationId xmlns:a16="http://schemas.microsoft.com/office/drawing/2014/main" id="{BA550B4A-D5F4-4F98-A029-31882C2E04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Text Box 40">
              <a:extLst>
                <a:ext uri="{FF2B5EF4-FFF2-40B4-BE49-F238E27FC236}">
                  <a16:creationId xmlns:a16="http://schemas.microsoft.com/office/drawing/2014/main" id="{2C257903-3BF3-4617-826E-33B7A3EA65E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6651" y="4670425"/>
              <a:ext cx="139333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ru-RU" sz="24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+</a:t>
              </a:r>
            </a:p>
            <a:p>
              <a:r>
                <a:rPr lang="ru-RU" sz="16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Сложение</a:t>
              </a:r>
              <a:endParaRPr lang="en-US" sz="1600" b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C346CC3-147E-4F17-8688-55F9FA490380}"/>
              </a:ext>
            </a:extLst>
          </p:cNvPr>
          <p:cNvGrpSpPr/>
          <p:nvPr/>
        </p:nvGrpSpPr>
        <p:grpSpPr>
          <a:xfrm>
            <a:off x="1747824" y="4924821"/>
            <a:ext cx="1876415" cy="2001044"/>
            <a:chOff x="1710709" y="4856956"/>
            <a:chExt cx="1876415" cy="2001044"/>
          </a:xfrm>
        </p:grpSpPr>
        <p:grpSp>
          <p:nvGrpSpPr>
            <p:cNvPr id="14" name="Group 41">
              <a:extLst>
                <a:ext uri="{FF2B5EF4-FFF2-40B4-BE49-F238E27FC236}">
                  <a16:creationId xmlns:a16="http://schemas.microsoft.com/office/drawing/2014/main" id="{7ED9CAD0-DC1A-4488-AAA4-97A52BC09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312" y="4856956"/>
              <a:ext cx="1730377" cy="2001044"/>
              <a:chOff x="555" y="2823"/>
              <a:chExt cx="973" cy="1065"/>
            </a:xfrm>
          </p:grpSpPr>
          <p:pic>
            <p:nvPicPr>
              <p:cNvPr id="15" name="Picture 42" descr="Picture2">
                <a:extLst>
                  <a:ext uri="{FF2B5EF4-FFF2-40B4-BE49-F238E27FC236}">
                    <a16:creationId xmlns:a16="http://schemas.microsoft.com/office/drawing/2014/main" id="{7FFE5750-99BC-41F2-94A9-0A5BDADBF5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Oval 43">
                <a:extLst>
                  <a:ext uri="{FF2B5EF4-FFF2-40B4-BE49-F238E27FC236}">
                    <a16:creationId xmlns:a16="http://schemas.microsoft.com/office/drawing/2014/main" id="{3F7BBF2A-D1A8-44D6-83BE-D70932FC458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" name="Oval 44">
                <a:extLst>
                  <a:ext uri="{FF2B5EF4-FFF2-40B4-BE49-F238E27FC236}">
                    <a16:creationId xmlns:a16="http://schemas.microsoft.com/office/drawing/2014/main" id="{F94990C1-00D2-41E7-80BF-DACBCBC1686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alpha val="85001"/>
                    </a:srgbClr>
                  </a:gs>
                  <a:gs pos="100000">
                    <a:srgbClr val="009999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" name="Oval 45">
                <a:extLst>
                  <a:ext uri="{FF2B5EF4-FFF2-40B4-BE49-F238E27FC236}">
                    <a16:creationId xmlns:a16="http://schemas.microsoft.com/office/drawing/2014/main" id="{80EE690F-0488-49BD-AA14-8CA8F704E1B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19" name="Picture 46" descr="Picture1">
                <a:extLst>
                  <a:ext uri="{FF2B5EF4-FFF2-40B4-BE49-F238E27FC236}">
                    <a16:creationId xmlns:a16="http://schemas.microsoft.com/office/drawing/2014/main" id="{03CB835D-AC1E-42C2-814A-E3F59FED1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 Box 47">
              <a:extLst>
                <a:ext uri="{FF2B5EF4-FFF2-40B4-BE49-F238E27FC236}">
                  <a16:creationId xmlns:a16="http://schemas.microsoft.com/office/drawing/2014/main" id="{37D7C668-36F6-4031-AAF3-24299B018C8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0709" y="5054261"/>
              <a:ext cx="1876415" cy="1508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ru-RU" sz="28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-</a:t>
              </a:r>
            </a:p>
            <a:p>
              <a:pPr algn="ctr"/>
              <a:r>
                <a:rPr lang="ru-RU" sz="16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Вычитание </a:t>
              </a:r>
            </a:p>
            <a:p>
              <a:pPr algn="ctr"/>
              <a:r>
                <a:rPr lang="ru-RU" sz="16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или </a:t>
              </a:r>
            </a:p>
            <a:p>
              <a:pPr algn="ctr"/>
              <a:r>
                <a:rPr lang="ru-RU" sz="16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унарный минус</a:t>
              </a:r>
              <a:endParaRPr lang="en-US" sz="1600" b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C5BFE2B-A0CA-4B56-8C32-F98362A42FD5}"/>
              </a:ext>
            </a:extLst>
          </p:cNvPr>
          <p:cNvGrpSpPr/>
          <p:nvPr/>
        </p:nvGrpSpPr>
        <p:grpSpPr>
          <a:xfrm>
            <a:off x="5633311" y="5079999"/>
            <a:ext cx="1577976" cy="1690687"/>
            <a:chOff x="4951480" y="4752076"/>
            <a:chExt cx="1577976" cy="1690687"/>
          </a:xfrm>
        </p:grpSpPr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9C583947-0688-48F6-B032-34A514309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1480" y="4752076"/>
              <a:ext cx="1544638" cy="1690687"/>
              <a:chOff x="555" y="2823"/>
              <a:chExt cx="973" cy="1065"/>
            </a:xfrm>
          </p:grpSpPr>
          <p:pic>
            <p:nvPicPr>
              <p:cNvPr id="22" name="Picture 49" descr="Picture2">
                <a:extLst>
                  <a:ext uri="{FF2B5EF4-FFF2-40B4-BE49-F238E27FC236}">
                    <a16:creationId xmlns:a16="http://schemas.microsoft.com/office/drawing/2014/main" id="{EB153A44-C74B-40EF-A8F0-8254DFDDD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Oval 50">
                <a:extLst>
                  <a:ext uri="{FF2B5EF4-FFF2-40B4-BE49-F238E27FC236}">
                    <a16:creationId xmlns:a16="http://schemas.microsoft.com/office/drawing/2014/main" id="{AB5A2D01-CB0E-430B-9B78-B02A2C48BBD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003399"/>
                  </a:gs>
                  <a:gs pos="100000">
                    <a:srgbClr val="003399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4" name="Oval 51">
                <a:extLst>
                  <a:ext uri="{FF2B5EF4-FFF2-40B4-BE49-F238E27FC236}">
                    <a16:creationId xmlns:a16="http://schemas.microsoft.com/office/drawing/2014/main" id="{9CB0C8DD-6DB5-4932-8C75-CF88622F0C9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003399">
                      <a:alpha val="85001"/>
                    </a:srgbClr>
                  </a:gs>
                  <a:gs pos="100000">
                    <a:srgbClr val="003399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5" name="Oval 52">
                <a:extLst>
                  <a:ext uri="{FF2B5EF4-FFF2-40B4-BE49-F238E27FC236}">
                    <a16:creationId xmlns:a16="http://schemas.microsoft.com/office/drawing/2014/main" id="{3C9C81A8-A29F-4A48-B620-128FBF74587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003399"/>
                  </a:gs>
                  <a:gs pos="100000">
                    <a:srgbClr val="003399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26" name="Picture 53" descr="Picture1">
                <a:extLst>
                  <a:ext uri="{FF2B5EF4-FFF2-40B4-BE49-F238E27FC236}">
                    <a16:creationId xmlns:a16="http://schemas.microsoft.com/office/drawing/2014/main" id="{4AF4C30E-E50B-451C-9EB8-49DBBA3B79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 Box 54">
              <a:extLst>
                <a:ext uri="{FF2B5EF4-FFF2-40B4-BE49-F238E27FC236}">
                  <a16:creationId xmlns:a16="http://schemas.microsoft.com/office/drawing/2014/main" id="{6831D641-7848-4B47-90E7-9B900627061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980635" y="5264631"/>
              <a:ext cx="154882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ru-RU" sz="24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*</a:t>
              </a:r>
            </a:p>
            <a:p>
              <a:pPr algn="ctr"/>
              <a:r>
                <a:rPr lang="ru-RU" sz="16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умножение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C7AD87C2-E6B3-448F-99EE-DBF215FB4A24}"/>
              </a:ext>
            </a:extLst>
          </p:cNvPr>
          <p:cNvGrpSpPr/>
          <p:nvPr/>
        </p:nvGrpSpPr>
        <p:grpSpPr>
          <a:xfrm>
            <a:off x="7447388" y="4234656"/>
            <a:ext cx="1544638" cy="1690687"/>
            <a:chOff x="6972816" y="4710906"/>
            <a:chExt cx="1544638" cy="1690687"/>
          </a:xfrm>
        </p:grpSpPr>
        <p:grpSp>
          <p:nvGrpSpPr>
            <p:cNvPr id="28" name="Group 55">
              <a:extLst>
                <a:ext uri="{FF2B5EF4-FFF2-40B4-BE49-F238E27FC236}">
                  <a16:creationId xmlns:a16="http://schemas.microsoft.com/office/drawing/2014/main" id="{354B080D-344F-45F9-AD79-A6FA508CC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2816" y="4710906"/>
              <a:ext cx="1544638" cy="1690687"/>
              <a:chOff x="555" y="2823"/>
              <a:chExt cx="973" cy="1065"/>
            </a:xfrm>
          </p:grpSpPr>
          <p:pic>
            <p:nvPicPr>
              <p:cNvPr id="29" name="Picture 56" descr="Picture2">
                <a:extLst>
                  <a:ext uri="{FF2B5EF4-FFF2-40B4-BE49-F238E27FC236}">
                    <a16:creationId xmlns:a16="http://schemas.microsoft.com/office/drawing/2014/main" id="{B7C89BAC-9A97-4702-B305-D68805D466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Oval 57">
                <a:extLst>
                  <a:ext uri="{FF2B5EF4-FFF2-40B4-BE49-F238E27FC236}">
                    <a16:creationId xmlns:a16="http://schemas.microsoft.com/office/drawing/2014/main" id="{CF6CD09E-8090-412D-AA3D-C2BD0106FE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7E0D91"/>
                  </a:gs>
                  <a:gs pos="100000">
                    <a:srgbClr val="7E0D91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1" name="Oval 58">
                <a:extLst>
                  <a:ext uri="{FF2B5EF4-FFF2-40B4-BE49-F238E27FC236}">
                    <a16:creationId xmlns:a16="http://schemas.microsoft.com/office/drawing/2014/main" id="{754789F1-2C78-42BE-95AF-589C1D6986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7E0D91">
                      <a:alpha val="85001"/>
                    </a:srgbClr>
                  </a:gs>
                  <a:gs pos="100000">
                    <a:srgbClr val="7E0D91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" name="Oval 59">
                <a:extLst>
                  <a:ext uri="{FF2B5EF4-FFF2-40B4-BE49-F238E27FC236}">
                    <a16:creationId xmlns:a16="http://schemas.microsoft.com/office/drawing/2014/main" id="{DCEE6D18-41AA-4611-A70F-A9CA587B23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7E0D91"/>
                  </a:gs>
                  <a:gs pos="100000">
                    <a:srgbClr val="7E0D91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33" name="Picture 60" descr="Picture1">
                <a:extLst>
                  <a:ext uri="{FF2B5EF4-FFF2-40B4-BE49-F238E27FC236}">
                    <a16:creationId xmlns:a16="http://schemas.microsoft.com/office/drawing/2014/main" id="{7125200B-257A-4905-9829-E23A2BAD09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Text Box 61">
              <a:extLst>
                <a:ext uri="{FF2B5EF4-FFF2-40B4-BE49-F238E27FC236}">
                  <a16:creationId xmlns:a16="http://schemas.microsoft.com/office/drawing/2014/main" id="{23F379EC-7B0F-4212-85CA-D1BAE57A3FA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172805" y="5082450"/>
              <a:ext cx="117692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/</a:t>
              </a:r>
            </a:p>
            <a:p>
              <a:r>
                <a:rPr lang="ru-RU" sz="16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деление</a:t>
              </a: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FB95B67-0686-4D88-8F6A-563731C696E6}"/>
              </a:ext>
            </a:extLst>
          </p:cNvPr>
          <p:cNvGrpSpPr/>
          <p:nvPr/>
        </p:nvGrpSpPr>
        <p:grpSpPr>
          <a:xfrm>
            <a:off x="3666791" y="4310189"/>
            <a:ext cx="1904689" cy="1735137"/>
            <a:chOff x="-119028" y="4228445"/>
            <a:chExt cx="1904689" cy="1735137"/>
          </a:xfrm>
        </p:grpSpPr>
        <p:grpSp>
          <p:nvGrpSpPr>
            <p:cNvPr id="41" name="Group 34">
              <a:extLst>
                <a:ext uri="{FF2B5EF4-FFF2-40B4-BE49-F238E27FC236}">
                  <a16:creationId xmlns:a16="http://schemas.microsoft.com/office/drawing/2014/main" id="{12322E50-4A47-4E23-BA70-F064122F3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2813" y="4228445"/>
              <a:ext cx="1766887" cy="1735137"/>
              <a:chOff x="483" y="2795"/>
              <a:chExt cx="1113" cy="1093"/>
            </a:xfrm>
          </p:grpSpPr>
          <p:pic>
            <p:nvPicPr>
              <p:cNvPr id="43" name="Picture 35" descr="Picture2">
                <a:extLst>
                  <a:ext uri="{FF2B5EF4-FFF2-40B4-BE49-F238E27FC236}">
                    <a16:creationId xmlns:a16="http://schemas.microsoft.com/office/drawing/2014/main" id="{4C10E5A1-E81B-4C0C-AAC2-6242021AD6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Oval 36">
                <a:extLst>
                  <a:ext uri="{FF2B5EF4-FFF2-40B4-BE49-F238E27FC236}">
                    <a16:creationId xmlns:a16="http://schemas.microsoft.com/office/drawing/2014/main" id="{3EAB2F5F-AA7F-4B3E-9D3B-14D743EBFF5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6666FF"/>
                  </a:gs>
                  <a:gs pos="100000">
                    <a:srgbClr val="6666FF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5" name="Oval 37">
                <a:extLst>
                  <a:ext uri="{FF2B5EF4-FFF2-40B4-BE49-F238E27FC236}">
                    <a16:creationId xmlns:a16="http://schemas.microsoft.com/office/drawing/2014/main" id="{8DF52396-D4EC-415F-923A-6609E827FA8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3" y="2795"/>
                <a:ext cx="1113" cy="1042"/>
              </a:xfrm>
              <a:prstGeom prst="ellipse">
                <a:avLst/>
              </a:prstGeom>
              <a:gradFill rotWithShape="1">
                <a:gsLst>
                  <a:gs pos="0">
                    <a:srgbClr val="6666FF">
                      <a:alpha val="85001"/>
                    </a:srgbClr>
                  </a:gs>
                  <a:gs pos="100000">
                    <a:srgbClr val="6666FF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" name="Oval 38">
                <a:extLst>
                  <a:ext uri="{FF2B5EF4-FFF2-40B4-BE49-F238E27FC236}">
                    <a16:creationId xmlns:a16="http://schemas.microsoft.com/office/drawing/2014/main" id="{75F13B4C-C08E-456D-8ACB-C3F549D8B49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6666FF"/>
                  </a:gs>
                  <a:gs pos="100000">
                    <a:srgbClr val="6666FF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47" name="Picture 39" descr="Picture1">
                <a:extLst>
                  <a:ext uri="{FF2B5EF4-FFF2-40B4-BE49-F238E27FC236}">
                    <a16:creationId xmlns:a16="http://schemas.microsoft.com/office/drawing/2014/main" id="{17326D50-69BD-4F8A-96C7-C8A6A1D72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C1B51FD7-9427-4011-9371-D5EAF063E5E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-119028" y="4670425"/>
              <a:ext cx="19046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ru-RU" sz="24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=</a:t>
              </a:r>
            </a:p>
            <a:p>
              <a:r>
                <a:rPr lang="ru-RU" sz="16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Присваивание</a:t>
              </a:r>
              <a:endParaRPr lang="en-US" sz="1600" b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96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C4231-9BA6-4860-801E-7F5D0A0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65126"/>
            <a:ext cx="6076950" cy="121188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n w="0"/>
                <a:solidFill>
                  <a:srgbClr val="4200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Присваивание</a:t>
            </a:r>
            <a:endParaRPr lang="ru-RU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013DE-7167-4B8F-BAA1-008671828698}"/>
              </a:ext>
            </a:extLst>
          </p:cNvPr>
          <p:cNvSpPr txBox="1"/>
          <p:nvPr/>
        </p:nvSpPr>
        <p:spPr>
          <a:xfrm>
            <a:off x="190074" y="1555073"/>
            <a:ext cx="8859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Присваивание выполняется оператором </a:t>
            </a:r>
            <a:r>
              <a:rPr lang="ru-RU" sz="2800" b="1" dirty="0">
                <a:solidFill>
                  <a:srgbClr val="420042"/>
                </a:solidFill>
              </a:rPr>
              <a:t>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При присваивании объектов происходит работа со ссылкой, что означает копирование ссылки из одного место в другое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866CD1-7F87-4745-80BA-A685387EA5B0}"/>
              </a:ext>
            </a:extLst>
          </p:cNvPr>
          <p:cNvSpPr/>
          <p:nvPr/>
        </p:nvSpPr>
        <p:spPr>
          <a:xfrm>
            <a:off x="821635" y="3370955"/>
            <a:ext cx="7368208" cy="3121919"/>
          </a:xfrm>
          <a:prstGeom prst="rect">
            <a:avLst/>
          </a:prstGeom>
          <a:solidFill>
            <a:schemeClr val="bg1"/>
          </a:solidFill>
          <a:ln w="38100">
            <a:solidFill>
              <a:srgbClr val="420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4C267-B0C8-44BC-9115-4DBCD4138258}"/>
              </a:ext>
            </a:extLst>
          </p:cNvPr>
          <p:cNvSpPr txBox="1"/>
          <p:nvPr/>
        </p:nvSpPr>
        <p:spPr>
          <a:xfrm>
            <a:off x="954157" y="3657600"/>
            <a:ext cx="70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static void main 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Tank t1 = new Tank(9);</a:t>
            </a:r>
          </a:p>
          <a:p>
            <a:r>
              <a:rPr lang="en-US" dirty="0">
                <a:latin typeface="Consolas" panose="020B0609020204030204" pitchFamily="49" charset="0"/>
              </a:rPr>
              <a:t>	Tank t2 = new Tank(27);</a:t>
            </a:r>
          </a:p>
          <a:p>
            <a:r>
              <a:rPr lang="en-US" dirty="0">
                <a:latin typeface="Consolas" panose="020B0609020204030204" pitchFamily="49" charset="0"/>
              </a:rPr>
              <a:t>	t1 = t2; // </a:t>
            </a:r>
            <a:r>
              <a:rPr lang="ru-RU" dirty="0">
                <a:latin typeface="Consolas" panose="020B0609020204030204" pitchFamily="49" charset="0"/>
              </a:rPr>
              <a:t>присваивание</a:t>
            </a:r>
          </a:p>
          <a:p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print(“t1: “ + t1.level + “ t2: “ + t2.level); 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594546-7114-444F-918E-82D6C972C0BC}"/>
              </a:ext>
            </a:extLst>
          </p:cNvPr>
          <p:cNvSpPr txBox="1"/>
          <p:nvPr/>
        </p:nvSpPr>
        <p:spPr>
          <a:xfrm>
            <a:off x="2676939" y="5421573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</a:rPr>
              <a:t>Вывод:</a:t>
            </a:r>
          </a:p>
          <a:p>
            <a:pPr algn="ctr"/>
            <a:r>
              <a:rPr lang="en-US" sz="2800" dirty="0">
                <a:solidFill>
                  <a:srgbClr val="420042"/>
                </a:solidFill>
              </a:rPr>
              <a:t>t1: 27 t2: 27</a:t>
            </a:r>
            <a:endParaRPr lang="ru-RU" sz="2800" dirty="0">
              <a:solidFill>
                <a:srgbClr val="4200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796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C4231-9BA6-4860-801E-7F5D0A0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65126"/>
            <a:ext cx="6076950" cy="121188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n w="0"/>
                <a:solidFill>
                  <a:srgbClr val="4200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Операторы сравнения</a:t>
            </a:r>
            <a:endParaRPr lang="ru-RU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013DE-7167-4B8F-BAA1-008671828698}"/>
              </a:ext>
            </a:extLst>
          </p:cNvPr>
          <p:cNvSpPr txBox="1"/>
          <p:nvPr/>
        </p:nvSpPr>
        <p:spPr>
          <a:xfrm>
            <a:off x="284898" y="1833369"/>
            <a:ext cx="88591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Операторы сравнения выдают логический результат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 операторам сравнения можно отнести:</a:t>
            </a:r>
          </a:p>
          <a:p>
            <a:pPr algn="ctr"/>
            <a:r>
              <a:rPr lang="en-US" sz="2800" b="1" dirty="0">
                <a:solidFill>
                  <a:srgbClr val="420042"/>
                </a:solidFill>
              </a:rPr>
              <a:t>&lt; , &gt; , &lt;=, &gt;=, ==, !=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Для того, чтобы сравнивать содержимое объектов, а не ссылки необходимо использовать специальный метод </a:t>
            </a:r>
            <a:r>
              <a:rPr lang="en-US" sz="2800" b="1" i="1" dirty="0">
                <a:solidFill>
                  <a:srgbClr val="420042"/>
                </a:solidFill>
              </a:rPr>
              <a:t>equals()</a:t>
            </a:r>
            <a:endParaRPr lang="ru-RU" sz="2800" b="1" i="1" dirty="0">
              <a:solidFill>
                <a:srgbClr val="42004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того, чтобы метод </a:t>
            </a:r>
            <a:r>
              <a:rPr lang="en-US" sz="2800" b="1" i="1" dirty="0">
                <a:solidFill>
                  <a:srgbClr val="420042"/>
                </a:solidFill>
              </a:rPr>
              <a:t>equals()</a:t>
            </a:r>
            <a:r>
              <a:rPr lang="ru-RU" sz="2800" b="1" i="1" dirty="0">
                <a:solidFill>
                  <a:srgbClr val="420042"/>
                </a:solidFill>
              </a:rPr>
              <a:t>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сравнивал содержимое объектов его необходимо переопределить в вашем новом классе. </a:t>
            </a:r>
          </a:p>
        </p:txBody>
      </p:sp>
    </p:spTree>
    <p:extLst>
      <p:ext uri="{BB962C8B-B14F-4D97-AF65-F5344CB8AC3E}">
        <p14:creationId xmlns:p14="http://schemas.microsoft.com/office/powerpoint/2010/main" val="23611156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C4231-9BA6-4860-801E-7F5D0A0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3" y="0"/>
            <a:ext cx="6076950" cy="121188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n w="0"/>
                <a:solidFill>
                  <a:srgbClr val="4200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Логические операторы</a:t>
            </a:r>
            <a:endParaRPr lang="ru-RU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013DE-7167-4B8F-BAA1-008671828698}"/>
              </a:ext>
            </a:extLst>
          </p:cNvPr>
          <p:cNvSpPr txBox="1"/>
          <p:nvPr/>
        </p:nvSpPr>
        <p:spPr>
          <a:xfrm>
            <a:off x="92765" y="1449056"/>
            <a:ext cx="9051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Производят логические значения </a:t>
            </a:r>
            <a:r>
              <a:rPr lang="en-US" sz="2800" dirty="0"/>
              <a:t>true </a:t>
            </a:r>
            <a:r>
              <a:rPr lang="ru-RU" sz="2800" dirty="0"/>
              <a:t>и </a:t>
            </a:r>
            <a:r>
              <a:rPr lang="en-US" sz="2800" dirty="0"/>
              <a:t>false, </a:t>
            </a:r>
            <a:r>
              <a:rPr lang="ru-RU" sz="2800" dirty="0"/>
              <a:t>основанные на логических отношениях своих аргументов.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2">
            <a:extLst>
              <a:ext uri="{FF2B5EF4-FFF2-40B4-BE49-F238E27FC236}">
                <a16:creationId xmlns:a16="http://schemas.microsoft.com/office/drawing/2014/main" id="{AB5099E7-CE8D-416D-AF08-2B39A2F716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76400" y="2783886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9ACE3"/>
              </a:gs>
              <a:gs pos="50000">
                <a:srgbClr val="49ACE3">
                  <a:gamma/>
                  <a:tint val="24314"/>
                  <a:invGamma/>
                </a:srgbClr>
              </a:gs>
              <a:gs pos="100000">
                <a:srgbClr val="49ACE3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B2B2B2"/>
            </a:outerShdw>
          </a:effectLst>
        </p:spPr>
        <p:txBody>
          <a:bodyPr wrap="none" anchor="ctr"/>
          <a:lstStyle/>
          <a:p>
            <a:pPr algn="ctr"/>
            <a:r>
              <a:rPr lang="ru-RU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Логические операторы</a:t>
            </a: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12932627-8167-41FE-BD75-0C66E3E3B327}"/>
              </a:ext>
            </a:extLst>
          </p:cNvPr>
          <p:cNvSpPr/>
          <p:nvPr/>
        </p:nvSpPr>
        <p:spPr>
          <a:xfrm rot="8557926">
            <a:off x="1066924" y="3823000"/>
            <a:ext cx="1389052" cy="23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19E7DF40-4BEE-4511-B127-0FD958DCA267}"/>
              </a:ext>
            </a:extLst>
          </p:cNvPr>
          <p:cNvSpPr/>
          <p:nvPr/>
        </p:nvSpPr>
        <p:spPr>
          <a:xfrm rot="5400000">
            <a:off x="3646008" y="4264273"/>
            <a:ext cx="1389052" cy="23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50855533-5276-4086-98F5-6105AF5DBB12}"/>
              </a:ext>
            </a:extLst>
          </p:cNvPr>
          <p:cNvSpPr/>
          <p:nvPr/>
        </p:nvSpPr>
        <p:spPr>
          <a:xfrm rot="2269974">
            <a:off x="6579698" y="3830254"/>
            <a:ext cx="1389052" cy="23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17B4C2E-3749-4AC5-9DEF-C0444C585C16}"/>
              </a:ext>
            </a:extLst>
          </p:cNvPr>
          <p:cNvGrpSpPr/>
          <p:nvPr/>
        </p:nvGrpSpPr>
        <p:grpSpPr>
          <a:xfrm>
            <a:off x="92765" y="4376809"/>
            <a:ext cx="1544637" cy="1690687"/>
            <a:chOff x="61487" y="4272895"/>
            <a:chExt cx="1544637" cy="1690687"/>
          </a:xfrm>
        </p:grpSpPr>
        <p:grpSp>
          <p:nvGrpSpPr>
            <p:cNvPr id="9" name="Group 34">
              <a:extLst>
                <a:ext uri="{FF2B5EF4-FFF2-40B4-BE49-F238E27FC236}">
                  <a16:creationId xmlns:a16="http://schemas.microsoft.com/office/drawing/2014/main" id="{738BBDC8-CDC3-4B9F-851F-F16195850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87" y="4272895"/>
              <a:ext cx="1544637" cy="1690687"/>
              <a:chOff x="555" y="2823"/>
              <a:chExt cx="973" cy="1065"/>
            </a:xfrm>
          </p:grpSpPr>
          <p:pic>
            <p:nvPicPr>
              <p:cNvPr id="11" name="Picture 35" descr="Picture2">
                <a:extLst>
                  <a:ext uri="{FF2B5EF4-FFF2-40B4-BE49-F238E27FC236}">
                    <a16:creationId xmlns:a16="http://schemas.microsoft.com/office/drawing/2014/main" id="{EC947CA7-D9C7-4E22-BC00-56E47D22FB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36">
                <a:extLst>
                  <a:ext uri="{FF2B5EF4-FFF2-40B4-BE49-F238E27FC236}">
                    <a16:creationId xmlns:a16="http://schemas.microsoft.com/office/drawing/2014/main" id="{EC417930-8D25-49BA-973F-D8360CB4CB8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6666FF"/>
                  </a:gs>
                  <a:gs pos="100000">
                    <a:srgbClr val="6666FF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" name="Oval 37">
                <a:extLst>
                  <a:ext uri="{FF2B5EF4-FFF2-40B4-BE49-F238E27FC236}">
                    <a16:creationId xmlns:a16="http://schemas.microsoft.com/office/drawing/2014/main" id="{E365C68C-92C3-4ABA-A5F3-046FFD2D4DB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6666FF">
                      <a:alpha val="85001"/>
                    </a:srgbClr>
                  </a:gs>
                  <a:gs pos="100000">
                    <a:srgbClr val="6666FF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" name="Oval 38">
                <a:extLst>
                  <a:ext uri="{FF2B5EF4-FFF2-40B4-BE49-F238E27FC236}">
                    <a16:creationId xmlns:a16="http://schemas.microsoft.com/office/drawing/2014/main" id="{18F1B361-0B61-4AC4-9DD1-1F5783E4E3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6666FF"/>
                  </a:gs>
                  <a:gs pos="100000">
                    <a:srgbClr val="6666FF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15" name="Picture 39" descr="Picture1">
                <a:extLst>
                  <a:ext uri="{FF2B5EF4-FFF2-40B4-BE49-F238E27FC236}">
                    <a16:creationId xmlns:a16="http://schemas.microsoft.com/office/drawing/2014/main" id="{43E266F3-278A-42F4-B5AB-898AF9BBA8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40">
              <a:extLst>
                <a:ext uri="{FF2B5EF4-FFF2-40B4-BE49-F238E27FC236}">
                  <a16:creationId xmlns:a16="http://schemas.microsoft.com/office/drawing/2014/main" id="{1BFE7255-EF4F-4FE7-B49A-C35401C79CF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72992" y="4800808"/>
              <a:ext cx="716863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&amp;&amp;</a:t>
              </a:r>
              <a:endParaRPr lang="ru-RU" sz="2400" b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  <a:p>
              <a:pPr algn="ctr"/>
              <a:r>
                <a:rPr lang="ru-RU" sz="16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И</a:t>
              </a:r>
              <a:endParaRPr lang="en-US" sz="1600" b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A070DEC-4C5F-487C-A2CC-535D52733A79}"/>
              </a:ext>
            </a:extLst>
          </p:cNvPr>
          <p:cNvGrpSpPr/>
          <p:nvPr/>
        </p:nvGrpSpPr>
        <p:grpSpPr>
          <a:xfrm>
            <a:off x="3568215" y="5222153"/>
            <a:ext cx="1544637" cy="1690687"/>
            <a:chOff x="61487" y="4272895"/>
            <a:chExt cx="1544637" cy="1690687"/>
          </a:xfrm>
        </p:grpSpPr>
        <p:grpSp>
          <p:nvGrpSpPr>
            <p:cNvPr id="17" name="Group 34">
              <a:extLst>
                <a:ext uri="{FF2B5EF4-FFF2-40B4-BE49-F238E27FC236}">
                  <a16:creationId xmlns:a16="http://schemas.microsoft.com/office/drawing/2014/main" id="{23622EDA-5505-4925-BBA8-D13DE1D20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87" y="4272895"/>
              <a:ext cx="1544637" cy="1690687"/>
              <a:chOff x="555" y="2823"/>
              <a:chExt cx="973" cy="1065"/>
            </a:xfrm>
          </p:grpSpPr>
          <p:pic>
            <p:nvPicPr>
              <p:cNvPr id="19" name="Picture 35" descr="Picture2">
                <a:extLst>
                  <a:ext uri="{FF2B5EF4-FFF2-40B4-BE49-F238E27FC236}">
                    <a16:creationId xmlns:a16="http://schemas.microsoft.com/office/drawing/2014/main" id="{905EC3D0-DB58-4950-9A00-C2FA34B136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Oval 36">
                <a:extLst>
                  <a:ext uri="{FF2B5EF4-FFF2-40B4-BE49-F238E27FC236}">
                    <a16:creationId xmlns:a16="http://schemas.microsoft.com/office/drawing/2014/main" id="{CB4AAEAC-0E7B-4552-BE81-FEEEAB1B8A2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6666FF"/>
                  </a:gs>
                  <a:gs pos="100000">
                    <a:srgbClr val="6666FF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1" name="Oval 37">
                <a:extLst>
                  <a:ext uri="{FF2B5EF4-FFF2-40B4-BE49-F238E27FC236}">
                    <a16:creationId xmlns:a16="http://schemas.microsoft.com/office/drawing/2014/main" id="{FFC02FDC-2707-4EFA-B47C-49418EE275E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6666FF">
                      <a:alpha val="85001"/>
                    </a:srgbClr>
                  </a:gs>
                  <a:gs pos="100000">
                    <a:srgbClr val="6666FF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2" name="Oval 38">
                <a:extLst>
                  <a:ext uri="{FF2B5EF4-FFF2-40B4-BE49-F238E27FC236}">
                    <a16:creationId xmlns:a16="http://schemas.microsoft.com/office/drawing/2014/main" id="{FB74BC4A-EB41-4365-8772-7E14C8F700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6666FF"/>
                  </a:gs>
                  <a:gs pos="100000">
                    <a:srgbClr val="6666FF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23" name="Picture 39" descr="Picture1">
                <a:extLst>
                  <a:ext uri="{FF2B5EF4-FFF2-40B4-BE49-F238E27FC236}">
                    <a16:creationId xmlns:a16="http://schemas.microsoft.com/office/drawing/2014/main" id="{BF4D873C-632E-48D3-8086-662DD39853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40">
              <a:extLst>
                <a:ext uri="{FF2B5EF4-FFF2-40B4-BE49-F238E27FC236}">
                  <a16:creationId xmlns:a16="http://schemas.microsoft.com/office/drawing/2014/main" id="{3599ED8D-A3F0-48CC-96D0-E903BBACFE7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81295" y="4670425"/>
              <a:ext cx="70403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||</a:t>
              </a:r>
              <a:endParaRPr lang="ru-RU" sz="2400" b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  <a:p>
              <a:r>
                <a:rPr lang="ru-RU" sz="16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ИЛИ</a:t>
              </a:r>
              <a:endParaRPr lang="en-US" sz="1600" b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7C0CA34-766D-4045-A91F-A8A09C531DC9}"/>
              </a:ext>
            </a:extLst>
          </p:cNvPr>
          <p:cNvGrpSpPr/>
          <p:nvPr/>
        </p:nvGrpSpPr>
        <p:grpSpPr>
          <a:xfrm>
            <a:off x="7583132" y="4303784"/>
            <a:ext cx="1544637" cy="1690687"/>
            <a:chOff x="61487" y="4272895"/>
            <a:chExt cx="1544637" cy="1690687"/>
          </a:xfrm>
        </p:grpSpPr>
        <p:grpSp>
          <p:nvGrpSpPr>
            <p:cNvPr id="25" name="Group 34">
              <a:extLst>
                <a:ext uri="{FF2B5EF4-FFF2-40B4-BE49-F238E27FC236}">
                  <a16:creationId xmlns:a16="http://schemas.microsoft.com/office/drawing/2014/main" id="{EAF645EE-8D40-4C26-B3D2-71ECFFF52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87" y="4272895"/>
              <a:ext cx="1544637" cy="1690687"/>
              <a:chOff x="555" y="2823"/>
              <a:chExt cx="973" cy="1065"/>
            </a:xfrm>
          </p:grpSpPr>
          <p:pic>
            <p:nvPicPr>
              <p:cNvPr id="27" name="Picture 35" descr="Picture2">
                <a:extLst>
                  <a:ext uri="{FF2B5EF4-FFF2-40B4-BE49-F238E27FC236}">
                    <a16:creationId xmlns:a16="http://schemas.microsoft.com/office/drawing/2014/main" id="{F3092D13-345C-4792-A511-8BF6759C8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Oval 36">
                <a:extLst>
                  <a:ext uri="{FF2B5EF4-FFF2-40B4-BE49-F238E27FC236}">
                    <a16:creationId xmlns:a16="http://schemas.microsoft.com/office/drawing/2014/main" id="{58BE53C9-A759-4ACE-9A0B-2E2FEC67B68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6666FF"/>
                  </a:gs>
                  <a:gs pos="100000">
                    <a:srgbClr val="6666FF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" name="Oval 37">
                <a:extLst>
                  <a:ext uri="{FF2B5EF4-FFF2-40B4-BE49-F238E27FC236}">
                    <a16:creationId xmlns:a16="http://schemas.microsoft.com/office/drawing/2014/main" id="{B01153DF-7657-4169-957C-87EFB3B267C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6666FF">
                      <a:alpha val="85001"/>
                    </a:srgbClr>
                  </a:gs>
                  <a:gs pos="100000">
                    <a:srgbClr val="6666FF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" name="Oval 38">
                <a:extLst>
                  <a:ext uri="{FF2B5EF4-FFF2-40B4-BE49-F238E27FC236}">
                    <a16:creationId xmlns:a16="http://schemas.microsoft.com/office/drawing/2014/main" id="{9BEBA978-F367-40FC-91D8-F231D05C058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6666FF"/>
                  </a:gs>
                  <a:gs pos="100000">
                    <a:srgbClr val="6666FF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31" name="Picture 39" descr="Picture1">
                <a:extLst>
                  <a:ext uri="{FF2B5EF4-FFF2-40B4-BE49-F238E27FC236}">
                    <a16:creationId xmlns:a16="http://schemas.microsoft.com/office/drawing/2014/main" id="{4AF130E0-D953-4747-B793-DD1511EE0A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40">
              <a:extLst>
                <a:ext uri="{FF2B5EF4-FFF2-40B4-BE49-F238E27FC236}">
                  <a16:creationId xmlns:a16="http://schemas.microsoft.com/office/drawing/2014/main" id="{B80021F4-6221-41D9-B02B-CF071842005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87511" y="4670425"/>
              <a:ext cx="49160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!</a:t>
              </a:r>
              <a:endParaRPr lang="ru-RU" sz="2400" b="1" dirty="0">
                <a:solidFill>
                  <a:schemeClr val="bg1"/>
                </a:solidFill>
              </a:endParaRPr>
            </a:p>
            <a:p>
              <a:r>
                <a:rPr lang="ru-RU" sz="1600" b="1" dirty="0">
                  <a:solidFill>
                    <a:schemeClr val="bg1"/>
                  </a:solidFill>
                </a:rPr>
                <a:t>НЕ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44837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C4231-9BA6-4860-801E-7F5D0A0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3" y="0"/>
            <a:ext cx="6076950" cy="121188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n w="0"/>
                <a:solidFill>
                  <a:srgbClr val="4200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Операторы сдвига</a:t>
            </a:r>
            <a:endParaRPr lang="ru-RU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013DE-7167-4B8F-BAA1-008671828698}"/>
              </a:ext>
            </a:extLst>
          </p:cNvPr>
          <p:cNvSpPr txBox="1"/>
          <p:nvPr/>
        </p:nvSpPr>
        <p:spPr>
          <a:xfrm>
            <a:off x="119271" y="1613118"/>
            <a:ext cx="8693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Манипулируют битами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Используются только с примитивными целочисленными типами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FCE4E-5C05-4E4A-B7BE-8558EA856795}"/>
              </a:ext>
            </a:extLst>
          </p:cNvPr>
          <p:cNvSpPr txBox="1"/>
          <p:nvPr/>
        </p:nvSpPr>
        <p:spPr>
          <a:xfrm>
            <a:off x="331303" y="3016911"/>
            <a:ext cx="858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Оператор сдвига вправо </a:t>
            </a:r>
            <a:r>
              <a:rPr lang="ru-RU" sz="2400" b="1" dirty="0">
                <a:solidFill>
                  <a:srgbClr val="420042"/>
                </a:solidFill>
              </a:rPr>
              <a:t>(</a:t>
            </a:r>
            <a:r>
              <a:rPr lang="en-US" sz="2400" b="1" dirty="0">
                <a:solidFill>
                  <a:srgbClr val="420042"/>
                </a:solidFill>
              </a:rPr>
              <a:t>&gt;&gt;</a:t>
            </a:r>
            <a:r>
              <a:rPr lang="ru-RU" sz="2400" b="1" dirty="0">
                <a:solidFill>
                  <a:srgbClr val="420042"/>
                </a:solidFill>
              </a:rPr>
              <a:t>) –</a:t>
            </a:r>
            <a:r>
              <a:rPr lang="ru-RU" sz="2400" b="1" dirty="0"/>
              <a:t> </a:t>
            </a:r>
            <a:r>
              <a:rPr lang="ru-RU" sz="2400" dirty="0"/>
              <a:t>сдвигает вправо операнд, находящийся слева от оператора, на количество битов, указанных после оператора. При положительном значении биты заполняются нулями, а при отрицательном единицами. </a:t>
            </a:r>
            <a:endParaRPr lang="ru-RU" sz="2400" b="1" dirty="0">
              <a:solidFill>
                <a:srgbClr val="42004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AC3063-24EB-4690-8A3B-7BC74BEA57F8}"/>
              </a:ext>
            </a:extLst>
          </p:cNvPr>
          <p:cNvSpPr txBox="1"/>
          <p:nvPr/>
        </p:nvSpPr>
        <p:spPr>
          <a:xfrm>
            <a:off x="2957600" y="4586571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</a:rPr>
              <a:t>Пример:</a:t>
            </a:r>
            <a:r>
              <a:rPr lang="ru-RU" sz="2400" b="1" dirty="0"/>
              <a:t> </a:t>
            </a:r>
            <a:r>
              <a:rPr lang="ru-RU" sz="2400" dirty="0">
                <a:latin typeface="Consolas" panose="020B0609020204030204" pitchFamily="49" charset="0"/>
              </a:rPr>
              <a:t>64 </a:t>
            </a:r>
            <a:r>
              <a:rPr lang="en-US" sz="2400" dirty="0">
                <a:latin typeface="Consolas" panose="020B0609020204030204" pitchFamily="49" charset="0"/>
              </a:rPr>
              <a:t>&gt;&gt;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2;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79E390F-4658-4819-BAB7-48AE8601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33" y="5219767"/>
            <a:ext cx="6762750" cy="39052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59BDC5F-78E4-442C-A2AA-3E282B62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633" y="5973312"/>
            <a:ext cx="68199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4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C4231-9BA6-4860-801E-7F5D0A0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3" y="0"/>
            <a:ext cx="6076950" cy="121188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n w="0"/>
                <a:solidFill>
                  <a:srgbClr val="4200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Операторы сдвига</a:t>
            </a:r>
            <a:endParaRPr lang="ru-RU" sz="4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AC3063-24EB-4690-8A3B-7BC74BEA57F8}"/>
              </a:ext>
            </a:extLst>
          </p:cNvPr>
          <p:cNvSpPr txBox="1"/>
          <p:nvPr/>
        </p:nvSpPr>
        <p:spPr>
          <a:xfrm>
            <a:off x="3072611" y="3429000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C00000"/>
                </a:solidFill>
              </a:rPr>
              <a:t>Пример:</a:t>
            </a:r>
            <a:r>
              <a:rPr lang="ru-RU" sz="2800" b="1" dirty="0"/>
              <a:t> </a:t>
            </a:r>
            <a:r>
              <a:rPr lang="ru-RU" sz="2800" dirty="0">
                <a:latin typeface="Consolas" panose="020B0609020204030204" pitchFamily="49" charset="0"/>
              </a:rPr>
              <a:t>64 </a:t>
            </a:r>
            <a:r>
              <a:rPr lang="en-US" sz="2800" dirty="0">
                <a:latin typeface="Consolas" panose="020B0609020204030204" pitchFamily="49" charset="0"/>
              </a:rPr>
              <a:t>&lt;&lt;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3;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1AC427-ACE9-4479-AA01-F67CFCC96705}"/>
              </a:ext>
            </a:extLst>
          </p:cNvPr>
          <p:cNvSpPr/>
          <p:nvPr/>
        </p:nvSpPr>
        <p:spPr>
          <a:xfrm>
            <a:off x="224872" y="1955898"/>
            <a:ext cx="89717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/>
              <a:t>Оператор сдвига влево </a:t>
            </a:r>
            <a:r>
              <a:rPr lang="ru-RU" sz="2800" b="1" dirty="0">
                <a:solidFill>
                  <a:srgbClr val="420042"/>
                </a:solidFill>
              </a:rPr>
              <a:t>(</a:t>
            </a:r>
            <a:r>
              <a:rPr lang="en-US" sz="2800" b="1" dirty="0">
                <a:solidFill>
                  <a:srgbClr val="420042"/>
                </a:solidFill>
              </a:rPr>
              <a:t>&lt;&lt;</a:t>
            </a:r>
            <a:r>
              <a:rPr lang="ru-RU" sz="2800" b="1" dirty="0">
                <a:solidFill>
                  <a:srgbClr val="420042"/>
                </a:solidFill>
              </a:rPr>
              <a:t>) –</a:t>
            </a:r>
            <a:r>
              <a:rPr lang="ru-RU" sz="2800" b="1" dirty="0"/>
              <a:t> </a:t>
            </a:r>
            <a:r>
              <a:rPr lang="ru-RU" sz="2800" dirty="0"/>
              <a:t>сдвигает вправо операнд, находящийся слева от оператора, на количество битов, указанных после оператора.</a:t>
            </a:r>
            <a:endParaRPr lang="ru-RU" sz="2800" b="1" dirty="0">
              <a:solidFill>
                <a:srgbClr val="42004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B8B99F-154D-4315-ACA1-9C3679EB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33" y="4506145"/>
            <a:ext cx="6791325" cy="361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C93818-E22D-4784-B065-852B7257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833" y="5185204"/>
            <a:ext cx="67818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2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C4231-9BA6-4860-801E-7F5D0A0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3" y="305103"/>
            <a:ext cx="6076950" cy="121188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n w="0"/>
                <a:solidFill>
                  <a:srgbClr val="4200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Тернарный оператор</a:t>
            </a:r>
            <a:endParaRPr lang="ru-RU" sz="4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1AC427-ACE9-4479-AA01-F67CFCC96705}"/>
              </a:ext>
            </a:extLst>
          </p:cNvPr>
          <p:cNvSpPr/>
          <p:nvPr/>
        </p:nvSpPr>
        <p:spPr>
          <a:xfrm>
            <a:off x="224872" y="1955898"/>
            <a:ext cx="89717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Использует три операнда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Записывается в форме:</a:t>
            </a:r>
          </a:p>
          <a:p>
            <a:pPr algn="ctr"/>
            <a:r>
              <a:rPr lang="ru-RU" sz="2800" b="1" dirty="0">
                <a:solidFill>
                  <a:srgbClr val="420042"/>
                </a:solidFill>
              </a:rPr>
              <a:t>логическое условие </a:t>
            </a:r>
            <a:r>
              <a:rPr lang="en-US" sz="2800" b="1" dirty="0">
                <a:solidFill>
                  <a:srgbClr val="420042"/>
                </a:solidFill>
              </a:rPr>
              <a:t>? </a:t>
            </a:r>
            <a:r>
              <a:rPr lang="ru-RU" sz="2800" b="1" dirty="0">
                <a:solidFill>
                  <a:srgbClr val="420042"/>
                </a:solidFill>
              </a:rPr>
              <a:t>выражение0 : выражение1</a:t>
            </a:r>
          </a:p>
          <a:p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2B72C5C-77D0-43D0-AA0C-B85DF186A3E8}"/>
              </a:ext>
            </a:extLst>
          </p:cNvPr>
          <p:cNvGrpSpPr/>
          <p:nvPr/>
        </p:nvGrpSpPr>
        <p:grpSpPr>
          <a:xfrm>
            <a:off x="821635" y="3767554"/>
            <a:ext cx="7633470" cy="2328445"/>
            <a:chOff x="821635" y="3767554"/>
            <a:chExt cx="7633470" cy="2328445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618E753-ABCE-40E9-B51A-923B8686AB4D}"/>
                </a:ext>
              </a:extLst>
            </p:cNvPr>
            <p:cNvSpPr/>
            <p:nvPr/>
          </p:nvSpPr>
          <p:spPr>
            <a:xfrm>
              <a:off x="821635" y="3767554"/>
              <a:ext cx="7633470" cy="23284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2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DC56F6-53CC-4FAC-BA6F-0685417BC272}"/>
                </a:ext>
              </a:extLst>
            </p:cNvPr>
            <p:cNvSpPr txBox="1"/>
            <p:nvPr/>
          </p:nvSpPr>
          <p:spPr>
            <a:xfrm>
              <a:off x="1076162" y="4007963"/>
              <a:ext cx="737894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/** </a:t>
              </a:r>
              <a:r>
                <a:rPr lang="ru-RU" sz="2000" dirty="0">
                  <a:latin typeface="Consolas" panose="020B0609020204030204" pitchFamily="49" charset="0"/>
                </a:rPr>
                <a:t>функция для получения наибольшего число из двух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*</a:t>
              </a:r>
              <a:r>
                <a:rPr lang="ru-RU" sz="2000" dirty="0">
                  <a:latin typeface="Consolas" panose="020B0609020204030204" pitchFamily="49" charset="0"/>
                </a:rPr>
                <a:t>с использованием тернарного оператора</a:t>
              </a:r>
            </a:p>
            <a:p>
              <a:r>
                <a:rPr lang="ru-RU" sz="2000" dirty="0">
                  <a:latin typeface="Consolas" panose="020B0609020204030204" pitchFamily="49" charset="0"/>
                </a:rPr>
                <a:t>*</a:t>
              </a:r>
              <a:r>
                <a:rPr lang="en-US" sz="2000" dirty="0">
                  <a:latin typeface="Consolas" panose="020B0609020204030204" pitchFamily="49" charset="0"/>
                </a:rPr>
                <a:t>/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private int </a:t>
              </a:r>
              <a:r>
                <a:rPr lang="en-US" sz="2000" dirty="0" err="1">
                  <a:latin typeface="Consolas" panose="020B0609020204030204" pitchFamily="49" charset="0"/>
                </a:rPr>
                <a:t>getGreatestNumber</a:t>
              </a:r>
              <a:r>
                <a:rPr lang="en-US" sz="2000" dirty="0">
                  <a:latin typeface="Consolas" panose="020B0609020204030204" pitchFamily="49" charset="0"/>
                </a:rPr>
                <a:t> (int a, int b) {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	return a &gt; b ? a : b;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}</a:t>
              </a:r>
              <a:endParaRPr lang="ru-RU" sz="20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893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C4231-9BA6-4860-801E-7F5D0A0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3" y="212338"/>
            <a:ext cx="6076950" cy="1211883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0"/>
                <a:solidFill>
                  <a:srgbClr val="4200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Операторы приведения</a:t>
            </a:r>
            <a:endParaRPr lang="ru-RU" sz="5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1AC427-ACE9-4479-AA01-F67CFCC96705}"/>
              </a:ext>
            </a:extLst>
          </p:cNvPr>
          <p:cNvSpPr/>
          <p:nvPr/>
        </p:nvSpPr>
        <p:spPr>
          <a:xfrm>
            <a:off x="67033" y="1556742"/>
            <a:ext cx="917050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Используются для приведения к другому типу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Сужающее приведение (от типа данных, способного хранить больше информации –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 менее содержательному типу)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 расширяющемся приведении явное описание не требуется. </a:t>
            </a:r>
          </a:p>
          <a:p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37C8AF-F180-46FC-BA68-AAE0FC6C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22" y="3205509"/>
            <a:ext cx="5352329" cy="3664225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25460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</TotalTime>
  <Words>330</Words>
  <Application>Microsoft Office PowerPoint</Application>
  <PresentationFormat>Экран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Verdana</vt:lpstr>
      <vt:lpstr>Тема Office</vt:lpstr>
      <vt:lpstr>Операторы</vt:lpstr>
      <vt:lpstr>Операторы Java</vt:lpstr>
      <vt:lpstr>Присваивание</vt:lpstr>
      <vt:lpstr>Операторы сравнения</vt:lpstr>
      <vt:lpstr>Логические операторы</vt:lpstr>
      <vt:lpstr>Операторы сдвига</vt:lpstr>
      <vt:lpstr>Операторы сдвига</vt:lpstr>
      <vt:lpstr>Тернарный оператор</vt:lpstr>
      <vt:lpstr>Операторы приведения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Зарема Халилова</cp:lastModifiedBy>
  <cp:revision>26</cp:revision>
  <dcterms:created xsi:type="dcterms:W3CDTF">2014-09-29T12:30:26Z</dcterms:created>
  <dcterms:modified xsi:type="dcterms:W3CDTF">2018-12-29T16:26:45Z</dcterms:modified>
</cp:coreProperties>
</file>