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cf756e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cf756e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cf756e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cf756eb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0cf756e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cf756e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0cf756eb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cf756eb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cf756eb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cf756eb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We can choose 35 clusters for our task, since silhouette score is remaining the same after that cluster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cf756e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cf756e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We can choose 35 clusters for our task, since silhouette score is remaining the same after that cluster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cf756eb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cf756eb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cf756eb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cf756eb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cf756eb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cf756eb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cf756eb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cf756eb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present questions, challenges, implementation, and most important, the ideas I had but have not implemented them due to time and computation constraints.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0cf756eb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cf756eb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0cf756eb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0cf756eb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cf756e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cf756e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raw dataset has 12~ million rows, I have decided to use the subset of it 1 mln rows. To accomplish this task I have made some preprocessing steps. As in the data I had waypoints for each waypoint I have added the trip Id identifier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cf756e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cf756e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cf756e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cf756e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the data I had waypoints for each waypoint I have added the trip Id identifier. Please note that in this context trip is the trip with passenger, occupancy is 1, and the trips to find the passengers. After this step I have grouped data by trip ID and calculated distance, duration for each trip.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cf756e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cf756e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the data I had waypoints for each waypoint I have added the trip Id identifier. Please note that in this context trip is the trip with passenger, occupancy is 1, and the trips to find the passengers. After this step I have grouped data by trip ID and calculated distance, duration for each trip.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0cf756eb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0cf756e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Geographical distance, </a:t>
            </a:r>
            <a:r>
              <a:rPr lang="en" sz="1200">
                <a:solidFill>
                  <a:srgbClr val="212121"/>
                </a:solidFill>
                <a:highlight>
                  <a:srgbClr val="FFFFFF"/>
                </a:highlight>
                <a:latin typeface="Roboto"/>
                <a:ea typeface="Roboto"/>
                <a:cs typeface="Roboto"/>
                <a:sym typeface="Roboto"/>
              </a:rPr>
              <a:t>Of all methods  explored Equi-rectangular approximation is preferred for faster system performance.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cf756eb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cf756eb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We have calculated </a:t>
            </a:r>
            <a:r>
              <a:rPr lang="en" sz="1050">
                <a:highlight>
                  <a:srgbClr val="FFFFFE"/>
                </a:highlight>
                <a:latin typeface="Courier New"/>
                <a:ea typeface="Courier New"/>
                <a:cs typeface="Courier New"/>
                <a:sym typeface="Courier New"/>
              </a:rPr>
              <a:t>y</a:t>
            </a:r>
            <a:r>
              <a:rPr lang="en" sz="1050">
                <a:highlight>
                  <a:srgbClr val="FFFFFE"/>
                </a:highlight>
                <a:latin typeface="Courier New"/>
                <a:ea typeface="Courier New"/>
                <a:cs typeface="Courier New"/>
                <a:sym typeface="Courier New"/>
              </a:rPr>
              <a:t>early_replacment_count based on the monthly reduction, (385) and as the potential means the maximum number of co2 emission we can reduce, subtracted the taxis whose emission of co2 in free rides was the maximum.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cf756eb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cf756e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 Francisco </a:t>
            </a:r>
            <a:r>
              <a:rPr lang="en"/>
              <a:t>taxi cabs dataset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152400" y="0"/>
            <a:ext cx="4408492"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boxplot of the duration</a:t>
            </a:r>
            <a:endParaRPr/>
          </a:p>
        </p:txBody>
      </p:sp>
      <p:pic>
        <p:nvPicPr>
          <p:cNvPr id="160" name="Google Shape;160;p23"/>
          <p:cNvPicPr preferRelativeResize="0"/>
          <p:nvPr/>
        </p:nvPicPr>
        <p:blipFill>
          <a:blip r:embed="rId3">
            <a:alphaModFix/>
          </a:blip>
          <a:stretch>
            <a:fillRect/>
          </a:stretch>
        </p:blipFill>
        <p:spPr>
          <a:xfrm>
            <a:off x="311705" y="1229975"/>
            <a:ext cx="5129674"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addition</a:t>
            </a:r>
            <a:endParaRPr/>
          </a:p>
        </p:txBody>
      </p:sp>
      <p:sp>
        <p:nvSpPr>
          <p:cNvPr id="166" name="Google Shape;166;p24"/>
          <p:cNvSpPr txBox="1"/>
          <p:nvPr>
            <p:ph idx="1" type="body"/>
          </p:nvPr>
        </p:nvSpPr>
        <p:spPr>
          <a:xfrm>
            <a:off x="311700" y="1229975"/>
            <a:ext cx="8225400" cy="34011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Clr>
                <a:srgbClr val="000000"/>
              </a:buClr>
              <a:buSzPts val="1800"/>
              <a:buFont typeface="Courier New"/>
              <a:buChar char="●"/>
            </a:pPr>
            <a:r>
              <a:rPr lang="en" sz="1800">
                <a:solidFill>
                  <a:srgbClr val="000000"/>
                </a:solidFill>
                <a:highlight>
                  <a:srgbClr val="FFFFFE"/>
                </a:highlight>
                <a:latin typeface="Courier New"/>
                <a:ea typeface="Courier New"/>
                <a:cs typeface="Courier New"/>
                <a:sym typeface="Courier New"/>
              </a:rPr>
              <a:t>Hour</a:t>
            </a:r>
            <a:endParaRPr sz="1800">
              <a:solidFill>
                <a:srgbClr val="000000"/>
              </a:solidFill>
              <a:highlight>
                <a:srgbClr val="FFFFFE"/>
              </a:highlight>
              <a:latin typeface="Courier New"/>
              <a:ea typeface="Courier New"/>
              <a:cs typeface="Courier New"/>
              <a:sym typeface="Courier New"/>
            </a:endParaRPr>
          </a:p>
          <a:p>
            <a:pPr indent="-342900" lvl="0" marL="457200" rtl="0" algn="l">
              <a:lnSpc>
                <a:spcPct val="135714"/>
              </a:lnSpc>
              <a:spcBef>
                <a:spcPts val="0"/>
              </a:spcBef>
              <a:spcAft>
                <a:spcPts val="0"/>
              </a:spcAft>
              <a:buClr>
                <a:srgbClr val="000000"/>
              </a:buClr>
              <a:buSzPts val="1800"/>
              <a:buFont typeface="Courier New"/>
              <a:buChar char="●"/>
            </a:pPr>
            <a:r>
              <a:rPr lang="en" sz="1800">
                <a:solidFill>
                  <a:srgbClr val="000000"/>
                </a:solidFill>
                <a:highlight>
                  <a:srgbClr val="FFFFFE"/>
                </a:highlight>
                <a:latin typeface="Courier New"/>
                <a:ea typeface="Courier New"/>
                <a:cs typeface="Courier New"/>
                <a:sym typeface="Courier New"/>
              </a:rPr>
              <a:t>Day</a:t>
            </a:r>
            <a:endParaRPr sz="1800">
              <a:solidFill>
                <a:srgbClr val="000000"/>
              </a:solidFill>
              <a:highlight>
                <a:srgbClr val="FFFFFE"/>
              </a:highlight>
              <a:latin typeface="Courier New"/>
              <a:ea typeface="Courier New"/>
              <a:cs typeface="Courier New"/>
              <a:sym typeface="Courier New"/>
            </a:endParaRPr>
          </a:p>
          <a:p>
            <a:pPr indent="-342900" lvl="0" marL="457200" rtl="0" algn="l">
              <a:lnSpc>
                <a:spcPct val="135714"/>
              </a:lnSpc>
              <a:spcBef>
                <a:spcPts val="0"/>
              </a:spcBef>
              <a:spcAft>
                <a:spcPts val="0"/>
              </a:spcAft>
              <a:buClr>
                <a:srgbClr val="000000"/>
              </a:buClr>
              <a:buSzPts val="1800"/>
              <a:buFont typeface="Courier New"/>
              <a:buChar char="●"/>
            </a:pPr>
            <a:r>
              <a:rPr lang="en" sz="1800">
                <a:solidFill>
                  <a:srgbClr val="000000"/>
                </a:solidFill>
                <a:highlight>
                  <a:srgbClr val="FFFFFE"/>
                </a:highlight>
                <a:latin typeface="Courier New"/>
                <a:ea typeface="Courier New"/>
                <a:cs typeface="Courier New"/>
                <a:sym typeface="Courier New"/>
              </a:rPr>
              <a:t>Weekday</a:t>
            </a:r>
            <a:endParaRPr sz="1800">
              <a:solidFill>
                <a:srgbClr val="000000"/>
              </a:solidFill>
              <a:highlight>
                <a:srgbClr val="FFFFFE"/>
              </a:highlight>
              <a:latin typeface="Courier New"/>
              <a:ea typeface="Courier New"/>
              <a:cs typeface="Courier New"/>
              <a:sym typeface="Courier New"/>
            </a:endParaRPr>
          </a:p>
          <a:p>
            <a:pPr indent="-342900" lvl="0" marL="457200" rtl="0" algn="l">
              <a:lnSpc>
                <a:spcPct val="135714"/>
              </a:lnSpc>
              <a:spcBef>
                <a:spcPts val="0"/>
              </a:spcBef>
              <a:spcAft>
                <a:spcPts val="0"/>
              </a:spcAft>
              <a:buClr>
                <a:srgbClr val="000000"/>
              </a:buClr>
              <a:buSzPts val="1800"/>
              <a:buFont typeface="Courier New"/>
              <a:buChar char="●"/>
            </a:pPr>
            <a:r>
              <a:rPr lang="en" sz="1800">
                <a:solidFill>
                  <a:srgbClr val="000000"/>
                </a:solidFill>
                <a:highlight>
                  <a:srgbClr val="FFFFFE"/>
                </a:highlight>
                <a:latin typeface="Courier New"/>
                <a:ea typeface="Courier New"/>
                <a:cs typeface="Courier New"/>
                <a:sym typeface="Courier New"/>
              </a:rPr>
              <a:t>Speed</a:t>
            </a:r>
            <a:endParaRPr sz="1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rgbClr val="000000"/>
                </a:solidFill>
                <a:highlight>
                  <a:srgbClr val="FFFFFE"/>
                </a:highlight>
                <a:latin typeface="Courier New"/>
                <a:ea typeface="Courier New"/>
                <a:cs typeface="Courier New"/>
                <a:sym typeface="Courier New"/>
              </a:rPr>
              <a:t>hour_bins = [</a:t>
            </a:r>
            <a:r>
              <a:rPr lang="en" sz="1800">
                <a:solidFill>
                  <a:srgbClr val="09885A"/>
                </a:solidFill>
                <a:highlight>
                  <a:srgbClr val="FFFFFE"/>
                </a:highlight>
                <a:latin typeface="Courier New"/>
                <a:ea typeface="Courier New"/>
                <a:cs typeface="Courier New"/>
                <a:sym typeface="Courier New"/>
              </a:rPr>
              <a:t>-1</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5</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7</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10</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16</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21</a:t>
            </a:r>
            <a:r>
              <a:rPr lang="en" sz="1800">
                <a:solidFill>
                  <a:srgbClr val="000000"/>
                </a:solidFill>
                <a:highlight>
                  <a:srgbClr val="FFFFFE"/>
                </a:highlight>
                <a:latin typeface="Courier New"/>
                <a:ea typeface="Courier New"/>
                <a:cs typeface="Courier New"/>
                <a:sym typeface="Courier New"/>
              </a:rPr>
              <a:t>, </a:t>
            </a:r>
            <a:r>
              <a:rPr lang="en" sz="1800">
                <a:solidFill>
                  <a:srgbClr val="09885A"/>
                </a:solidFill>
                <a:highlight>
                  <a:srgbClr val="FFFFFE"/>
                </a:highlight>
                <a:latin typeface="Courier New"/>
                <a:ea typeface="Courier New"/>
                <a:cs typeface="Courier New"/>
                <a:sym typeface="Courier New"/>
              </a:rPr>
              <a:t>23</a:t>
            </a:r>
            <a:r>
              <a:rPr lang="en" sz="1800">
                <a:solidFill>
                  <a:srgbClr val="000000"/>
                </a:solidFill>
                <a:highlight>
                  <a:srgbClr val="FFFFFE"/>
                </a:highlight>
                <a:latin typeface="Courier New"/>
                <a:ea typeface="Courier New"/>
                <a:cs typeface="Courier New"/>
                <a:sym typeface="Courier New"/>
              </a:rPr>
              <a:t>]</a:t>
            </a:r>
            <a:endParaRPr sz="1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rgbClr val="000000"/>
                </a:solidFill>
                <a:highlight>
                  <a:srgbClr val="FFFFFE"/>
                </a:highlight>
                <a:latin typeface="Courier New"/>
                <a:ea typeface="Courier New"/>
                <a:cs typeface="Courier New"/>
                <a:sym typeface="Courier New"/>
              </a:rPr>
              <a:t>bin_names = [</a:t>
            </a:r>
            <a:r>
              <a:rPr lang="en" sz="1800">
                <a:solidFill>
                  <a:srgbClr val="A31515"/>
                </a:solidFill>
                <a:highlight>
                  <a:srgbClr val="FFFFFE"/>
                </a:highlight>
                <a:latin typeface="Courier New"/>
                <a:ea typeface="Courier New"/>
                <a:cs typeface="Courier New"/>
                <a:sym typeface="Courier New"/>
              </a:rPr>
              <a:t>'late_night'</a:t>
            </a:r>
            <a:r>
              <a:rPr lang="en" sz="1800">
                <a:solidFill>
                  <a:srgbClr val="000000"/>
                </a:solidFill>
                <a:highlight>
                  <a:srgbClr val="FFFFFE"/>
                </a:highlight>
                <a:latin typeface="Courier New"/>
                <a:ea typeface="Courier New"/>
                <a:cs typeface="Courier New"/>
                <a:sym typeface="Courier New"/>
              </a:rPr>
              <a:t>, </a:t>
            </a:r>
            <a:r>
              <a:rPr lang="en" sz="1800">
                <a:solidFill>
                  <a:srgbClr val="A31515"/>
                </a:solidFill>
                <a:highlight>
                  <a:srgbClr val="FFFFFE"/>
                </a:highlight>
                <a:latin typeface="Courier New"/>
                <a:ea typeface="Courier New"/>
                <a:cs typeface="Courier New"/>
                <a:sym typeface="Courier New"/>
              </a:rPr>
              <a:t>'morning'</a:t>
            </a:r>
            <a:r>
              <a:rPr lang="en" sz="1800">
                <a:solidFill>
                  <a:srgbClr val="000000"/>
                </a:solidFill>
                <a:highlight>
                  <a:srgbClr val="FFFFFE"/>
                </a:highlight>
                <a:latin typeface="Courier New"/>
                <a:ea typeface="Courier New"/>
                <a:cs typeface="Courier New"/>
                <a:sym typeface="Courier New"/>
              </a:rPr>
              <a:t>, </a:t>
            </a:r>
            <a:r>
              <a:rPr lang="en" sz="1800">
                <a:solidFill>
                  <a:srgbClr val="A31515"/>
                </a:solidFill>
                <a:highlight>
                  <a:srgbClr val="FFFFFE"/>
                </a:highlight>
                <a:latin typeface="Courier New"/>
                <a:ea typeface="Courier New"/>
                <a:cs typeface="Courier New"/>
                <a:sym typeface="Courier New"/>
              </a:rPr>
              <a:t>'morning_peak'</a:t>
            </a:r>
            <a:r>
              <a:rPr lang="en" sz="1800">
                <a:solidFill>
                  <a:srgbClr val="000000"/>
                </a:solidFill>
                <a:highlight>
                  <a:srgbClr val="FFFFFE"/>
                </a:highlight>
                <a:latin typeface="Courier New"/>
                <a:ea typeface="Courier New"/>
                <a:cs typeface="Courier New"/>
                <a:sym typeface="Courier New"/>
              </a:rPr>
              <a:t>, </a:t>
            </a:r>
            <a:r>
              <a:rPr lang="en" sz="1800">
                <a:solidFill>
                  <a:srgbClr val="A31515"/>
                </a:solidFill>
                <a:highlight>
                  <a:srgbClr val="FFFFFE"/>
                </a:highlight>
                <a:latin typeface="Courier New"/>
                <a:ea typeface="Courier New"/>
                <a:cs typeface="Courier New"/>
                <a:sym typeface="Courier New"/>
              </a:rPr>
              <a:t>'afternoon'</a:t>
            </a:r>
            <a:r>
              <a:rPr lang="en" sz="1800">
                <a:solidFill>
                  <a:srgbClr val="000000"/>
                </a:solidFill>
                <a:highlight>
                  <a:srgbClr val="FFFFFE"/>
                </a:highlight>
                <a:latin typeface="Courier New"/>
                <a:ea typeface="Courier New"/>
                <a:cs typeface="Courier New"/>
                <a:sym typeface="Courier New"/>
              </a:rPr>
              <a:t>, </a:t>
            </a:r>
            <a:r>
              <a:rPr lang="en" sz="1800">
                <a:solidFill>
                  <a:srgbClr val="A31515"/>
                </a:solidFill>
                <a:highlight>
                  <a:srgbClr val="FFFFFE"/>
                </a:highlight>
                <a:latin typeface="Courier New"/>
                <a:ea typeface="Courier New"/>
                <a:cs typeface="Courier New"/>
                <a:sym typeface="Courier New"/>
              </a:rPr>
              <a:t>'evening'</a:t>
            </a:r>
            <a:r>
              <a:rPr lang="en" sz="1800">
                <a:solidFill>
                  <a:srgbClr val="000000"/>
                </a:solidFill>
                <a:highlight>
                  <a:srgbClr val="FFFFFE"/>
                </a:highlight>
                <a:latin typeface="Courier New"/>
                <a:ea typeface="Courier New"/>
                <a:cs typeface="Courier New"/>
                <a:sym typeface="Courier New"/>
              </a:rPr>
              <a:t>, </a:t>
            </a:r>
            <a:r>
              <a:rPr lang="en" sz="1800">
                <a:solidFill>
                  <a:srgbClr val="A31515"/>
                </a:solidFill>
                <a:highlight>
                  <a:srgbClr val="FFFFFE"/>
                </a:highlight>
                <a:latin typeface="Courier New"/>
                <a:ea typeface="Courier New"/>
                <a:cs typeface="Courier New"/>
                <a:sym typeface="Courier New"/>
              </a:rPr>
              <a:t>'night'</a:t>
            </a:r>
            <a:r>
              <a:rPr lang="en" sz="1800">
                <a:solidFill>
                  <a:srgbClr val="000000"/>
                </a:solidFill>
                <a:highlight>
                  <a:srgbClr val="FFFFFE"/>
                </a:highlight>
                <a:latin typeface="Courier New"/>
                <a:ea typeface="Courier New"/>
                <a:cs typeface="Courier New"/>
                <a:sym typeface="Courier New"/>
              </a:rPr>
              <a:t>]</a:t>
            </a:r>
            <a:endParaRPr sz="18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feature... region clusters</a:t>
            </a:r>
            <a:endParaRPr/>
          </a:p>
        </p:txBody>
      </p:sp>
      <p:sp>
        <p:nvSpPr>
          <p:cNvPr id="172" name="Google Shape;172;p2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3" name="Google Shape;173;p2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for longitude and latitude</a:t>
            </a:r>
            <a:endParaRPr/>
          </a:p>
        </p:txBody>
      </p:sp>
      <p:sp>
        <p:nvSpPr>
          <p:cNvPr id="179" name="Google Shape;179;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12121"/>
                </a:solidFill>
                <a:highlight>
                  <a:srgbClr val="FFFFFF"/>
                </a:highlight>
              </a:rPr>
              <a:t>Silhouette score for different values of K</a:t>
            </a:r>
            <a:endParaRPr sz="1800"/>
          </a:p>
        </p:txBody>
      </p:sp>
      <p:pic>
        <p:nvPicPr>
          <p:cNvPr id="180" name="Google Shape;180;p26"/>
          <p:cNvPicPr preferRelativeResize="0"/>
          <p:nvPr/>
        </p:nvPicPr>
        <p:blipFill>
          <a:blip r:embed="rId3">
            <a:alphaModFix/>
          </a:blip>
          <a:stretch>
            <a:fillRect/>
          </a:stretch>
        </p:blipFill>
        <p:spPr>
          <a:xfrm>
            <a:off x="540000" y="2054375"/>
            <a:ext cx="3543300" cy="2514600"/>
          </a:xfrm>
          <a:prstGeom prst="rect">
            <a:avLst/>
          </a:prstGeom>
          <a:noFill/>
          <a:ln>
            <a:noFill/>
          </a:ln>
        </p:spPr>
      </p:pic>
      <p:sp>
        <p:nvSpPr>
          <p:cNvPr id="181" name="Google Shape;181;p26"/>
          <p:cNvSpPr txBox="1"/>
          <p:nvPr>
            <p:ph idx="1" type="body"/>
          </p:nvPr>
        </p:nvSpPr>
        <p:spPr>
          <a:xfrm>
            <a:off x="4572000" y="13116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Silhouette score is remaining the same after k = 35</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4572000" y="247450"/>
            <a:ext cx="3999900" cy="44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Map based on clusters</a:t>
            </a:r>
            <a:endParaRPr sz="1800"/>
          </a:p>
        </p:txBody>
      </p:sp>
      <p:pic>
        <p:nvPicPr>
          <p:cNvPr id="187" name="Google Shape;187;p27"/>
          <p:cNvPicPr preferRelativeResize="0"/>
          <p:nvPr/>
        </p:nvPicPr>
        <p:blipFill>
          <a:blip r:embed="rId3">
            <a:alphaModFix/>
          </a:blip>
          <a:stretch>
            <a:fillRect/>
          </a:stretch>
        </p:blipFill>
        <p:spPr>
          <a:xfrm>
            <a:off x="152400" y="152400"/>
            <a:ext cx="414041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 of external data sources</a:t>
            </a:r>
            <a:endParaRPr/>
          </a:p>
        </p:txBody>
      </p:sp>
      <p:sp>
        <p:nvSpPr>
          <p:cNvPr id="193" name="Google Shape;193;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Weather data</a:t>
            </a:r>
            <a:endParaRPr sz="1800"/>
          </a:p>
          <a:p>
            <a:pPr indent="-342900" lvl="0" marL="457200" rtl="0" algn="l">
              <a:spcBef>
                <a:spcPts val="0"/>
              </a:spcBef>
              <a:spcAft>
                <a:spcPts val="0"/>
              </a:spcAft>
              <a:buSzPts val="1800"/>
              <a:buChar char="●"/>
            </a:pPr>
            <a:r>
              <a:rPr lang="en" sz="1800"/>
              <a:t>Airport trip flag</a:t>
            </a:r>
            <a:endParaRPr sz="1800"/>
          </a:p>
          <a:p>
            <a:pPr indent="-342900" lvl="0" marL="457200" rtl="0" algn="l">
              <a:spcBef>
                <a:spcPts val="0"/>
              </a:spcBef>
              <a:spcAft>
                <a:spcPts val="0"/>
              </a:spcAft>
              <a:buSzPts val="1800"/>
              <a:buChar char="●"/>
            </a:pPr>
            <a:r>
              <a:rPr lang="en" sz="1800"/>
              <a:t>etc.</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Modeling</a:t>
            </a:r>
            <a:endParaRPr sz="3600"/>
          </a:p>
        </p:txBody>
      </p:sp>
      <p:sp>
        <p:nvSpPr>
          <p:cNvPr id="199" name="Google Shape;199;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212121"/>
                </a:solidFill>
                <a:highlight>
                  <a:srgbClr val="FFFFFF"/>
                </a:highlight>
              </a:rPr>
              <a:t>Multivariate XgBoost</a:t>
            </a:r>
            <a:endParaRPr sz="2400">
              <a:solidFill>
                <a:srgbClr val="212121"/>
              </a:solidFill>
              <a:highlight>
                <a:srgbClr val="FFFFFF"/>
              </a:highlight>
            </a:endParaRPr>
          </a:p>
          <a:p>
            <a:pPr indent="0" lvl="0" marL="0" rtl="0" algn="l">
              <a:spcBef>
                <a:spcPts val="600"/>
              </a:spcBef>
              <a:spcAft>
                <a:spcPts val="600"/>
              </a:spcAft>
              <a:buNone/>
            </a:pPr>
            <a:r>
              <a:rPr lang="en" sz="1800">
                <a:solidFill>
                  <a:srgbClr val="212121"/>
                </a:solidFill>
                <a:highlight>
                  <a:srgbClr val="FFFFFF"/>
                </a:highlight>
              </a:rPr>
              <a:t>Mean squared error = 0.000333</a:t>
            </a:r>
            <a:endParaRPr sz="2400">
              <a:solidFill>
                <a:srgbClr val="212121"/>
              </a:solidFill>
              <a:highlight>
                <a:srgbClr val="FFFFFF"/>
              </a:highlight>
            </a:endParaRPr>
          </a:p>
        </p:txBody>
      </p:sp>
      <p:sp>
        <p:nvSpPr>
          <p:cNvPr id="200" name="Google Shape;200;p29"/>
          <p:cNvSpPr txBox="1"/>
          <p:nvPr>
            <p:ph idx="2" type="body"/>
          </p:nvPr>
        </p:nvSpPr>
        <p:spPr>
          <a:xfrm>
            <a:off x="4311600" y="1229975"/>
            <a:ext cx="4520700" cy="33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212121"/>
                </a:solidFill>
                <a:highlight>
                  <a:srgbClr val="FFFFFF"/>
                </a:highlight>
              </a:rPr>
              <a:t>Multivariate Linear Regression</a:t>
            </a:r>
            <a:endParaRPr sz="2400">
              <a:solidFill>
                <a:srgbClr val="212121"/>
              </a:solidFill>
              <a:highlight>
                <a:srgbClr val="FFFFFF"/>
              </a:highlight>
            </a:endParaRPr>
          </a:p>
          <a:p>
            <a:pPr indent="0" lvl="0" marL="0" marR="0" rtl="0" algn="l">
              <a:lnSpc>
                <a:spcPct val="115000"/>
              </a:lnSpc>
              <a:spcBef>
                <a:spcPts val="600"/>
              </a:spcBef>
              <a:spcAft>
                <a:spcPts val="600"/>
              </a:spcAft>
              <a:buNone/>
            </a:pPr>
            <a:r>
              <a:rPr lang="en" sz="1800">
                <a:solidFill>
                  <a:srgbClr val="212121"/>
                </a:solidFill>
                <a:highlight>
                  <a:srgbClr val="FFFFFF"/>
                </a:highlight>
              </a:rPr>
              <a:t>Mean squared error = 0.0012</a:t>
            </a:r>
            <a:endParaRPr sz="1800">
              <a:solidFill>
                <a:srgbClr val="21212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0" y="927487"/>
            <a:ext cx="9144001" cy="32885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0" y="1052526"/>
            <a:ext cx="9144000" cy="33374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questions</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CO2 EMISSION REDUCTION </a:t>
            </a:r>
            <a:endParaRPr sz="1400">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Calculate the potential for yearly reduction on CO2 emissions, caused by the taxi cabs roaming without passengers.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NEXT PICKUP PREDICTION</a:t>
            </a:r>
            <a:endParaRPr sz="1400">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Build a predictor for taxi drivers, predicting the next place a passenger will hail a cab.</a:t>
            </a:r>
            <a:endParaRPr sz="1600"/>
          </a:p>
          <a:p>
            <a:pPr indent="0" lvl="0" marL="0" rtl="0" algn="l">
              <a:spcBef>
                <a:spcPts val="1600"/>
              </a:spcBef>
              <a:spcAft>
                <a:spcPts val="1600"/>
              </a:spcAft>
              <a:buNone/>
            </a:pPr>
            <a:r>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CLUSTERING</a:t>
            </a:r>
            <a:endParaRPr sz="1400">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Identify clusters of taxi cabs.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 of the use of the model</a:t>
            </a:r>
            <a:endParaRPr/>
          </a:p>
        </p:txBody>
      </p:sp>
      <p:sp>
        <p:nvSpPr>
          <p:cNvPr id="216" name="Google Shape;216;p3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7" name="Google Shape;217;p3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Independent variable</a:t>
            </a:r>
            <a:endParaRPr>
              <a:solidFill>
                <a:schemeClr val="lt1"/>
              </a:solidFill>
            </a:endParaRPr>
          </a:p>
        </p:txBody>
      </p:sp>
      <p:sp>
        <p:nvSpPr>
          <p:cNvPr id="218" name="Google Shape;218;p32"/>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We are forcing model to learn to go to the pick up locations even when taxis were wrongmost of the time in their search</a:t>
            </a:r>
            <a:endParaRPr sz="1600"/>
          </a:p>
        </p:txBody>
      </p:sp>
      <p:sp>
        <p:nvSpPr>
          <p:cNvPr id="219" name="Google Shape;219;p3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0" name="Google Shape;220;p3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Showing concrete location</a:t>
            </a:r>
            <a:endParaRPr>
              <a:solidFill>
                <a:schemeClr val="lt1"/>
              </a:solidFill>
            </a:endParaRPr>
          </a:p>
        </p:txBody>
      </p:sp>
      <p:sp>
        <p:nvSpPr>
          <p:cNvPr id="221" name="Google Shape;221;p3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We can show the demand on the region instead of showing the concrete location so as taxis can decide to which region they want to ride.</a:t>
            </a:r>
            <a:endParaRPr sz="1600"/>
          </a:p>
        </p:txBody>
      </p:sp>
      <p:sp>
        <p:nvSpPr>
          <p:cNvPr id="222" name="Google Shape;222;p32"/>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3" name="Google Shape;223;p3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Smoothing time series</a:t>
            </a:r>
            <a:endParaRPr>
              <a:solidFill>
                <a:schemeClr val="lt1"/>
              </a:solidFill>
            </a:endParaRPr>
          </a:p>
        </p:txBody>
      </p:sp>
      <p:sp>
        <p:nvSpPr>
          <p:cNvPr id="224" name="Google Shape;224;p3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We have not used time series data potential and characteristics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30" name="Google Shape;230;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Predicting demand given the region and the time bins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Prediction</a:t>
            </a:r>
            <a:endParaRPr/>
          </a:p>
        </p:txBody>
      </p:sp>
      <p:sp>
        <p:nvSpPr>
          <p:cNvPr id="241" name="Google Shape;241;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region and a 10 min interval, we have to predict pickups.</a:t>
            </a:r>
            <a:endParaRPr/>
          </a:p>
          <a:p>
            <a:pPr indent="0" lvl="0" marL="0" rtl="0" algn="l">
              <a:spcBef>
                <a:spcPts val="1600"/>
              </a:spcBef>
              <a:spcAft>
                <a:spcPts val="0"/>
              </a:spcAft>
              <a:buNone/>
            </a:pPr>
            <a:r>
              <a:rPr lang="en"/>
              <a:t>(a): How to break up the San Francisco into regions?</a:t>
            </a:r>
            <a:endParaRPr/>
          </a:p>
          <a:p>
            <a:pPr indent="0" lvl="0" marL="0" rtl="0" algn="l">
              <a:spcBef>
                <a:spcPts val="1600"/>
              </a:spcBef>
              <a:spcAft>
                <a:spcPts val="0"/>
              </a:spcAft>
              <a:buNone/>
            </a:pPr>
            <a:r>
              <a:rPr lang="en"/>
              <a:t>(b): Every region of San Francisco  has to be broken up into 10 min interval.</a:t>
            </a:r>
            <a:endParaRPr/>
          </a:p>
          <a:p>
            <a:pPr indent="0" lvl="0" marL="0" rtl="0" algn="l">
              <a:spcBef>
                <a:spcPts val="1600"/>
              </a:spcBef>
              <a:spcAft>
                <a:spcPts val="1600"/>
              </a:spcAft>
              <a:buNone/>
            </a:pPr>
            <a:r>
              <a:t/>
            </a:r>
            <a:endParaRPr/>
          </a:p>
        </p:txBody>
      </p:sp>
      <p:sp>
        <p:nvSpPr>
          <p:cNvPr id="242" name="Google Shape;242;p3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K means clustering to break up San francisco into regions</a:t>
            </a:r>
            <a:endParaRPr/>
          </a:p>
          <a:p>
            <a:pPr indent="0" lvl="0" marL="0" rtl="0" algn="l">
              <a:spcBef>
                <a:spcPts val="1600"/>
              </a:spcBef>
              <a:spcAft>
                <a:spcPts val="1600"/>
              </a:spcAft>
              <a:buNone/>
            </a:pPr>
            <a:r>
              <a:rPr lang="en"/>
              <a:t>We already know, about the pickup at time ‘t’, we will predict the pickup at time ‘t+1’ in the same region. Hence, this problem can be thought of as a Time Series Prediction problem. It is a special case of regression problems. In short, we will use the data at time ‘t’ to predict for time ‘t+1’.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1776413" y="266700"/>
            <a:ext cx="5591175" cy="461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grpSp>
        <p:nvGrpSpPr>
          <p:cNvPr id="252" name="Google Shape;252;p37"/>
          <p:cNvGrpSpPr/>
          <p:nvPr/>
        </p:nvGrpSpPr>
        <p:grpSpPr>
          <a:xfrm>
            <a:off x="4939500" y="1219611"/>
            <a:ext cx="3837000" cy="2704200"/>
            <a:chOff x="4939500" y="1219611"/>
            <a:chExt cx="3837000" cy="2704200"/>
          </a:xfrm>
        </p:grpSpPr>
        <p:cxnSp>
          <p:nvCxnSpPr>
            <p:cNvPr id="253" name="Google Shape;253;p3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5" name="Google Shape;255;p3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6" name="Google Shape;256;p3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7" name="Google Shape;257;p3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8" name="Google Shape;258;p3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9" name="Google Shape;259;p3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0" name="Google Shape;260;p3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1" name="Google Shape;261;p3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2" name="Google Shape;262;p3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63" name="Google Shape;263;p3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265" name="Google Shape;265;p37"/>
          <p:cNvGrpSpPr/>
          <p:nvPr/>
        </p:nvGrpSpPr>
        <p:grpSpPr>
          <a:xfrm>
            <a:off x="4939534" y="2017046"/>
            <a:ext cx="3825543" cy="1573620"/>
            <a:chOff x="1000000" y="2393988"/>
            <a:chExt cx="4144235" cy="1704713"/>
          </a:xfrm>
        </p:grpSpPr>
        <p:sp>
          <p:nvSpPr>
            <p:cNvPr id="266" name="Google Shape;266;p3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67" name="Google Shape;267;p3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37"/>
          <p:cNvGrpSpPr/>
          <p:nvPr/>
        </p:nvGrpSpPr>
        <p:grpSpPr>
          <a:xfrm>
            <a:off x="4939557" y="1778136"/>
            <a:ext cx="3836911" cy="1503799"/>
            <a:chOff x="1000025" y="2059300"/>
            <a:chExt cx="4156550" cy="1629075"/>
          </a:xfrm>
        </p:grpSpPr>
        <p:sp>
          <p:nvSpPr>
            <p:cNvPr id="276" name="Google Shape;276;p3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77" name="Google Shape;277;p3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EMISSION REDUCTION POTENTIAL</a:t>
            </a:r>
            <a:endParaRPr/>
          </a:p>
          <a:p>
            <a:pPr indent="0" lvl="0" marL="0" rtl="0" algn="l">
              <a:lnSpc>
                <a:spcPct val="115000"/>
              </a:lnSpc>
              <a:spcBef>
                <a:spcPts val="0"/>
              </a:spcBef>
              <a:spcAft>
                <a:spcPts val="0"/>
              </a:spcAft>
              <a:buNone/>
            </a:pPr>
            <a:r>
              <a:t/>
            </a:r>
            <a:endParaRPr sz="1400">
              <a:solidFill>
                <a:schemeClr val="lt1"/>
              </a:solidFill>
            </a:endParaRPr>
          </a:p>
        </p:txBody>
      </p:sp>
      <p:sp>
        <p:nvSpPr>
          <p:cNvPr id="112" name="Google Shape;112;p15"/>
          <p:cNvSpPr txBox="1"/>
          <p:nvPr>
            <p:ph idx="1" type="body"/>
          </p:nvPr>
        </p:nvSpPr>
        <p:spPr>
          <a:xfrm>
            <a:off x="311700" y="1229975"/>
            <a:ext cx="7925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Assumptions</a:t>
            </a:r>
            <a:endParaRPr sz="1800"/>
          </a:p>
          <a:p>
            <a:pPr indent="-342900" lvl="0" marL="457200" rtl="0" algn="l">
              <a:spcBef>
                <a:spcPts val="1600"/>
              </a:spcBef>
              <a:spcAft>
                <a:spcPts val="0"/>
              </a:spcAft>
              <a:buSzPts val="1800"/>
              <a:buChar char="●"/>
            </a:pPr>
            <a:r>
              <a:rPr lang="en" sz="1800"/>
              <a:t>T</a:t>
            </a:r>
            <a:r>
              <a:rPr lang="en" sz="1800"/>
              <a:t>he taxi cab fleet is changing at the rate of 10% per month (from combustion engine-powered vehicles to electric vehicles).</a:t>
            </a:r>
            <a:endParaRPr sz="1800"/>
          </a:p>
          <a:p>
            <a:pPr indent="-342900" lvl="0" marL="457200" rtl="0" algn="l">
              <a:spcBef>
                <a:spcPts val="0"/>
              </a:spcBef>
              <a:spcAft>
                <a:spcPts val="0"/>
              </a:spcAft>
              <a:buSzPts val="1800"/>
              <a:buChar char="●"/>
            </a:pPr>
            <a:r>
              <a:rPr lang="en" sz="1800"/>
              <a:t>the average passenger vehicle emits about 404 grams of CO2 per mile.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data</a:t>
            </a:r>
            <a:endParaRPr/>
          </a:p>
        </p:txBody>
      </p:sp>
      <p:pic>
        <p:nvPicPr>
          <p:cNvPr id="118" name="Google Shape;118;p16"/>
          <p:cNvPicPr preferRelativeResize="0"/>
          <p:nvPr/>
        </p:nvPicPr>
        <p:blipFill>
          <a:blip r:embed="rId3">
            <a:alphaModFix/>
          </a:blip>
          <a:stretch>
            <a:fillRect/>
          </a:stretch>
        </p:blipFill>
        <p:spPr>
          <a:xfrm>
            <a:off x="725750" y="1371600"/>
            <a:ext cx="6419850"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Processed</a:t>
            </a:r>
            <a:r>
              <a:rPr lang="en"/>
              <a:t> data</a:t>
            </a:r>
            <a:endParaRPr/>
          </a:p>
        </p:txBody>
      </p:sp>
      <p:pic>
        <p:nvPicPr>
          <p:cNvPr id="124" name="Google Shape;124;p17"/>
          <p:cNvPicPr preferRelativeResize="0"/>
          <p:nvPr/>
        </p:nvPicPr>
        <p:blipFill>
          <a:blip r:embed="rId3">
            <a:alphaModFix/>
          </a:blip>
          <a:stretch>
            <a:fillRect/>
          </a:stretch>
        </p:blipFill>
        <p:spPr>
          <a:xfrm>
            <a:off x="152400" y="1276250"/>
            <a:ext cx="8839200" cy="21989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Aggregated</a:t>
            </a:r>
            <a:r>
              <a:rPr lang="en"/>
              <a:t> data</a:t>
            </a:r>
            <a:endParaRPr/>
          </a:p>
        </p:txBody>
      </p:sp>
      <p:pic>
        <p:nvPicPr>
          <p:cNvPr id="130" name="Google Shape;130;p18"/>
          <p:cNvPicPr preferRelativeResize="0"/>
          <p:nvPr/>
        </p:nvPicPr>
        <p:blipFill>
          <a:blip r:embed="rId3">
            <a:alphaModFix/>
          </a:blip>
          <a:stretch>
            <a:fillRect/>
          </a:stretch>
        </p:blipFill>
        <p:spPr>
          <a:xfrm>
            <a:off x="152400" y="1170200"/>
            <a:ext cx="8453399"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 of Geographical Distance</a:t>
            </a:r>
            <a:endParaRPr/>
          </a:p>
        </p:txBody>
      </p:sp>
      <p:pic>
        <p:nvPicPr>
          <p:cNvPr id="136" name="Google Shape;136;p19"/>
          <p:cNvPicPr preferRelativeResize="0"/>
          <p:nvPr/>
        </p:nvPicPr>
        <p:blipFill>
          <a:blip r:embed="rId3">
            <a:alphaModFix/>
          </a:blip>
          <a:stretch>
            <a:fillRect/>
          </a:stretch>
        </p:blipFill>
        <p:spPr>
          <a:xfrm>
            <a:off x="626438" y="1282988"/>
            <a:ext cx="4886325" cy="111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on duration and distance of free rides vs with passenger rides</a:t>
            </a:r>
            <a:endParaRPr/>
          </a:p>
          <a:p>
            <a:pPr indent="0" lvl="0" marL="0" rtl="0" algn="l">
              <a:spcBef>
                <a:spcPts val="0"/>
              </a:spcBef>
              <a:spcAft>
                <a:spcPts val="0"/>
              </a:spcAft>
              <a:buNone/>
            </a:pPr>
            <a:r>
              <a:t/>
            </a:r>
            <a:endParaRPr/>
          </a:p>
        </p:txBody>
      </p:sp>
      <p:pic>
        <p:nvPicPr>
          <p:cNvPr id="142" name="Google Shape;142;p20"/>
          <p:cNvPicPr preferRelativeResize="0"/>
          <p:nvPr/>
        </p:nvPicPr>
        <p:blipFill>
          <a:blip r:embed="rId3">
            <a:alphaModFix/>
          </a:blip>
          <a:stretch>
            <a:fillRect/>
          </a:stretch>
        </p:blipFill>
        <p:spPr>
          <a:xfrm>
            <a:off x="311700" y="1760350"/>
            <a:ext cx="3638550" cy="2647950"/>
          </a:xfrm>
          <a:prstGeom prst="rect">
            <a:avLst/>
          </a:prstGeom>
          <a:noFill/>
          <a:ln>
            <a:noFill/>
          </a:ln>
        </p:spPr>
      </p:pic>
      <p:pic>
        <p:nvPicPr>
          <p:cNvPr id="143" name="Google Shape;143;p20"/>
          <p:cNvPicPr preferRelativeResize="0"/>
          <p:nvPr/>
        </p:nvPicPr>
        <p:blipFill>
          <a:blip r:embed="rId4">
            <a:alphaModFix/>
          </a:blip>
          <a:stretch>
            <a:fillRect/>
          </a:stretch>
        </p:blipFill>
        <p:spPr>
          <a:xfrm>
            <a:off x="4660375" y="1760350"/>
            <a:ext cx="36385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a:t>
            </a:r>
            <a:endParaRPr/>
          </a:p>
        </p:txBody>
      </p:sp>
      <p:sp>
        <p:nvSpPr>
          <p:cNvPr id="149" name="Google Shape;149;p21"/>
          <p:cNvSpPr txBox="1"/>
          <p:nvPr>
            <p:ph idx="1" type="body"/>
          </p:nvPr>
        </p:nvSpPr>
        <p:spPr>
          <a:xfrm>
            <a:off x="311700" y="1229975"/>
            <a:ext cx="80310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No missing values or invalid observations were detected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