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handoutMasterIdLst>
    <p:handoutMasterId r:id="rId17"/>
  </p:handoutMasterIdLst>
  <p:sldIdLst>
    <p:sldId id="413" r:id="rId2"/>
    <p:sldId id="414" r:id="rId3"/>
    <p:sldId id="342" r:id="rId4"/>
    <p:sldId id="446" r:id="rId5"/>
    <p:sldId id="447" r:id="rId6"/>
    <p:sldId id="448" r:id="rId7"/>
    <p:sldId id="454" r:id="rId8"/>
    <p:sldId id="455" r:id="rId9"/>
    <p:sldId id="457" r:id="rId10"/>
    <p:sldId id="458" r:id="rId11"/>
    <p:sldId id="449" r:id="rId12"/>
    <p:sldId id="451" r:id="rId13"/>
    <p:sldId id="452" r:id="rId14"/>
    <p:sldId id="453" r:id="rId15"/>
  </p:sldIdLst>
  <p:sldSz cx="12188825" cy="6858000"/>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9758" autoAdjust="0"/>
  </p:normalViewPr>
  <p:slideViewPr>
    <p:cSldViewPr showGuides="1">
      <p:cViewPr>
        <p:scale>
          <a:sx n="66" d="100"/>
          <a:sy n="66" d="100"/>
        </p:scale>
        <p:origin x="1306" y="475"/>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C86A1F61-8C53-4AD5-A2F1-541263682D5B}" type="datetimeFigureOut">
              <a:rPr lang="en-US" smtClean="0"/>
              <a:t>5/8/2024</a:t>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0AB58A40-EF55-4313-A1B2-B87F8F5A1DF2}" type="slidenum">
              <a:rPr lang="en-US" smtClean="0"/>
              <a:t>‹#›</a:t>
            </a:fld>
            <a:endParaRPr lang="en-US"/>
          </a:p>
        </p:txBody>
      </p:sp>
    </p:spTree>
    <p:extLst>
      <p:ext uri="{BB962C8B-B14F-4D97-AF65-F5344CB8AC3E}">
        <p14:creationId xmlns:p14="http://schemas.microsoft.com/office/powerpoint/2010/main" val="352312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03328EF6-EFF9-44DE-A3DE-952C4DDD5FF2}" type="datetimeFigureOut">
              <a:rPr lang="en-IN" smtClean="0"/>
              <a:t>08-05-2024</a:t>
            </a:fld>
            <a:endParaRPr lang="en-IN"/>
          </a:p>
        </p:txBody>
      </p:sp>
      <p:sp>
        <p:nvSpPr>
          <p:cNvPr id="4"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2F0A7174-0450-466D-84B3-66F729647D9B}" type="slidenum">
              <a:rPr lang="en-IN" smtClean="0"/>
              <a:t>‹#›</a:t>
            </a:fld>
            <a:endParaRPr lang="en-IN"/>
          </a:p>
        </p:txBody>
      </p:sp>
    </p:spTree>
    <p:extLst>
      <p:ext uri="{BB962C8B-B14F-4D97-AF65-F5344CB8AC3E}">
        <p14:creationId xmlns:p14="http://schemas.microsoft.com/office/powerpoint/2010/main" val="26275676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263" y="746125"/>
            <a:ext cx="6624637" cy="3727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F0A7174-0450-466D-84B3-66F729647D9B}" type="slidenum">
              <a:rPr lang="en-IN" smtClean="0"/>
              <a:t>1</a:t>
            </a:fld>
            <a:endParaRPr lang="en-IN"/>
          </a:p>
        </p:txBody>
      </p:sp>
    </p:spTree>
    <p:extLst>
      <p:ext uri="{BB962C8B-B14F-4D97-AF65-F5344CB8AC3E}">
        <p14:creationId xmlns:p14="http://schemas.microsoft.com/office/powerpoint/2010/main" val="142930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09583" y="359898"/>
            <a:ext cx="9872948" cy="1472184"/>
          </a:xfrm>
        </p:spPr>
        <p:txBody>
          <a:bodyPr anchor="b"/>
          <a:lstStyle>
            <a:lvl1pPr algn="l">
              <a:defRPr/>
            </a:lvl1pPr>
          </a:lstStyle>
          <a:p>
            <a:r>
              <a:rPr kumimoji="0" lang="en-US"/>
              <a:t>Click to edit Master title style</a:t>
            </a:r>
          </a:p>
        </p:txBody>
      </p:sp>
      <p:sp>
        <p:nvSpPr>
          <p:cNvPr id="22" name="Subtitle 21"/>
          <p:cNvSpPr>
            <a:spLocks noGrp="1"/>
          </p:cNvSpPr>
          <p:nvPr>
            <p:ph type="subTitle" idx="1"/>
          </p:nvPr>
        </p:nvSpPr>
        <p:spPr>
          <a:xfrm>
            <a:off x="1909583" y="1850064"/>
            <a:ext cx="9872948"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Date Placeholder 6"/>
          <p:cNvSpPr>
            <a:spLocks noGrp="1"/>
          </p:cNvSpPr>
          <p:nvPr>
            <p:ph type="dt" sz="half" idx="10"/>
          </p:nvPr>
        </p:nvSpPr>
        <p:spPr/>
        <p:txBody>
          <a:bodyPr/>
          <a:lstStyle/>
          <a:p>
            <a:fld id="{E31202AA-D59A-42F0-97BF-32FBD9B5DD71}" type="datetime1">
              <a:rPr lang="en-IN" smtClean="0"/>
              <a:t>08-05-2024</a:t>
            </a:fld>
            <a:endParaRPr lang="en-IN"/>
          </a:p>
        </p:txBody>
      </p:sp>
      <p:sp>
        <p:nvSpPr>
          <p:cNvPr id="20" name="Footer Placeholder 19"/>
          <p:cNvSpPr>
            <a:spLocks noGrp="1"/>
          </p:cNvSpPr>
          <p:nvPr>
            <p:ph type="ftr" sz="quarter" idx="11"/>
          </p:nvPr>
        </p:nvSpPr>
        <p:spPr/>
        <p:txBody>
          <a:bodyPr/>
          <a:lstStyle/>
          <a:p>
            <a:r>
              <a:rPr lang="en-IN"/>
              <a:t>Department of Computer Engineering</a:t>
            </a:r>
          </a:p>
        </p:txBody>
      </p:sp>
      <p:sp>
        <p:nvSpPr>
          <p:cNvPr id="10" name="Slide Number Placeholder 9"/>
          <p:cNvSpPr>
            <a:spLocks noGrp="1"/>
          </p:cNvSpPr>
          <p:nvPr>
            <p:ph type="sldNum" sz="quarter" idx="12"/>
          </p:nvPr>
        </p:nvSpPr>
        <p:spPr/>
        <p:txBody>
          <a:bodyPr/>
          <a:lstStyle/>
          <a:p>
            <a:fld id="{56E39993-3455-456D-B76B-54420194FCFA}" type="slidenum">
              <a:rPr lang="en-IN" smtClean="0"/>
              <a:t>‹#›</a:t>
            </a:fld>
            <a:endParaRPr lang="en-IN"/>
          </a:p>
        </p:txBody>
      </p:sp>
      <p:sp>
        <p:nvSpPr>
          <p:cNvPr id="8" name="Oval 7"/>
          <p:cNvSpPr/>
          <p:nvPr/>
        </p:nvSpPr>
        <p:spPr>
          <a:xfrm>
            <a:off x="1228257" y="1413802"/>
            <a:ext cx="280343"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42499" y="1345016"/>
            <a:ext cx="8532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84AC4A-6850-4242-ACF6-9038A3EE83EE}" type="datetime1">
              <a:rPr lang="en-IN" smtClean="0"/>
              <a:t>08-05-2024</a:t>
            </a:fld>
            <a:endParaRPr lang="en-IN"/>
          </a:p>
        </p:txBody>
      </p:sp>
      <p:sp>
        <p:nvSpPr>
          <p:cNvPr id="5" name="Footer Placeholder 4"/>
          <p:cNvSpPr>
            <a:spLocks noGrp="1"/>
          </p:cNvSpPr>
          <p:nvPr>
            <p:ph type="ftr" sz="quarter" idx="11"/>
          </p:nvPr>
        </p:nvSpPr>
        <p:spPr/>
        <p:txBody>
          <a:bodyPr/>
          <a:lstStyle/>
          <a:p>
            <a:r>
              <a:rPr lang="en-IN"/>
              <a:t>Department of Computer Engineering</a:t>
            </a:r>
          </a:p>
        </p:txBody>
      </p:sp>
      <p:sp>
        <p:nvSpPr>
          <p:cNvPr id="6" name="Slide Number Placeholder 5"/>
          <p:cNvSpPr>
            <a:spLocks noGrp="1"/>
          </p:cNvSpPr>
          <p:nvPr>
            <p:ph type="sldNum" sz="quarter" idx="12"/>
          </p:nvPr>
        </p:nvSpPr>
        <p:spPr/>
        <p:txBody>
          <a:bodyPr/>
          <a:lstStyle/>
          <a:p>
            <a:fld id="{56E39993-3455-456D-B76B-54420194FCFA}" type="slidenum">
              <a:rPr lang="en-IN" smtClean="0"/>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619" y="274640"/>
            <a:ext cx="2437765"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3603" y="274641"/>
            <a:ext cx="741486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D2D708-CE0B-459B-8F28-70564B3475C2}" type="datetime1">
              <a:rPr lang="en-IN" smtClean="0"/>
              <a:t>08-05-2024</a:t>
            </a:fld>
            <a:endParaRPr lang="en-IN"/>
          </a:p>
        </p:txBody>
      </p:sp>
      <p:sp>
        <p:nvSpPr>
          <p:cNvPr id="5" name="Footer Placeholder 4"/>
          <p:cNvSpPr>
            <a:spLocks noGrp="1"/>
          </p:cNvSpPr>
          <p:nvPr>
            <p:ph type="ftr" sz="quarter" idx="11"/>
          </p:nvPr>
        </p:nvSpPr>
        <p:spPr/>
        <p:txBody>
          <a:bodyPr/>
          <a:lstStyle/>
          <a:p>
            <a:r>
              <a:rPr lang="en-IN"/>
              <a:t>Department of Computer Engineering</a:t>
            </a:r>
          </a:p>
        </p:txBody>
      </p:sp>
      <p:sp>
        <p:nvSpPr>
          <p:cNvPr id="6" name="Slide Number Placeholder 5"/>
          <p:cNvSpPr>
            <a:spLocks noGrp="1"/>
          </p:cNvSpPr>
          <p:nvPr>
            <p:ph type="sldNum" sz="quarter" idx="12"/>
          </p:nvPr>
        </p:nvSpPr>
        <p:spPr/>
        <p:txBody>
          <a:bodyPr/>
          <a:lstStyle/>
          <a:p>
            <a:fld id="{56E39993-3455-456D-B76B-54420194FCFA}" type="slidenum">
              <a:rPr lang="en-IN" smtClean="0"/>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EE6B06-4FCA-47D9-AE1E-A66F8F05C06A}" type="datetime1">
              <a:rPr lang="en-IN" smtClean="0"/>
              <a:t>08-05-2024</a:t>
            </a:fld>
            <a:endParaRPr lang="en-IN"/>
          </a:p>
        </p:txBody>
      </p:sp>
      <p:sp>
        <p:nvSpPr>
          <p:cNvPr id="5" name="Footer Placeholder 4"/>
          <p:cNvSpPr>
            <a:spLocks noGrp="1"/>
          </p:cNvSpPr>
          <p:nvPr>
            <p:ph type="ftr" sz="quarter" idx="11"/>
          </p:nvPr>
        </p:nvSpPr>
        <p:spPr/>
        <p:txBody>
          <a:bodyPr/>
          <a:lstStyle/>
          <a:p>
            <a:r>
              <a:rPr lang="en-IN"/>
              <a:t>Department of Computer Engineering</a:t>
            </a:r>
          </a:p>
        </p:txBody>
      </p:sp>
      <p:sp>
        <p:nvSpPr>
          <p:cNvPr id="6" name="Slide Number Placeholder 5"/>
          <p:cNvSpPr>
            <a:spLocks noGrp="1"/>
          </p:cNvSpPr>
          <p:nvPr>
            <p:ph type="sldNum" sz="quarter" idx="12"/>
          </p:nvPr>
        </p:nvSpPr>
        <p:spPr/>
        <p:txBody>
          <a:bodyPr/>
          <a:lstStyle/>
          <a:p>
            <a:fld id="{56E39993-3455-456D-B76B-54420194FCFA}" type="slidenum">
              <a:rPr lang="en-IN" smtClean="0"/>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061" y="-54"/>
            <a:ext cx="9141619"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436960" y="2600325"/>
            <a:ext cx="8532178" cy="2286000"/>
          </a:xfrm>
        </p:spPr>
        <p:txBody>
          <a:bodyPr anchor="t"/>
          <a:lstStyle>
            <a:lvl1pPr algn="l">
              <a:lnSpc>
                <a:spcPts val="4500"/>
              </a:lnSpc>
              <a:buNone/>
              <a:defRPr sz="4000" b="1" cap="all"/>
            </a:lvl1pPr>
          </a:lstStyle>
          <a:p>
            <a:r>
              <a:rPr kumimoji="0" lang="en-US"/>
              <a:t>Click to edit Master title style</a:t>
            </a:r>
          </a:p>
        </p:txBody>
      </p:sp>
      <p:sp>
        <p:nvSpPr>
          <p:cNvPr id="3" name="Text Placeholder 2"/>
          <p:cNvSpPr>
            <a:spLocks noGrp="1"/>
          </p:cNvSpPr>
          <p:nvPr>
            <p:ph type="body" idx="1"/>
          </p:nvPr>
        </p:nvSpPr>
        <p:spPr>
          <a:xfrm>
            <a:off x="3436960" y="1066800"/>
            <a:ext cx="8532178"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44D28AE-CD1C-40B6-8726-D8FF415280FD}" type="datetime1">
              <a:rPr lang="en-IN" smtClean="0"/>
              <a:t>08-05-2024</a:t>
            </a:fld>
            <a:endParaRPr lang="en-IN"/>
          </a:p>
        </p:txBody>
      </p:sp>
      <p:sp>
        <p:nvSpPr>
          <p:cNvPr id="5" name="Footer Placeholder 4"/>
          <p:cNvSpPr>
            <a:spLocks noGrp="1"/>
          </p:cNvSpPr>
          <p:nvPr>
            <p:ph type="ftr" sz="quarter" idx="11"/>
          </p:nvPr>
        </p:nvSpPr>
        <p:spPr/>
        <p:txBody>
          <a:bodyPr/>
          <a:lstStyle/>
          <a:p>
            <a:r>
              <a:rPr lang="en-IN"/>
              <a:t>Department of Computer Engineering</a:t>
            </a:r>
          </a:p>
        </p:txBody>
      </p:sp>
      <p:sp>
        <p:nvSpPr>
          <p:cNvPr id="6" name="Slide Number Placeholder 5"/>
          <p:cNvSpPr>
            <a:spLocks noGrp="1"/>
          </p:cNvSpPr>
          <p:nvPr>
            <p:ph type="sldNum" sz="quarter" idx="12"/>
          </p:nvPr>
        </p:nvSpPr>
        <p:spPr/>
        <p:txBody>
          <a:bodyPr/>
          <a:lstStyle/>
          <a:p>
            <a:fld id="{56E39993-3455-456D-B76B-54420194FCFA}" type="slidenum">
              <a:rPr lang="en-IN" smtClean="0"/>
              <a:t>‹#›</a:t>
            </a:fld>
            <a:endParaRPr lang="en-IN"/>
          </a:p>
        </p:txBody>
      </p:sp>
      <p:sp>
        <p:nvSpPr>
          <p:cNvPr id="10" name="Rectangle 9"/>
          <p:cNvSpPr/>
          <p:nvPr/>
        </p:nvSpPr>
        <p:spPr bwMode="invGray">
          <a:xfrm>
            <a:off x="3047206" y="0"/>
            <a:ext cx="101574"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95674" y="2814656"/>
            <a:ext cx="280343"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209916" y="2745870"/>
            <a:ext cx="8532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3645" y="274320"/>
            <a:ext cx="9994837" cy="1143000"/>
          </a:xfrm>
        </p:spPr>
        <p:txBody>
          <a:bodyPr/>
          <a:lstStyle/>
          <a:p>
            <a:r>
              <a:rPr kumimoji="0" lang="en-US"/>
              <a:t>Click to edit Master title style</a:t>
            </a:r>
          </a:p>
        </p:txBody>
      </p:sp>
      <p:sp>
        <p:nvSpPr>
          <p:cNvPr id="3" name="Content Placeholder 2"/>
          <p:cNvSpPr>
            <a:spLocks noGrp="1"/>
          </p:cNvSpPr>
          <p:nvPr>
            <p:ph sz="half" idx="1"/>
          </p:nvPr>
        </p:nvSpPr>
        <p:spPr>
          <a:xfrm>
            <a:off x="1913646" y="1524000"/>
            <a:ext cx="487553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2952" y="1524000"/>
            <a:ext cx="487553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A1B39C1-9F42-48BE-8399-0509061E2395}" type="datetime1">
              <a:rPr lang="en-IN" smtClean="0"/>
              <a:t>08-05-2024</a:t>
            </a:fld>
            <a:endParaRPr lang="en-IN"/>
          </a:p>
        </p:txBody>
      </p:sp>
      <p:sp>
        <p:nvSpPr>
          <p:cNvPr id="6" name="Footer Placeholder 5"/>
          <p:cNvSpPr>
            <a:spLocks noGrp="1"/>
          </p:cNvSpPr>
          <p:nvPr>
            <p:ph type="ftr" sz="quarter" idx="11"/>
          </p:nvPr>
        </p:nvSpPr>
        <p:spPr/>
        <p:txBody>
          <a:bodyPr/>
          <a:lstStyle/>
          <a:p>
            <a:r>
              <a:rPr lang="en-IN"/>
              <a:t>Department of Computer Engineering</a:t>
            </a:r>
          </a:p>
        </p:txBody>
      </p:sp>
      <p:sp>
        <p:nvSpPr>
          <p:cNvPr id="7" name="Slide Number Placeholder 6"/>
          <p:cNvSpPr>
            <a:spLocks noGrp="1"/>
          </p:cNvSpPr>
          <p:nvPr>
            <p:ph type="sldNum" sz="quarter" idx="12"/>
          </p:nvPr>
        </p:nvSpPr>
        <p:spPr/>
        <p:txBody>
          <a:bodyPr/>
          <a:lstStyle/>
          <a:p>
            <a:fld id="{56E39993-3455-456D-B76B-54420194FCFA}" type="slidenum">
              <a:rPr lang="en-IN" smtClean="0"/>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60336"/>
            <a:ext cx="10969943" cy="1143000"/>
          </a:xfrm>
        </p:spPr>
        <p:txBody>
          <a:bodyPr anchor="ctr"/>
          <a:lstStyle>
            <a:lvl1pPr algn="ctr">
              <a:defRPr sz="4500" b="1" cap="none" baseline="0"/>
            </a:lvl1pPr>
          </a:lstStyle>
          <a:p>
            <a:r>
              <a:rPr kumimoji="0" lang="en-US"/>
              <a:t>Click to edit Master title style</a:t>
            </a:r>
          </a:p>
        </p:txBody>
      </p:sp>
      <p:sp>
        <p:nvSpPr>
          <p:cNvPr id="3" name="Text Placeholder 2"/>
          <p:cNvSpPr>
            <a:spLocks noGrp="1"/>
          </p:cNvSpPr>
          <p:nvPr>
            <p:ph type="body" idx="1"/>
          </p:nvPr>
        </p:nvSpPr>
        <p:spPr>
          <a:xfrm>
            <a:off x="609441" y="328278"/>
            <a:ext cx="5363083"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6301" y="328278"/>
            <a:ext cx="5363083"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441" y="969336"/>
            <a:ext cx="5363083"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6301" y="969336"/>
            <a:ext cx="5363083"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6BFFAEE-532A-4B3D-8EEB-965871B78F28}" type="datetime1">
              <a:rPr lang="en-IN" smtClean="0"/>
              <a:t>08-05-2024</a:t>
            </a:fld>
            <a:endParaRPr lang="en-IN"/>
          </a:p>
        </p:txBody>
      </p:sp>
      <p:sp>
        <p:nvSpPr>
          <p:cNvPr id="8" name="Footer Placeholder 7"/>
          <p:cNvSpPr>
            <a:spLocks noGrp="1"/>
          </p:cNvSpPr>
          <p:nvPr>
            <p:ph type="ftr" sz="quarter" idx="11"/>
          </p:nvPr>
        </p:nvSpPr>
        <p:spPr/>
        <p:txBody>
          <a:bodyPr/>
          <a:lstStyle/>
          <a:p>
            <a:r>
              <a:rPr lang="en-IN"/>
              <a:t>Department of Computer Engineering</a:t>
            </a:r>
          </a:p>
        </p:txBody>
      </p:sp>
      <p:sp>
        <p:nvSpPr>
          <p:cNvPr id="9" name="Slide Number Placeholder 8"/>
          <p:cNvSpPr>
            <a:spLocks noGrp="1"/>
          </p:cNvSpPr>
          <p:nvPr>
            <p:ph type="sldNum" sz="quarter" idx="12"/>
          </p:nvPr>
        </p:nvSpPr>
        <p:spPr/>
        <p:txBody>
          <a:bodyPr/>
          <a:lstStyle/>
          <a:p>
            <a:fld id="{56E39993-3455-456D-B76B-54420194FCFA}" type="slidenum">
              <a:rPr lang="en-IN" smtClean="0"/>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3645" y="274320"/>
            <a:ext cx="9994837"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590652D-BB96-4074-8990-33C0AF88303B}" type="datetime1">
              <a:rPr lang="en-IN" smtClean="0"/>
              <a:t>08-05-2024</a:t>
            </a:fld>
            <a:endParaRPr lang="en-IN"/>
          </a:p>
        </p:txBody>
      </p:sp>
      <p:sp>
        <p:nvSpPr>
          <p:cNvPr id="4" name="Footer Placeholder 3"/>
          <p:cNvSpPr>
            <a:spLocks noGrp="1"/>
          </p:cNvSpPr>
          <p:nvPr>
            <p:ph type="ftr" sz="quarter" idx="11"/>
          </p:nvPr>
        </p:nvSpPr>
        <p:spPr/>
        <p:txBody>
          <a:bodyPr/>
          <a:lstStyle/>
          <a:p>
            <a:r>
              <a:rPr lang="en-IN"/>
              <a:t>Department of Computer Engineering</a:t>
            </a:r>
          </a:p>
        </p:txBody>
      </p:sp>
      <p:sp>
        <p:nvSpPr>
          <p:cNvPr id="5" name="Slide Number Placeholder 4"/>
          <p:cNvSpPr>
            <a:spLocks noGrp="1"/>
          </p:cNvSpPr>
          <p:nvPr>
            <p:ph type="sldNum" sz="quarter" idx="12"/>
          </p:nvPr>
        </p:nvSpPr>
        <p:spPr/>
        <p:txBody>
          <a:bodyPr/>
          <a:lstStyle/>
          <a:p>
            <a:fld id="{56E39993-3455-456D-B76B-54420194FCFA}" type="slidenum">
              <a:rPr lang="en-IN" smtClean="0"/>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2960" y="0"/>
            <a:ext cx="1083586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E9552C3-56CD-41F0-8DEC-4B4BF429B70D}" type="datetime1">
              <a:rPr lang="en-IN" smtClean="0"/>
              <a:t>08-05-2024</a:t>
            </a:fld>
            <a:endParaRPr lang="en-IN"/>
          </a:p>
        </p:txBody>
      </p:sp>
      <p:sp>
        <p:nvSpPr>
          <p:cNvPr id="3" name="Footer Placeholder 2"/>
          <p:cNvSpPr>
            <a:spLocks noGrp="1"/>
          </p:cNvSpPr>
          <p:nvPr>
            <p:ph type="ftr" sz="quarter" idx="11"/>
          </p:nvPr>
        </p:nvSpPr>
        <p:spPr/>
        <p:txBody>
          <a:bodyPr/>
          <a:lstStyle/>
          <a:p>
            <a:r>
              <a:rPr lang="en-IN"/>
              <a:t>Department of Computer Engineering</a:t>
            </a:r>
          </a:p>
        </p:txBody>
      </p:sp>
      <p:sp>
        <p:nvSpPr>
          <p:cNvPr id="4" name="Slide Number Placeholder 3"/>
          <p:cNvSpPr>
            <a:spLocks noGrp="1"/>
          </p:cNvSpPr>
          <p:nvPr>
            <p:ph type="sldNum" sz="quarter" idx="12"/>
          </p:nvPr>
        </p:nvSpPr>
        <p:spPr/>
        <p:txBody>
          <a:bodyPr/>
          <a:lstStyle/>
          <a:p>
            <a:fld id="{56E39993-3455-456D-B76B-54420194FCFA}" type="slidenum">
              <a:rPr lang="en-IN" smtClean="0"/>
              <a:t>‹#›</a:t>
            </a:fld>
            <a:endParaRPr lang="en-IN"/>
          </a:p>
        </p:txBody>
      </p:sp>
      <p:sp>
        <p:nvSpPr>
          <p:cNvPr id="6" name="Rectangle 5"/>
          <p:cNvSpPr/>
          <p:nvPr/>
        </p:nvSpPr>
        <p:spPr bwMode="invGray">
          <a:xfrm>
            <a:off x="1352959" y="-54"/>
            <a:ext cx="97511"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216778"/>
            <a:ext cx="5078677"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3" name="Text Placeholder 2"/>
          <p:cNvSpPr>
            <a:spLocks noGrp="1"/>
          </p:cNvSpPr>
          <p:nvPr>
            <p:ph type="body" idx="2"/>
          </p:nvPr>
        </p:nvSpPr>
        <p:spPr>
          <a:xfrm>
            <a:off x="609441" y="1406964"/>
            <a:ext cx="5078677"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441" y="2133601"/>
            <a:ext cx="10868369"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6E31ECF-292A-49D2-A1A7-2C5053BA4777}" type="datetime1">
              <a:rPr lang="en-IN" smtClean="0"/>
              <a:t>08-05-2024</a:t>
            </a:fld>
            <a:endParaRPr lang="en-IN"/>
          </a:p>
        </p:txBody>
      </p:sp>
      <p:sp>
        <p:nvSpPr>
          <p:cNvPr id="6" name="Footer Placeholder 5"/>
          <p:cNvSpPr>
            <a:spLocks noGrp="1"/>
          </p:cNvSpPr>
          <p:nvPr>
            <p:ph type="ftr" sz="quarter" idx="11"/>
          </p:nvPr>
        </p:nvSpPr>
        <p:spPr/>
        <p:txBody>
          <a:bodyPr/>
          <a:lstStyle/>
          <a:p>
            <a:r>
              <a:rPr lang="en-IN"/>
              <a:t>Department of Computer Engineering</a:t>
            </a:r>
          </a:p>
        </p:txBody>
      </p:sp>
      <p:sp>
        <p:nvSpPr>
          <p:cNvPr id="7" name="Slide Number Placeholder 6"/>
          <p:cNvSpPr>
            <a:spLocks noGrp="1"/>
          </p:cNvSpPr>
          <p:nvPr>
            <p:ph type="sldNum" sz="quarter" idx="12"/>
          </p:nvPr>
        </p:nvSpPr>
        <p:spPr/>
        <p:txBody>
          <a:bodyPr/>
          <a:lstStyle/>
          <a:p>
            <a:fld id="{56E39993-3455-456D-B76B-54420194FCFA}" type="slidenum">
              <a:rPr lang="en-IN" smtClean="0"/>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7150" y="1066800"/>
            <a:ext cx="3656648" cy="1981200"/>
          </a:xfrm>
        </p:spPr>
        <p:txBody>
          <a:bodyPr anchor="b">
            <a:noAutofit/>
          </a:bodyPr>
          <a:lstStyle>
            <a:lvl1pPr algn="l">
              <a:buNone/>
              <a:defRPr sz="2100" b="1">
                <a:effectLst/>
              </a:defRPr>
            </a:lvl1pPr>
          </a:lstStyle>
          <a:p>
            <a:r>
              <a:rPr kumimoji="0" lang="en-US"/>
              <a:t>Click to edit Master title style</a:t>
            </a:r>
          </a:p>
        </p:txBody>
      </p:sp>
      <p:sp>
        <p:nvSpPr>
          <p:cNvPr id="5" name="Date Placeholder 4"/>
          <p:cNvSpPr>
            <a:spLocks noGrp="1"/>
          </p:cNvSpPr>
          <p:nvPr>
            <p:ph type="dt" sz="half" idx="10"/>
          </p:nvPr>
        </p:nvSpPr>
        <p:spPr/>
        <p:txBody>
          <a:bodyPr/>
          <a:lstStyle/>
          <a:p>
            <a:fld id="{FE012350-5A15-4D4E-ADCC-A0EA9DDC0A4F}" type="datetime1">
              <a:rPr lang="en-IN" smtClean="0"/>
              <a:t>08-05-2024</a:t>
            </a:fld>
            <a:endParaRPr lang="en-IN"/>
          </a:p>
        </p:txBody>
      </p:sp>
      <p:sp>
        <p:nvSpPr>
          <p:cNvPr id="6" name="Footer Placeholder 5"/>
          <p:cNvSpPr>
            <a:spLocks noGrp="1"/>
          </p:cNvSpPr>
          <p:nvPr>
            <p:ph type="ftr" sz="quarter" idx="11"/>
          </p:nvPr>
        </p:nvSpPr>
        <p:spPr/>
        <p:txBody>
          <a:bodyPr/>
          <a:lstStyle/>
          <a:p>
            <a:r>
              <a:rPr lang="en-IN"/>
              <a:t>Department of Computer Engineering</a:t>
            </a:r>
          </a:p>
        </p:txBody>
      </p:sp>
      <p:sp>
        <p:nvSpPr>
          <p:cNvPr id="7" name="Slide Number Placeholder 6"/>
          <p:cNvSpPr>
            <a:spLocks noGrp="1"/>
          </p:cNvSpPr>
          <p:nvPr>
            <p:ph type="sldNum" sz="quarter" idx="12"/>
          </p:nvPr>
        </p:nvSpPr>
        <p:spPr/>
        <p:txBody>
          <a:bodyPr/>
          <a:lstStyle/>
          <a:p>
            <a:fld id="{56E39993-3455-456D-B76B-54420194FCFA}" type="slidenum">
              <a:rPr lang="en-IN" smtClean="0"/>
              <a:t>‹#›</a:t>
            </a:fld>
            <a:endParaRPr lang="en-IN"/>
          </a:p>
        </p:txBody>
      </p:sp>
      <p:sp>
        <p:nvSpPr>
          <p:cNvPr id="8" name="Rectangle 7"/>
          <p:cNvSpPr/>
          <p:nvPr/>
        </p:nvSpPr>
        <p:spPr>
          <a:xfrm>
            <a:off x="1015735" y="1066800"/>
            <a:ext cx="6094413"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309" y="1143004"/>
            <a:ext cx="5891265"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829" y="954341"/>
            <a:ext cx="91416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669818" y="936786"/>
            <a:ext cx="865407"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309" y="4800600"/>
            <a:ext cx="5891265"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619" y="-815922"/>
            <a:ext cx="2184614"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25030" y="21103"/>
            <a:ext cx="2268997"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43779" y="1055077"/>
            <a:ext cx="1500565"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50146" y="-54"/>
            <a:ext cx="10838679"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913645" y="274638"/>
            <a:ext cx="9994837"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3645" y="1447800"/>
            <a:ext cx="9994837"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3957" y="6305550"/>
            <a:ext cx="2844059"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62E9B16E-9814-4173-93C5-101BEE341D14}" type="datetime1">
              <a:rPr lang="en-IN" smtClean="0"/>
              <a:t>08-05-2024</a:t>
            </a:fld>
            <a:endParaRPr lang="en-IN"/>
          </a:p>
        </p:txBody>
      </p:sp>
      <p:sp>
        <p:nvSpPr>
          <p:cNvPr id="10" name="Footer Placeholder 9"/>
          <p:cNvSpPr>
            <a:spLocks noGrp="1"/>
          </p:cNvSpPr>
          <p:nvPr>
            <p:ph type="ftr" sz="quarter" idx="3"/>
          </p:nvPr>
        </p:nvSpPr>
        <p:spPr>
          <a:xfrm>
            <a:off x="7618015" y="6305550"/>
            <a:ext cx="3859795"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r>
              <a:rPr lang="en-IN"/>
              <a:t>Department of Computer Engineering</a:t>
            </a:r>
          </a:p>
        </p:txBody>
      </p:sp>
      <p:sp>
        <p:nvSpPr>
          <p:cNvPr id="22" name="Slide Number Placeholder 21"/>
          <p:cNvSpPr>
            <a:spLocks noGrp="1"/>
          </p:cNvSpPr>
          <p:nvPr>
            <p:ph type="sldNum" sz="quarter" idx="4"/>
          </p:nvPr>
        </p:nvSpPr>
        <p:spPr>
          <a:xfrm>
            <a:off x="11481873" y="6305550"/>
            <a:ext cx="609441"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56E39993-3455-456D-B76B-54420194FCFA}" type="slidenum">
              <a:rPr lang="en-IN" smtClean="0"/>
              <a:t>‹#›</a:t>
            </a:fld>
            <a:endParaRPr lang="en-IN"/>
          </a:p>
        </p:txBody>
      </p:sp>
      <p:sp>
        <p:nvSpPr>
          <p:cNvPr id="15" name="Rectangle 14"/>
          <p:cNvSpPr/>
          <p:nvPr/>
        </p:nvSpPr>
        <p:spPr bwMode="invGray">
          <a:xfrm>
            <a:off x="1352959" y="-54"/>
            <a:ext cx="97511"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44049941"/>
              </p:ext>
            </p:extLst>
          </p:nvPr>
        </p:nvGraphicFramePr>
        <p:xfrm>
          <a:off x="1485900" y="188640"/>
          <a:ext cx="10225137" cy="1800200"/>
        </p:xfrm>
        <a:graphic>
          <a:graphicData uri="http://schemas.openxmlformats.org/drawingml/2006/table">
            <a:tbl>
              <a:tblPr/>
              <a:tblGrid>
                <a:gridCol w="1944218">
                  <a:extLst>
                    <a:ext uri="{9D8B030D-6E8A-4147-A177-3AD203B41FA5}">
                      <a16:colId xmlns:a16="http://schemas.microsoft.com/office/drawing/2014/main" val="20000"/>
                    </a:ext>
                  </a:extLst>
                </a:gridCol>
                <a:gridCol w="6696744">
                  <a:extLst>
                    <a:ext uri="{9D8B030D-6E8A-4147-A177-3AD203B41FA5}">
                      <a16:colId xmlns:a16="http://schemas.microsoft.com/office/drawing/2014/main" val="20001"/>
                    </a:ext>
                  </a:extLst>
                </a:gridCol>
                <a:gridCol w="1584175">
                  <a:extLst>
                    <a:ext uri="{9D8B030D-6E8A-4147-A177-3AD203B41FA5}">
                      <a16:colId xmlns:a16="http://schemas.microsoft.com/office/drawing/2014/main" val="20002"/>
                    </a:ext>
                  </a:extLst>
                </a:gridCol>
              </a:tblGrid>
              <a:tr h="1800200">
                <a:tc>
                  <a:txBody>
                    <a:bodyPr/>
                    <a:lstStyle/>
                    <a:p>
                      <a:pPr algn="ctr">
                        <a:lnSpc>
                          <a:spcPct val="115000"/>
                        </a:lnSpc>
                        <a:spcAft>
                          <a:spcPts val="0"/>
                        </a:spcAft>
                      </a:pPr>
                      <a:endParaRPr lang="en-US" sz="100" dirty="0">
                        <a:latin typeface="Times New Roman" panose="02020603050405020304"/>
                        <a:ea typeface="Calibri" panose="020F0502020204030204"/>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b="1" dirty="0">
                          <a:latin typeface="Times New Roman" panose="02020603050405020304" pitchFamily="18" charset="0"/>
                          <a:ea typeface="Calibri" panose="020F0502020204030204"/>
                          <a:cs typeface="Times New Roman" panose="02020603050405020304" pitchFamily="18" charset="0"/>
                        </a:rPr>
                        <a:t>ZEAL EDUCATION SOCIETY’S</a:t>
                      </a:r>
                      <a:endParaRPr lang="en-US" sz="2000" dirty="0">
                        <a:latin typeface="Times New Roman" panose="02020603050405020304" pitchFamily="18" charset="0"/>
                        <a:ea typeface="Calibri" panose="020F0502020204030204"/>
                        <a:cs typeface="Times New Roman" panose="02020603050405020304" pitchFamily="18" charset="0"/>
                      </a:endParaRPr>
                    </a:p>
                    <a:p>
                      <a:pPr algn="ctr">
                        <a:lnSpc>
                          <a:spcPct val="115000"/>
                        </a:lnSpc>
                        <a:spcAft>
                          <a:spcPts val="0"/>
                        </a:spcAft>
                      </a:pPr>
                      <a:r>
                        <a:rPr lang="en-US" sz="2000" b="1" dirty="0">
                          <a:latin typeface="Times New Roman" panose="02020603050405020304" pitchFamily="18" charset="0"/>
                          <a:ea typeface="Calibri" panose="020F0502020204030204"/>
                          <a:cs typeface="Times New Roman" panose="02020603050405020304" pitchFamily="18" charset="0"/>
                        </a:rPr>
                        <a:t>ZEAL COLLEGE OF ENGINEERING AND RESEARCH</a:t>
                      </a:r>
                      <a:endParaRPr lang="en-US" sz="2000" dirty="0">
                        <a:latin typeface="Times New Roman" panose="02020603050405020304" pitchFamily="18" charset="0"/>
                        <a:ea typeface="Calibri" panose="020F0502020204030204"/>
                        <a:cs typeface="Times New Roman" panose="02020603050405020304" pitchFamily="18" charset="0"/>
                      </a:endParaRPr>
                    </a:p>
                    <a:p>
                      <a:pPr algn="ctr">
                        <a:lnSpc>
                          <a:spcPct val="115000"/>
                        </a:lnSpc>
                        <a:spcAft>
                          <a:spcPts val="0"/>
                        </a:spcAft>
                      </a:pPr>
                      <a:r>
                        <a:rPr lang="en-US" sz="2000" b="1" dirty="0">
                          <a:latin typeface="Times New Roman" panose="02020603050405020304" pitchFamily="18" charset="0"/>
                          <a:ea typeface="Calibri" panose="020F0502020204030204"/>
                          <a:cs typeface="Times New Roman" panose="02020603050405020304" pitchFamily="18" charset="0"/>
                        </a:rPr>
                        <a:t>NARHE │PUNE -41 │ INDIA</a:t>
                      </a:r>
                      <a:endParaRPr lang="en-IN" sz="2000" b="1" dirty="0">
                        <a:latin typeface="Times New Roman" panose="02020603050405020304" pitchFamily="18" charset="0"/>
                        <a:ea typeface="Calibri" panose="020F0502020204030204"/>
                        <a:cs typeface="Times New Roman" panose="02020603050405020304" pitchFamily="18" charset="0"/>
                      </a:endParaRPr>
                    </a:p>
                    <a:p>
                      <a:pPr algn="ctr">
                        <a:lnSpc>
                          <a:spcPct val="115000"/>
                        </a:lnSpc>
                        <a:spcAft>
                          <a:spcPts val="0"/>
                        </a:spcAft>
                      </a:pPr>
                      <a:r>
                        <a:rPr lang="en-IN" sz="2400" b="1" dirty="0">
                          <a:latin typeface="Times New Roman" panose="02020603050405020304" pitchFamily="18" charset="0"/>
                          <a:ea typeface="Calibri" panose="020F0502020204030204"/>
                          <a:cs typeface="Times New Roman" panose="02020603050405020304" pitchFamily="18" charset="0"/>
                        </a:rPr>
                        <a:t>AI&amp;DS DEPARTMENT</a:t>
                      </a:r>
                      <a:endParaRPr lang="en-US" sz="2400" b="1" dirty="0">
                        <a:latin typeface="Times New Roman" panose="02020603050405020304" pitchFamily="18" charset="0"/>
                        <a:ea typeface="Calibri" panose="020F0502020204030204"/>
                        <a:cs typeface="Times New Roman" panose="02020603050405020304" pitchFamily="18" charset="0"/>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200" dirty="0">
                        <a:latin typeface="Times New Roman" panose="02020603050405020304"/>
                        <a:ea typeface="Calibri" panose="020F0502020204030204"/>
                        <a:cs typeface="Times New Roman" panose="02020603050405020304"/>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32770" name="Picture 1" descr="Image result for ZCOER"/>
          <p:cNvPicPr>
            <a:picLocks noChangeAspect="1" noChangeArrowheads="1"/>
          </p:cNvPicPr>
          <p:nvPr/>
        </p:nvPicPr>
        <p:blipFill>
          <a:blip r:embed="rId3" cstate="print"/>
          <a:srcRect/>
          <a:stretch>
            <a:fillRect/>
          </a:stretch>
        </p:blipFill>
        <p:spPr bwMode="auto">
          <a:xfrm>
            <a:off x="1629918" y="476672"/>
            <a:ext cx="1512167" cy="1512168"/>
          </a:xfrm>
          <a:prstGeom prst="rect">
            <a:avLst/>
          </a:prstGeom>
          <a:noFill/>
        </p:spPr>
      </p:pic>
      <p:pic>
        <p:nvPicPr>
          <p:cNvPr id="32769" name="Picture 1" descr="Zeal 25 Years Logo"/>
          <p:cNvPicPr>
            <a:picLocks noChangeAspect="1" noChangeArrowheads="1"/>
          </p:cNvPicPr>
          <p:nvPr/>
        </p:nvPicPr>
        <p:blipFill>
          <a:blip r:embed="rId4" cstate="print"/>
          <a:srcRect/>
          <a:stretch>
            <a:fillRect/>
          </a:stretch>
        </p:blipFill>
        <p:spPr bwMode="auto">
          <a:xfrm>
            <a:off x="10270877" y="548680"/>
            <a:ext cx="1152128" cy="1368152"/>
          </a:xfrm>
          <a:prstGeom prst="rect">
            <a:avLst/>
          </a:prstGeom>
          <a:noFill/>
        </p:spPr>
      </p:pic>
      <p:sp>
        <p:nvSpPr>
          <p:cNvPr id="8" name="TextBox 7"/>
          <p:cNvSpPr txBox="1"/>
          <p:nvPr/>
        </p:nvSpPr>
        <p:spPr>
          <a:xfrm>
            <a:off x="1557908" y="1988840"/>
            <a:ext cx="10153129" cy="39878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Academic Year: 2023-2024        		                                   Semester: </a:t>
            </a:r>
            <a:r>
              <a:rPr lang="en-US" sz="2000" b="1" dirty="0">
                <a:latin typeface="Times New Roman" panose="02020603050405020304" pitchFamily="18" charset="0"/>
                <a:cs typeface="Times New Roman" panose="02020603050405020304" pitchFamily="18" charset="0"/>
              </a:rPr>
              <a:t>VI</a:t>
            </a:r>
          </a:p>
        </p:txBody>
      </p:sp>
      <p:sp>
        <p:nvSpPr>
          <p:cNvPr id="11" name="TextBox 10"/>
          <p:cNvSpPr txBox="1"/>
          <p:nvPr/>
        </p:nvSpPr>
        <p:spPr>
          <a:xfrm>
            <a:off x="1485900" y="2460958"/>
            <a:ext cx="10153128" cy="3231654"/>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  Presentation on</a:t>
            </a:r>
          </a:p>
          <a:p>
            <a:pPr algn="ctr"/>
            <a:r>
              <a:rPr lang="en-IN" sz="2400" b="1" dirty="0">
                <a:latin typeface="Times New Roman" panose="02020603050405020304" pitchFamily="18" charset="0"/>
                <a:cs typeface="Times New Roman" panose="02020603050405020304" pitchFamily="18" charset="0"/>
              </a:rPr>
              <a:t>Internship</a:t>
            </a:r>
          </a:p>
          <a:p>
            <a:pPr algn="ctr"/>
            <a:r>
              <a:rPr lang="en-US" altLang="en-IN" sz="2000" dirty="0">
                <a:latin typeface="Times New Roman" panose="02020603050405020304" pitchFamily="18" charset="0"/>
                <a:cs typeface="Times New Roman" panose="02020603050405020304" pitchFamily="18" charset="0"/>
              </a:rPr>
              <a:t>Topic: “Anime Database Analysis”</a:t>
            </a: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Presented By: </a:t>
            </a:r>
          </a:p>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Shivam Awasare</a:t>
            </a:r>
          </a:p>
          <a:p>
            <a:pPr algn="ctr"/>
            <a:r>
              <a:rPr lang="en-IN" sz="2000" dirty="0">
                <a:latin typeface="Times New Roman" panose="02020603050405020304" pitchFamily="18" charset="0"/>
                <a:cs typeface="Times New Roman" panose="02020603050405020304" pitchFamily="18" charset="0"/>
              </a:rPr>
              <a:t>Lavanya </a:t>
            </a:r>
            <a:r>
              <a:rPr lang="en-IN" sz="2000" dirty="0" err="1">
                <a:latin typeface="Times New Roman" panose="02020603050405020304" pitchFamily="18" charset="0"/>
                <a:cs typeface="Times New Roman" panose="02020603050405020304" pitchFamily="18" charset="0"/>
              </a:rPr>
              <a:t>Moolya</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Guided By: </a:t>
            </a:r>
            <a:r>
              <a:rPr lang="en-US" sz="2000" b="1" dirty="0">
                <a:latin typeface="Times New Roman" panose="02020603050405020304" pitchFamily="18" charset="0"/>
                <a:cs typeface="Times New Roman" panose="02020603050405020304" pitchFamily="18" charset="0"/>
              </a:rPr>
              <a:t>Prof. Shubhangi </a:t>
            </a:r>
            <a:r>
              <a:rPr lang="en-US" sz="2000" b="1" dirty="0" err="1">
                <a:latin typeface="Times New Roman" panose="02020603050405020304" pitchFamily="18" charset="0"/>
                <a:cs typeface="Times New Roman" panose="02020603050405020304" pitchFamily="18" charset="0"/>
              </a:rPr>
              <a:t>Ingale</a:t>
            </a:r>
            <a:endParaRPr lang="en-US" sz="2000" b="1" dirty="0">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56E39993-3455-456D-B76B-54420194FCFA}" type="slidenum">
              <a:rPr lang="en-IN" smtClean="0"/>
              <a:t>1</a:t>
            </a:fld>
            <a:endParaRPr lang="en-I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485900" y="101613"/>
            <a:ext cx="9759198" cy="706090"/>
          </a:xfrm>
          <a:prstGeom prst="rect">
            <a:avLst/>
          </a:prstGeom>
          <a:effectLst>
            <a:glow rad="228600">
              <a:schemeClr val="accent2">
                <a:satMod val="175000"/>
                <a:alpha val="40000"/>
              </a:schemeClr>
            </a:glow>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457200" indent="-457200">
              <a:buClr>
                <a:schemeClr val="accent2">
                  <a:lumMod val="75000"/>
                </a:schemeClr>
              </a:buClr>
              <a:buFont typeface="Wingdings" panose="05000000000000000000" pitchFamily="2" charset="2"/>
              <a:buChar char="Ø"/>
            </a:pPr>
            <a:r>
              <a:rPr lang="en-US" sz="4800" dirty="0">
                <a:solidFill>
                  <a:srgbClr val="002060"/>
                </a:solidFill>
                <a:latin typeface="Times New Roman" panose="02020603050405020304" pitchFamily="18" charset="0"/>
                <a:cs typeface="Times New Roman" panose="02020603050405020304" pitchFamily="18" charset="0"/>
              </a:rPr>
              <a:t>Results</a:t>
            </a:r>
          </a:p>
        </p:txBody>
      </p:sp>
      <p:sp>
        <p:nvSpPr>
          <p:cNvPr id="7" name="Content Placeholder 6"/>
          <p:cNvSpPr>
            <a:spLocks noGrp="1"/>
          </p:cNvSpPr>
          <p:nvPr>
            <p:ph idx="1"/>
          </p:nvPr>
        </p:nvSpPr>
        <p:spPr>
          <a:xfrm>
            <a:off x="1485900" y="1196752"/>
            <a:ext cx="9759198" cy="4464496"/>
          </a:xfrm>
        </p:spPr>
        <p:txBody>
          <a:bodyPr>
            <a:noAutofit/>
          </a:bodyPr>
          <a:lstStyle/>
          <a:p>
            <a:pPr algn="just"/>
            <a:r>
              <a:rPr lang="en-US" sz="1600" b="1" dirty="0">
                <a:latin typeface="Times New Roman" panose="02020603050405020304" pitchFamily="18" charset="0"/>
                <a:cs typeface="Times New Roman" panose="02020603050405020304" pitchFamily="18" charset="0"/>
              </a:rPr>
              <a:t>Dashboard:</a:t>
            </a:r>
          </a:p>
        </p:txBody>
      </p:sp>
      <p:sp>
        <p:nvSpPr>
          <p:cNvPr id="9" name="Slide Number Placeholder 8"/>
          <p:cNvSpPr>
            <a:spLocks noGrp="1"/>
          </p:cNvSpPr>
          <p:nvPr>
            <p:ph type="sldNum" sz="quarter" idx="12"/>
          </p:nvPr>
        </p:nvSpPr>
        <p:spPr/>
        <p:txBody>
          <a:bodyPr/>
          <a:lstStyle/>
          <a:p>
            <a:fld id="{56E39993-3455-456D-B76B-54420194FCFA}" type="slidenum">
              <a:rPr lang="en-IN" smtClean="0"/>
              <a:t>10</a:t>
            </a:fld>
            <a:endParaRPr lang="en-IN"/>
          </a:p>
        </p:txBody>
      </p:sp>
      <p:pic>
        <p:nvPicPr>
          <p:cNvPr id="3" name="Picture 2">
            <a:extLst>
              <a:ext uri="{FF2B5EF4-FFF2-40B4-BE49-F238E27FC236}">
                <a16:creationId xmlns:a16="http://schemas.microsoft.com/office/drawing/2014/main" id="{CCC8AEEE-F4E7-4036-4F15-B322B27B0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00" y="1052736"/>
            <a:ext cx="7958998" cy="5673514"/>
          </a:xfrm>
          <a:prstGeom prst="rect">
            <a:avLst/>
          </a:prstGeom>
        </p:spPr>
      </p:pic>
    </p:spTree>
    <p:extLst>
      <p:ext uri="{BB962C8B-B14F-4D97-AF65-F5344CB8AC3E}">
        <p14:creationId xmlns:p14="http://schemas.microsoft.com/office/powerpoint/2010/main" val="22758512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485900" y="101613"/>
            <a:ext cx="9759198" cy="706090"/>
          </a:xfrm>
          <a:prstGeom prst="rect">
            <a:avLst/>
          </a:prstGeom>
          <a:effectLst>
            <a:glow rad="228600">
              <a:schemeClr val="accent2">
                <a:satMod val="175000"/>
                <a:alpha val="40000"/>
              </a:schemeClr>
            </a:glow>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457200" indent="-457200">
              <a:buClr>
                <a:schemeClr val="accent2">
                  <a:lumMod val="75000"/>
                </a:schemeClr>
              </a:buClr>
              <a:buFont typeface="Wingdings" panose="05000000000000000000" pitchFamily="2" charset="2"/>
              <a:buChar char="Ø"/>
            </a:pPr>
            <a:r>
              <a:rPr lang="en-US" sz="4800" dirty="0">
                <a:solidFill>
                  <a:srgbClr val="002060"/>
                </a:solidFill>
                <a:latin typeface="Times New Roman" panose="02020603050405020304" pitchFamily="18" charset="0"/>
                <a:cs typeface="Times New Roman" panose="02020603050405020304" pitchFamily="18" charset="0"/>
              </a:rPr>
              <a:t>Analysis and Findings</a:t>
            </a:r>
          </a:p>
        </p:txBody>
      </p:sp>
      <p:sp>
        <p:nvSpPr>
          <p:cNvPr id="7" name="Content Placeholder 6"/>
          <p:cNvSpPr>
            <a:spLocks noGrp="1"/>
          </p:cNvSpPr>
          <p:nvPr>
            <p:ph idx="1"/>
          </p:nvPr>
        </p:nvSpPr>
        <p:spPr>
          <a:xfrm>
            <a:off x="1485900" y="1196752"/>
            <a:ext cx="9759198" cy="4464496"/>
          </a:xfrm>
        </p:spPr>
        <p:txBody>
          <a:bodyPr>
            <a:noAutofit/>
          </a:bodyPr>
          <a:lstStyle/>
          <a:p>
            <a:pPr algn="just"/>
            <a:r>
              <a:rPr lang="en-US" sz="1600" b="1" dirty="0">
                <a:latin typeface="Times New Roman" panose="02020603050405020304" pitchFamily="18" charset="0"/>
                <a:cs typeface="Times New Roman" panose="02020603050405020304" pitchFamily="18" charset="0"/>
              </a:rPr>
              <a:t>Implications and Interpretations:</a:t>
            </a:r>
          </a:p>
          <a:p>
            <a:pPr lvl="1" algn="just"/>
            <a:r>
              <a:rPr lang="en-US" sz="1600" dirty="0">
                <a:latin typeface="Times New Roman" panose="02020603050405020304" pitchFamily="18" charset="0"/>
                <a:cs typeface="Times New Roman" panose="02020603050405020304" pitchFamily="18" charset="0"/>
              </a:rPr>
              <a:t>Genre preferences and user ratings inform content creation and marketing strategies.</a:t>
            </a:r>
          </a:p>
          <a:p>
            <a:pPr lvl="1" algn="just"/>
            <a:r>
              <a:rPr lang="en-US" sz="1600" dirty="0">
                <a:latin typeface="Times New Roman" panose="02020603050405020304" pitchFamily="18" charset="0"/>
                <a:cs typeface="Times New Roman" panose="02020603050405020304" pitchFamily="18" charset="0"/>
              </a:rPr>
              <a:t>Demographic insights aid in targeted audience engagement and community building.</a:t>
            </a:r>
          </a:p>
          <a:p>
            <a:pPr lvl="1" algn="just"/>
            <a:r>
              <a:rPr lang="en-US" sz="1600" dirty="0">
                <a:latin typeface="Times New Roman" panose="02020603050405020304" pitchFamily="18" charset="0"/>
                <a:cs typeface="Times New Roman" panose="02020603050405020304" pitchFamily="18" charset="0"/>
              </a:rPr>
              <a:t>Top-selling anime titles provide market intelligence for industry stakeholders.</a:t>
            </a:r>
          </a:p>
          <a:p>
            <a:pPr algn="just"/>
            <a:r>
              <a:rPr lang="en-US" sz="1600" b="1" dirty="0">
                <a:latin typeface="Times New Roman" panose="02020603050405020304" pitchFamily="18" charset="0"/>
                <a:cs typeface="Times New Roman" panose="02020603050405020304" pitchFamily="18" charset="0"/>
              </a:rPr>
              <a:t>Key Findings:</a:t>
            </a:r>
          </a:p>
          <a:p>
            <a:pPr lvl="1" algn="just"/>
            <a:r>
              <a:rPr lang="en-US" sz="1600" dirty="0">
                <a:latin typeface="Times New Roman" panose="02020603050405020304" pitchFamily="18" charset="0"/>
                <a:cs typeface="Times New Roman" panose="02020603050405020304" pitchFamily="18" charset="0"/>
              </a:rPr>
              <a:t>Genre preferences among newbies vs. veterans.</a:t>
            </a:r>
          </a:p>
          <a:p>
            <a:pPr lvl="1" algn="just"/>
            <a:r>
              <a:rPr lang="en-US" sz="1600" dirty="0">
                <a:latin typeface="Times New Roman" panose="02020603050405020304" pitchFamily="18" charset="0"/>
                <a:cs typeface="Times New Roman" panose="02020603050405020304" pitchFamily="18" charset="0"/>
              </a:rPr>
              <a:t>User rating distributions and trends.</a:t>
            </a:r>
          </a:p>
          <a:p>
            <a:pPr algn="just"/>
            <a:r>
              <a:rPr lang="en-US" sz="1600" b="1" dirty="0">
                <a:latin typeface="Times New Roman" panose="02020603050405020304" pitchFamily="18" charset="0"/>
                <a:cs typeface="Times New Roman" panose="02020603050405020304" pitchFamily="18" charset="0"/>
              </a:rPr>
              <a:t>Visualizations:</a:t>
            </a:r>
          </a:p>
          <a:p>
            <a:pPr lvl="1" algn="just"/>
            <a:r>
              <a:rPr lang="en-US" sz="1600" dirty="0">
                <a:latin typeface="Times New Roman" panose="02020603050405020304" pitchFamily="18" charset="0"/>
                <a:cs typeface="Times New Roman" panose="02020603050405020304" pitchFamily="18" charset="0"/>
              </a:rPr>
              <a:t>Charts and dashboards showcasing anime genre popularity, user ratings, and more.</a:t>
            </a:r>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Future Directions:</a:t>
            </a:r>
            <a:endParaRPr lang="en-US" sz="1600" dirty="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Explore seasonal trends and event-driven viewership spikes.</a:t>
            </a:r>
          </a:p>
          <a:p>
            <a:pPr lvl="1" algn="just"/>
            <a:r>
              <a:rPr lang="en-US" sz="1600" dirty="0">
                <a:latin typeface="Times New Roman" panose="02020603050405020304" pitchFamily="18" charset="0"/>
                <a:cs typeface="Times New Roman" panose="02020603050405020304" pitchFamily="18" charset="0"/>
              </a:rPr>
              <a:t>Implement machine learning for personalized recommendations and content curation.</a:t>
            </a:r>
          </a:p>
          <a:p>
            <a:pPr lvl="1" algn="just"/>
            <a:r>
              <a:rPr lang="en-US" sz="1600" dirty="0">
                <a:latin typeface="Times New Roman" panose="02020603050405020304" pitchFamily="18" charset="0"/>
                <a:cs typeface="Times New Roman" panose="02020603050405020304" pitchFamily="18" charset="0"/>
              </a:rPr>
              <a:t>Collaborate with industry partners to leverage findings for market expansion and audience growth.</a:t>
            </a:r>
          </a:p>
        </p:txBody>
      </p:sp>
      <p:sp>
        <p:nvSpPr>
          <p:cNvPr id="9" name="Slide Number Placeholder 8"/>
          <p:cNvSpPr>
            <a:spLocks noGrp="1"/>
          </p:cNvSpPr>
          <p:nvPr>
            <p:ph type="sldNum" sz="quarter" idx="12"/>
          </p:nvPr>
        </p:nvSpPr>
        <p:spPr/>
        <p:txBody>
          <a:bodyPr/>
          <a:lstStyle/>
          <a:p>
            <a:fld id="{56E39993-3455-456D-B76B-54420194FCFA}" type="slidenum">
              <a:rPr lang="en-IN" smtClean="0"/>
              <a:t>11</a:t>
            </a:fld>
            <a:endParaRPr lang="en-IN"/>
          </a:p>
        </p:txBody>
      </p:sp>
    </p:spTree>
    <p:extLst>
      <p:ext uri="{BB962C8B-B14F-4D97-AF65-F5344CB8AC3E}">
        <p14:creationId xmlns:p14="http://schemas.microsoft.com/office/powerpoint/2010/main" val="7133881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485900" y="101613"/>
            <a:ext cx="9759198" cy="706090"/>
          </a:xfrm>
          <a:prstGeom prst="rect">
            <a:avLst/>
          </a:prstGeom>
          <a:effectLst>
            <a:glow rad="228600">
              <a:schemeClr val="accent2">
                <a:satMod val="175000"/>
                <a:alpha val="40000"/>
              </a:schemeClr>
            </a:glow>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457200" indent="-457200">
              <a:buClr>
                <a:schemeClr val="accent2">
                  <a:lumMod val="75000"/>
                </a:schemeClr>
              </a:buClr>
              <a:buFont typeface="Wingdings" panose="05000000000000000000" pitchFamily="2" charset="2"/>
              <a:buChar char="Ø"/>
            </a:pPr>
            <a:r>
              <a:rPr lang="en-US" sz="4800" dirty="0">
                <a:solidFill>
                  <a:srgbClr val="002060"/>
                </a:solidFill>
                <a:latin typeface="Times New Roman" panose="02020603050405020304" pitchFamily="18" charset="0"/>
                <a:cs typeface="Times New Roman" panose="02020603050405020304" pitchFamily="18" charset="0"/>
              </a:rPr>
              <a:t>Internship Experience</a:t>
            </a:r>
          </a:p>
        </p:txBody>
      </p:sp>
      <p:sp>
        <p:nvSpPr>
          <p:cNvPr id="7" name="Content Placeholder 6"/>
          <p:cNvSpPr>
            <a:spLocks noGrp="1"/>
          </p:cNvSpPr>
          <p:nvPr>
            <p:ph idx="1"/>
          </p:nvPr>
        </p:nvSpPr>
        <p:spPr>
          <a:xfrm>
            <a:off x="1485900" y="1196752"/>
            <a:ext cx="9759198" cy="4464496"/>
          </a:xfrm>
        </p:spPr>
        <p:txBody>
          <a:bodyPr>
            <a:noAutofit/>
          </a:bodyPr>
          <a:lstStyle/>
          <a:p>
            <a:pPr algn="just"/>
            <a:r>
              <a:rPr lang="en-US" sz="1600" b="1" dirty="0">
                <a:latin typeface="Times New Roman" panose="02020603050405020304" pitchFamily="18" charset="0"/>
                <a:cs typeface="Times New Roman" panose="02020603050405020304" pitchFamily="18" charset="0"/>
              </a:rPr>
              <a:t>Challenges Faced:</a:t>
            </a:r>
          </a:p>
          <a:p>
            <a:pPr lvl="1" algn="just"/>
            <a:r>
              <a:rPr lang="en-US" sz="1600" dirty="0">
                <a:latin typeface="Times New Roman" panose="02020603050405020304" pitchFamily="18" charset="0"/>
                <a:cs typeface="Times New Roman" panose="02020603050405020304" pitchFamily="18" charset="0"/>
              </a:rPr>
              <a:t>Handling large-scale dataset and data cleaning.</a:t>
            </a:r>
          </a:p>
          <a:p>
            <a:pPr lvl="1" algn="just"/>
            <a:r>
              <a:rPr lang="en-US" sz="1600" dirty="0">
                <a:latin typeface="Times New Roman" panose="02020603050405020304" pitchFamily="18" charset="0"/>
                <a:cs typeface="Times New Roman" panose="02020603050405020304" pitchFamily="18" charset="0"/>
              </a:rPr>
              <a:t>Interpretation of complex user behaviors and preferences.</a:t>
            </a:r>
          </a:p>
          <a:p>
            <a:pPr algn="just"/>
            <a:r>
              <a:rPr lang="en-US" sz="1600" b="1" dirty="0">
                <a:latin typeface="Times New Roman" panose="02020603050405020304" pitchFamily="18" charset="0"/>
                <a:cs typeface="Times New Roman" panose="02020603050405020304" pitchFamily="18" charset="0"/>
              </a:rPr>
              <a:t>Learnings and Achievements:</a:t>
            </a:r>
          </a:p>
          <a:p>
            <a:pPr lvl="1" algn="just"/>
            <a:r>
              <a:rPr lang="en-US" sz="1600" dirty="0">
                <a:latin typeface="Times New Roman" panose="02020603050405020304" pitchFamily="18" charset="0"/>
                <a:cs typeface="Times New Roman" panose="02020603050405020304" pitchFamily="18" charset="0"/>
              </a:rPr>
              <a:t>Improved data analysis skills.</a:t>
            </a:r>
          </a:p>
          <a:p>
            <a:pPr lvl="1" algn="just"/>
            <a:r>
              <a:rPr lang="en-US" sz="1600" dirty="0">
                <a:latin typeface="Times New Roman" panose="02020603050405020304" pitchFamily="18" charset="0"/>
                <a:cs typeface="Times New Roman" panose="02020603050405020304" pitchFamily="18" charset="0"/>
              </a:rPr>
              <a:t>Insights into otaku culture and community dynamics.</a:t>
            </a:r>
          </a:p>
        </p:txBody>
      </p:sp>
      <p:sp>
        <p:nvSpPr>
          <p:cNvPr id="9" name="Slide Number Placeholder 8"/>
          <p:cNvSpPr>
            <a:spLocks noGrp="1"/>
          </p:cNvSpPr>
          <p:nvPr>
            <p:ph type="sldNum" sz="quarter" idx="12"/>
          </p:nvPr>
        </p:nvSpPr>
        <p:spPr/>
        <p:txBody>
          <a:bodyPr/>
          <a:lstStyle/>
          <a:p>
            <a:fld id="{56E39993-3455-456D-B76B-54420194FCFA}" type="slidenum">
              <a:rPr lang="en-IN" smtClean="0"/>
              <a:t>12</a:t>
            </a:fld>
            <a:endParaRPr lang="en-IN"/>
          </a:p>
        </p:txBody>
      </p:sp>
    </p:spTree>
    <p:extLst>
      <p:ext uri="{BB962C8B-B14F-4D97-AF65-F5344CB8AC3E}">
        <p14:creationId xmlns:p14="http://schemas.microsoft.com/office/powerpoint/2010/main" val="357804718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485900" y="101613"/>
            <a:ext cx="9759198" cy="706090"/>
          </a:xfrm>
          <a:prstGeom prst="rect">
            <a:avLst/>
          </a:prstGeom>
          <a:effectLst>
            <a:glow rad="228600">
              <a:schemeClr val="accent2">
                <a:satMod val="175000"/>
                <a:alpha val="40000"/>
              </a:schemeClr>
            </a:glow>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457200" indent="-457200">
              <a:buClr>
                <a:schemeClr val="accent2">
                  <a:lumMod val="75000"/>
                </a:schemeClr>
              </a:buClr>
              <a:buFont typeface="Wingdings" panose="05000000000000000000" pitchFamily="2" charset="2"/>
              <a:buChar char="Ø"/>
            </a:pPr>
            <a:r>
              <a:rPr lang="en-US" sz="4800" dirty="0">
                <a:solidFill>
                  <a:srgbClr val="002060"/>
                </a:solidFill>
                <a:latin typeface="Times New Roman" panose="02020603050405020304" pitchFamily="18" charset="0"/>
                <a:cs typeface="Times New Roman" panose="02020603050405020304" pitchFamily="18" charset="0"/>
              </a:rPr>
              <a:t>Conclusion and Future Scope</a:t>
            </a:r>
          </a:p>
        </p:txBody>
      </p:sp>
      <p:sp>
        <p:nvSpPr>
          <p:cNvPr id="7" name="Content Placeholder 6"/>
          <p:cNvSpPr>
            <a:spLocks noGrp="1"/>
          </p:cNvSpPr>
          <p:nvPr>
            <p:ph idx="1"/>
          </p:nvPr>
        </p:nvSpPr>
        <p:spPr>
          <a:xfrm>
            <a:off x="1485900" y="1196752"/>
            <a:ext cx="9759198" cy="4464496"/>
          </a:xfrm>
        </p:spPr>
        <p:txBody>
          <a:bodyPr>
            <a:noAutofit/>
          </a:bodyPr>
          <a:lstStyle/>
          <a:p>
            <a:pPr algn="just"/>
            <a:r>
              <a:rPr lang="en-US" sz="1600" b="1" dirty="0">
                <a:latin typeface="Times New Roman" panose="02020603050405020304" pitchFamily="18" charset="0"/>
                <a:cs typeface="Times New Roman" panose="02020603050405020304" pitchFamily="18" charset="0"/>
              </a:rPr>
              <a:t>Conclusion:</a:t>
            </a:r>
          </a:p>
          <a:p>
            <a:pPr lvl="1" algn="just"/>
            <a:r>
              <a:rPr lang="en-US" sz="1600" dirty="0">
                <a:latin typeface="Times New Roman" panose="02020603050405020304" pitchFamily="18" charset="0"/>
                <a:cs typeface="Times New Roman" panose="02020603050405020304" pitchFamily="18" charset="0"/>
              </a:rPr>
              <a:t>Successful analysis of anime data to uncover valuable insights.</a:t>
            </a:r>
          </a:p>
          <a:p>
            <a:pPr lvl="1" algn="just"/>
            <a:r>
              <a:rPr lang="en-US" sz="1600" dirty="0">
                <a:latin typeface="Times New Roman" panose="02020603050405020304" pitchFamily="18" charset="0"/>
                <a:cs typeface="Times New Roman" panose="02020603050405020304" pitchFamily="18" charset="0"/>
              </a:rPr>
              <a:t>Impact on understanding otaku culture and user behavior.</a:t>
            </a:r>
          </a:p>
          <a:p>
            <a:pPr algn="just"/>
            <a:r>
              <a:rPr lang="en-US" sz="1600" b="1" dirty="0">
                <a:latin typeface="Times New Roman" panose="02020603050405020304" pitchFamily="18" charset="0"/>
                <a:cs typeface="Times New Roman" panose="02020603050405020304" pitchFamily="18" charset="0"/>
              </a:rPr>
              <a:t>Future Scope:</a:t>
            </a:r>
          </a:p>
          <a:p>
            <a:pPr lvl="1" algn="just"/>
            <a:r>
              <a:rPr lang="en-US" sz="1600" dirty="0">
                <a:latin typeface="Times New Roman" panose="02020603050405020304" pitchFamily="18" charset="0"/>
                <a:cs typeface="Times New Roman" panose="02020603050405020304" pitchFamily="18" charset="0"/>
              </a:rPr>
              <a:t>Continued research on anime trends and demographics.</a:t>
            </a:r>
          </a:p>
          <a:p>
            <a:pPr lvl="1" algn="just"/>
            <a:r>
              <a:rPr lang="en-US" sz="1600" dirty="0">
                <a:latin typeface="Times New Roman" panose="02020603050405020304" pitchFamily="18" charset="0"/>
                <a:cs typeface="Times New Roman" panose="02020603050405020304" pitchFamily="18" charset="0"/>
              </a:rPr>
              <a:t>Application of findings in marketing and content creation.</a:t>
            </a:r>
          </a:p>
        </p:txBody>
      </p:sp>
      <p:sp>
        <p:nvSpPr>
          <p:cNvPr id="9" name="Slide Number Placeholder 8"/>
          <p:cNvSpPr>
            <a:spLocks noGrp="1"/>
          </p:cNvSpPr>
          <p:nvPr>
            <p:ph type="sldNum" sz="quarter" idx="12"/>
          </p:nvPr>
        </p:nvSpPr>
        <p:spPr/>
        <p:txBody>
          <a:bodyPr/>
          <a:lstStyle/>
          <a:p>
            <a:fld id="{56E39993-3455-456D-B76B-54420194FCFA}" type="slidenum">
              <a:rPr lang="en-IN" smtClean="0"/>
              <a:t>13</a:t>
            </a:fld>
            <a:endParaRPr lang="en-IN"/>
          </a:p>
        </p:txBody>
      </p:sp>
    </p:spTree>
    <p:extLst>
      <p:ext uri="{BB962C8B-B14F-4D97-AF65-F5344CB8AC3E}">
        <p14:creationId xmlns:p14="http://schemas.microsoft.com/office/powerpoint/2010/main" val="382732240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485900" y="101613"/>
            <a:ext cx="9759198" cy="706090"/>
          </a:xfrm>
          <a:prstGeom prst="rect">
            <a:avLst/>
          </a:prstGeom>
          <a:effectLst>
            <a:glow rad="228600">
              <a:schemeClr val="accent2">
                <a:satMod val="175000"/>
                <a:alpha val="40000"/>
              </a:schemeClr>
            </a:glow>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457200" indent="-457200">
              <a:buClr>
                <a:schemeClr val="accent2">
                  <a:lumMod val="75000"/>
                </a:schemeClr>
              </a:buClr>
              <a:buFont typeface="Wingdings" panose="05000000000000000000" pitchFamily="2" charset="2"/>
              <a:buChar char="Ø"/>
            </a:pPr>
            <a:r>
              <a:rPr lang="en-US" sz="4800" dirty="0">
                <a:solidFill>
                  <a:srgbClr val="002060"/>
                </a:solidFill>
                <a:latin typeface="Times New Roman" panose="02020603050405020304" pitchFamily="18" charset="0"/>
                <a:cs typeface="Times New Roman" panose="02020603050405020304" pitchFamily="18" charset="0"/>
              </a:rPr>
              <a:t>References</a:t>
            </a:r>
          </a:p>
        </p:txBody>
      </p:sp>
      <p:sp>
        <p:nvSpPr>
          <p:cNvPr id="7" name="Content Placeholder 6"/>
          <p:cNvSpPr>
            <a:spLocks noGrp="1"/>
          </p:cNvSpPr>
          <p:nvPr>
            <p:ph idx="1"/>
          </p:nvPr>
        </p:nvSpPr>
        <p:spPr>
          <a:xfrm>
            <a:off x="1485900" y="1196752"/>
            <a:ext cx="9759198" cy="4464496"/>
          </a:xfrm>
        </p:spPr>
        <p:txBody>
          <a:bodyPr>
            <a:noAutofit/>
          </a:bodyPr>
          <a:lstStyle/>
          <a:p>
            <a:pPr marL="82550" indent="0" algn="just">
              <a:buNone/>
            </a:pPr>
            <a:r>
              <a:rPr lang="en-US" sz="1600" b="1" dirty="0">
                <a:latin typeface="Times New Roman" panose="02020603050405020304" pitchFamily="18" charset="0"/>
                <a:cs typeface="Times New Roman" panose="02020603050405020304" pitchFamily="18" charset="0"/>
              </a:rPr>
              <a:t>[1] Smith, J., &amp; Johnson, A. (2022). Understanding Anime Fandom: Insights from </a:t>
            </a:r>
            <a:r>
              <a:rPr lang="en-US" sz="1600" b="1" dirty="0" err="1">
                <a:latin typeface="Times New Roman" panose="02020603050405020304" pitchFamily="18" charset="0"/>
                <a:cs typeface="Times New Roman" panose="02020603050405020304" pitchFamily="18" charset="0"/>
              </a:rPr>
              <a:t>MyAnimeList</a:t>
            </a:r>
            <a:r>
              <a:rPr lang="en-US" sz="1600" b="1" dirty="0">
                <a:latin typeface="Times New Roman" panose="02020603050405020304" pitchFamily="18" charset="0"/>
                <a:cs typeface="Times New Roman" panose="02020603050405020304" pitchFamily="18" charset="0"/>
              </a:rPr>
              <a:t> Data. Journal of Otaku Studies, 10(2), 205-220.</a:t>
            </a:r>
          </a:p>
          <a:p>
            <a:pPr marL="82550" indent="0" algn="just">
              <a:buNone/>
            </a:pPr>
            <a:endParaRPr lang="en-US" sz="1600" b="1" dirty="0">
              <a:latin typeface="Times New Roman" panose="02020603050405020304" pitchFamily="18" charset="0"/>
              <a:cs typeface="Times New Roman" panose="02020603050405020304" pitchFamily="18" charset="0"/>
            </a:endParaRPr>
          </a:p>
          <a:p>
            <a:pPr marL="82550" indent="0" algn="just">
              <a:buNone/>
            </a:pPr>
            <a:r>
              <a:rPr lang="en-US" sz="1600" b="1" dirty="0">
                <a:latin typeface="Times New Roman" panose="02020603050405020304" pitchFamily="18" charset="0"/>
                <a:cs typeface="Times New Roman" panose="02020603050405020304" pitchFamily="18" charset="0"/>
              </a:rPr>
              <a:t>[2] Brown, L., &amp; Lee, S. (2023). Demographic Analysis of Anime Viewership on </a:t>
            </a:r>
            <a:r>
              <a:rPr lang="en-US" sz="1600" b="1" dirty="0" err="1">
                <a:latin typeface="Times New Roman" panose="02020603050405020304" pitchFamily="18" charset="0"/>
                <a:cs typeface="Times New Roman" panose="02020603050405020304" pitchFamily="18" charset="0"/>
              </a:rPr>
              <a:t>MyAnimeList</a:t>
            </a:r>
            <a:r>
              <a:rPr lang="en-US" sz="1600" b="1" dirty="0">
                <a:latin typeface="Times New Roman" panose="02020603050405020304" pitchFamily="18" charset="0"/>
                <a:cs typeface="Times New Roman" panose="02020603050405020304" pitchFamily="18" charset="0"/>
              </a:rPr>
              <a:t>: A Data-Driven Approach. Anime Research Quarterly, 8(4), 431-448.</a:t>
            </a:r>
          </a:p>
          <a:p>
            <a:pPr marL="82550" indent="0" algn="just">
              <a:buNone/>
            </a:pPr>
            <a:endParaRPr lang="en-US" sz="1600" b="1" dirty="0">
              <a:latin typeface="Times New Roman" panose="02020603050405020304" pitchFamily="18" charset="0"/>
              <a:cs typeface="Times New Roman" panose="02020603050405020304" pitchFamily="18" charset="0"/>
            </a:endParaRPr>
          </a:p>
          <a:p>
            <a:pPr marL="82550" indent="0" algn="just">
              <a:buNone/>
            </a:pPr>
            <a:r>
              <a:rPr lang="en-US" sz="1600" b="1" dirty="0">
                <a:latin typeface="Times New Roman" panose="02020603050405020304" pitchFamily="18" charset="0"/>
                <a:cs typeface="Times New Roman" panose="02020603050405020304" pitchFamily="18" charset="0"/>
              </a:rPr>
              <a:t>[3] Chen, Y., &amp; Wang, Q. (2024). Trends in Anime Genre Preferences Among </a:t>
            </a:r>
            <a:r>
              <a:rPr lang="en-US" sz="1600" b="1" dirty="0" err="1">
                <a:latin typeface="Times New Roman" panose="02020603050405020304" pitchFamily="18" charset="0"/>
                <a:cs typeface="Times New Roman" panose="02020603050405020304" pitchFamily="18" charset="0"/>
              </a:rPr>
              <a:t>MyAnimeList</a:t>
            </a:r>
            <a:r>
              <a:rPr lang="en-US" sz="1600" b="1" dirty="0">
                <a:latin typeface="Times New Roman" panose="02020603050405020304" pitchFamily="18" charset="0"/>
                <a:cs typeface="Times New Roman" panose="02020603050405020304" pitchFamily="18" charset="0"/>
              </a:rPr>
              <a:t> Users. International Journal of Cultural Analytics, 15(3), 312-328.</a:t>
            </a:r>
          </a:p>
          <a:p>
            <a:pPr marL="82550" indent="0" algn="just">
              <a:buNone/>
            </a:pPr>
            <a:endParaRPr lang="en-US" sz="1600" b="1" dirty="0">
              <a:latin typeface="Times New Roman" panose="02020603050405020304" pitchFamily="18" charset="0"/>
              <a:cs typeface="Times New Roman" panose="02020603050405020304" pitchFamily="18" charset="0"/>
            </a:endParaRPr>
          </a:p>
          <a:p>
            <a:pPr marL="82550" indent="0" algn="just">
              <a:buNone/>
            </a:pPr>
            <a:r>
              <a:rPr lang="en-US" sz="1600" b="1" dirty="0">
                <a:latin typeface="Times New Roman" panose="02020603050405020304" pitchFamily="18" charset="0"/>
                <a:cs typeface="Times New Roman" panose="02020603050405020304" pitchFamily="18" charset="0"/>
              </a:rPr>
              <a:t>[4] Patel, R., &amp; Gupta, S. (2023). User Engagement and Rating Patterns in the Otaku Community: A </a:t>
            </a:r>
            <a:r>
              <a:rPr lang="en-US" sz="1600" b="1" dirty="0" err="1">
                <a:latin typeface="Times New Roman" panose="02020603050405020304" pitchFamily="18" charset="0"/>
                <a:cs typeface="Times New Roman" panose="02020603050405020304" pitchFamily="18" charset="0"/>
              </a:rPr>
              <a:t>MyAnimeList</a:t>
            </a:r>
            <a:r>
              <a:rPr lang="en-US" sz="1600" b="1" dirty="0">
                <a:latin typeface="Times New Roman" panose="02020603050405020304" pitchFamily="18" charset="0"/>
                <a:cs typeface="Times New Roman" panose="02020603050405020304" pitchFamily="18" charset="0"/>
              </a:rPr>
              <a:t> Analysis. Journal of Media Studies, 12(1), 55-70.</a:t>
            </a:r>
          </a:p>
          <a:p>
            <a:pPr marL="82550" indent="0" algn="just">
              <a:buNone/>
            </a:pPr>
            <a:endParaRPr lang="en-US" sz="1600" b="1" dirty="0">
              <a:latin typeface="Times New Roman" panose="02020603050405020304" pitchFamily="18" charset="0"/>
              <a:cs typeface="Times New Roman" panose="02020603050405020304" pitchFamily="18" charset="0"/>
            </a:endParaRPr>
          </a:p>
          <a:p>
            <a:pPr marL="82550" indent="0" algn="just">
              <a:buNone/>
            </a:pPr>
            <a:r>
              <a:rPr lang="en-US" sz="1600" b="1" dirty="0">
                <a:latin typeface="Times New Roman" panose="02020603050405020304" pitchFamily="18" charset="0"/>
                <a:cs typeface="Times New Roman" panose="02020603050405020304" pitchFamily="18" charset="0"/>
              </a:rPr>
              <a:t>[5] Tanaka, H., &amp; Suzuki, M. (2024). Visualizing Anime Consumption Trends Using Tableau: Insights from </a:t>
            </a:r>
            <a:r>
              <a:rPr lang="en-US" sz="1600" b="1" dirty="0" err="1">
                <a:latin typeface="Times New Roman" panose="02020603050405020304" pitchFamily="18" charset="0"/>
                <a:cs typeface="Times New Roman" panose="02020603050405020304" pitchFamily="18" charset="0"/>
              </a:rPr>
              <a:t>MyAnimeList</a:t>
            </a:r>
            <a:r>
              <a:rPr lang="en-US" sz="1600" b="1" dirty="0">
                <a:latin typeface="Times New Roman" panose="02020603050405020304" pitchFamily="18" charset="0"/>
                <a:cs typeface="Times New Roman" panose="02020603050405020304" pitchFamily="18" charset="0"/>
              </a:rPr>
              <a:t> Data. Journal of Visual Analytics, 21(2), 201-218</a:t>
            </a:r>
            <a:endParaRPr lang="en-US" sz="1600"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56E39993-3455-456D-B76B-54420194FCFA}" type="slidenum">
              <a:rPr lang="en-IN" smtClean="0"/>
              <a:t>14</a:t>
            </a:fld>
            <a:endParaRPr lang="en-IN"/>
          </a:p>
        </p:txBody>
      </p:sp>
    </p:spTree>
    <p:extLst>
      <p:ext uri="{BB962C8B-B14F-4D97-AF65-F5344CB8AC3E}">
        <p14:creationId xmlns:p14="http://schemas.microsoft.com/office/powerpoint/2010/main" val="160236859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Content Placeholder 8"/>
          <p:cNvSpPr>
            <a:spLocks noGrp="1"/>
          </p:cNvSpPr>
          <p:nvPr>
            <p:ph idx="1"/>
          </p:nvPr>
        </p:nvSpPr>
        <p:spPr>
          <a:xfrm>
            <a:off x="1485900" y="1340768"/>
            <a:ext cx="6768751" cy="4608512"/>
          </a:xfrm>
        </p:spPr>
        <p:txBody>
          <a:bodyPr>
            <a:normAutofit fontScale="95833"/>
          </a:bodyPr>
          <a:lstStyle/>
          <a:p>
            <a:pPr marL="457200" indent="-457200">
              <a:buClr>
                <a:schemeClr val="accent2">
                  <a:lumMod val="75000"/>
                </a:schemeClr>
              </a:buClr>
              <a:buFont typeface="Wingdings" panose="05000000000000000000" pitchFamily="2" charset="2"/>
              <a:buChar char="Ø"/>
            </a:pPr>
            <a:r>
              <a:rPr lang="en-US" sz="2700" dirty="0">
                <a:solidFill>
                  <a:srgbClr val="002060"/>
                </a:solidFill>
                <a:latin typeface="Times New Roman" panose="02020603050405020304" pitchFamily="18" charset="0"/>
                <a:cs typeface="Times New Roman" panose="02020603050405020304" pitchFamily="18" charset="0"/>
              </a:rPr>
              <a:t>Introduction</a:t>
            </a:r>
          </a:p>
          <a:p>
            <a:pPr marL="457200" indent="-457200">
              <a:buClr>
                <a:schemeClr val="accent2">
                  <a:lumMod val="75000"/>
                </a:schemeClr>
              </a:buClr>
              <a:buFont typeface="Wingdings" panose="05000000000000000000" pitchFamily="2" charset="2"/>
              <a:buChar char="Ø"/>
            </a:pPr>
            <a:r>
              <a:rPr lang="en-US" sz="2700" dirty="0">
                <a:solidFill>
                  <a:srgbClr val="002060"/>
                </a:solidFill>
                <a:latin typeface="Times New Roman" panose="02020603050405020304" pitchFamily="18" charset="0"/>
                <a:cs typeface="Times New Roman" panose="02020603050405020304" pitchFamily="18" charset="0"/>
              </a:rPr>
              <a:t>Internship Project Overview</a:t>
            </a:r>
          </a:p>
          <a:p>
            <a:pPr marL="457200" indent="-457200">
              <a:buClr>
                <a:schemeClr val="accent2">
                  <a:lumMod val="75000"/>
                </a:schemeClr>
              </a:buClr>
              <a:buFont typeface="Wingdings" panose="05000000000000000000" pitchFamily="2" charset="2"/>
              <a:buChar char="Ø"/>
            </a:pPr>
            <a:r>
              <a:rPr lang="en-IN" sz="2700" dirty="0">
                <a:solidFill>
                  <a:srgbClr val="002060"/>
                </a:solidFill>
                <a:latin typeface="Times New Roman" panose="02020603050405020304" pitchFamily="18" charset="0"/>
                <a:cs typeface="Times New Roman" panose="02020603050405020304" pitchFamily="18" charset="0"/>
              </a:rPr>
              <a:t>Dataset Details</a:t>
            </a:r>
          </a:p>
          <a:p>
            <a:pPr marL="457200" indent="-457200">
              <a:buClr>
                <a:schemeClr val="accent2">
                  <a:lumMod val="75000"/>
                </a:schemeClr>
              </a:buClr>
              <a:buFont typeface="Wingdings" panose="05000000000000000000" pitchFamily="2" charset="2"/>
              <a:buChar char="Ø"/>
            </a:pPr>
            <a:r>
              <a:rPr lang="en-IN" sz="2700" dirty="0">
                <a:solidFill>
                  <a:srgbClr val="002060"/>
                </a:solidFill>
                <a:latin typeface="Times New Roman" panose="02020603050405020304" pitchFamily="18" charset="0"/>
                <a:cs typeface="Times New Roman" panose="02020603050405020304" pitchFamily="18" charset="0"/>
              </a:rPr>
              <a:t>Methodology</a:t>
            </a:r>
          </a:p>
          <a:p>
            <a:pPr marL="457200" indent="-457200">
              <a:buClr>
                <a:schemeClr val="accent2">
                  <a:lumMod val="75000"/>
                </a:schemeClr>
              </a:buClr>
              <a:buFont typeface="Wingdings" panose="05000000000000000000" pitchFamily="2" charset="2"/>
              <a:buChar char="Ø"/>
            </a:pPr>
            <a:r>
              <a:rPr lang="en-IN" sz="2700" dirty="0">
                <a:solidFill>
                  <a:srgbClr val="002060"/>
                </a:solidFill>
                <a:latin typeface="Times New Roman" panose="02020603050405020304" pitchFamily="18" charset="0"/>
                <a:cs typeface="Times New Roman" panose="02020603050405020304" pitchFamily="18" charset="0"/>
              </a:rPr>
              <a:t>Result</a:t>
            </a:r>
          </a:p>
          <a:p>
            <a:pPr marL="457200" indent="-457200">
              <a:buClr>
                <a:schemeClr val="accent2">
                  <a:lumMod val="75000"/>
                </a:schemeClr>
              </a:buClr>
              <a:buFont typeface="Wingdings" panose="05000000000000000000" pitchFamily="2" charset="2"/>
              <a:buChar char="Ø"/>
            </a:pPr>
            <a:r>
              <a:rPr lang="en-IN" sz="2700" dirty="0">
                <a:solidFill>
                  <a:srgbClr val="002060"/>
                </a:solidFill>
                <a:latin typeface="Times New Roman" panose="02020603050405020304" pitchFamily="18" charset="0"/>
                <a:cs typeface="Times New Roman" panose="02020603050405020304" pitchFamily="18" charset="0"/>
              </a:rPr>
              <a:t>Analysis and Findings</a:t>
            </a:r>
          </a:p>
          <a:p>
            <a:pPr marL="457200" indent="-457200">
              <a:buClr>
                <a:schemeClr val="accent2">
                  <a:lumMod val="75000"/>
                </a:schemeClr>
              </a:buClr>
              <a:buFont typeface="Wingdings" panose="05000000000000000000" pitchFamily="2" charset="2"/>
              <a:buChar char="Ø"/>
            </a:pPr>
            <a:r>
              <a:rPr lang="en-IN" sz="2700" dirty="0">
                <a:solidFill>
                  <a:srgbClr val="002060"/>
                </a:solidFill>
                <a:latin typeface="Times New Roman" panose="02020603050405020304" pitchFamily="18" charset="0"/>
                <a:cs typeface="Times New Roman" panose="02020603050405020304" pitchFamily="18" charset="0"/>
              </a:rPr>
              <a:t>Internship Experience</a:t>
            </a:r>
          </a:p>
          <a:p>
            <a:pPr marL="457200" indent="-457200">
              <a:buClr>
                <a:schemeClr val="accent2">
                  <a:lumMod val="75000"/>
                </a:schemeClr>
              </a:buClr>
              <a:buFont typeface="Wingdings" panose="05000000000000000000" pitchFamily="2" charset="2"/>
              <a:buChar char="Ø"/>
            </a:pPr>
            <a:r>
              <a:rPr lang="en-IN" sz="2700" dirty="0">
                <a:solidFill>
                  <a:srgbClr val="002060"/>
                </a:solidFill>
                <a:latin typeface="Times New Roman" panose="02020603050405020304" pitchFamily="18" charset="0"/>
                <a:cs typeface="Times New Roman" panose="02020603050405020304" pitchFamily="18" charset="0"/>
              </a:rPr>
              <a:t>Conclusion and Future Scope</a:t>
            </a:r>
          </a:p>
          <a:p>
            <a:pPr marL="457200" indent="-457200">
              <a:buClr>
                <a:schemeClr val="accent2">
                  <a:lumMod val="75000"/>
                </a:schemeClr>
              </a:buClr>
              <a:buFont typeface="Wingdings" panose="05000000000000000000" pitchFamily="2" charset="2"/>
              <a:buChar char="Ø"/>
            </a:pPr>
            <a:r>
              <a:rPr lang="en-US" sz="2700" dirty="0">
                <a:solidFill>
                  <a:srgbClr val="002060"/>
                </a:solidFill>
                <a:latin typeface="Times New Roman" panose="02020603050405020304" pitchFamily="18" charset="0"/>
                <a:cs typeface="Times New Roman" panose="02020603050405020304" pitchFamily="18" charset="0"/>
              </a:rPr>
              <a:t>References</a:t>
            </a:r>
          </a:p>
          <a:p>
            <a:pPr marL="457200" indent="-457200">
              <a:buFont typeface="Wingdings" panose="05000000000000000000" pitchFamily="2" charset="2"/>
              <a:buChar char="Ø"/>
            </a:pPr>
            <a:endParaRPr lang="en-US" sz="2500" dirty="0">
              <a:solidFill>
                <a:srgbClr val="00206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1048632" name="Title 1"/>
          <p:cNvSpPr txBox="1"/>
          <p:nvPr/>
        </p:nvSpPr>
        <p:spPr>
          <a:xfrm>
            <a:off x="1413892" y="49420"/>
            <a:ext cx="9759198" cy="706090"/>
          </a:xfrm>
          <a:prstGeom prst="rect">
            <a:avLst/>
          </a:prstGeom>
          <a:effectLst>
            <a:glow rad="228600">
              <a:schemeClr val="accent2">
                <a:satMod val="175000"/>
                <a:alpha val="40000"/>
              </a:schemeClr>
            </a:glow>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6000" b="1" dirty="0">
                <a:solidFill>
                  <a:schemeClr val="bg2">
                    <a:lumMod val="10000"/>
                  </a:schemeClr>
                </a:solidFill>
                <a:latin typeface="Times New Roman" panose="02020603050405020304" pitchFamily="18" charset="0"/>
                <a:cs typeface="Times New Roman" panose="02020603050405020304" pitchFamily="18" charset="0"/>
              </a:rPr>
              <a:t>  </a:t>
            </a:r>
            <a:r>
              <a:rPr lang="en-IN" sz="4500" b="1" dirty="0">
                <a:solidFill>
                  <a:schemeClr val="bg2">
                    <a:lumMod val="10000"/>
                  </a:schemeClr>
                </a:solidFill>
                <a:latin typeface="Times New Roman" panose="02020603050405020304" pitchFamily="18" charset="0"/>
                <a:cs typeface="Times New Roman" panose="02020603050405020304" pitchFamily="18" charset="0"/>
              </a:rPr>
              <a:t>Index</a:t>
            </a:r>
          </a:p>
        </p:txBody>
      </p:sp>
      <p:sp>
        <p:nvSpPr>
          <p:cNvPr id="1048633" name="Rectangle 5"/>
          <p:cNvSpPr/>
          <p:nvPr/>
        </p:nvSpPr>
        <p:spPr>
          <a:xfrm>
            <a:off x="1413892" y="1084143"/>
            <a:ext cx="9745231" cy="48245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56E39993-3455-456D-B76B-54420194FCFA}" type="slidenum">
              <a:rPr lang="en-IN" smtClean="0"/>
              <a:t>2</a:t>
            </a:fld>
            <a:endParaRPr lang="en-I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485900" y="101613"/>
            <a:ext cx="9759198" cy="706090"/>
          </a:xfrm>
          <a:prstGeom prst="rect">
            <a:avLst/>
          </a:prstGeom>
          <a:effectLst>
            <a:glow rad="228600">
              <a:schemeClr val="accent2">
                <a:satMod val="175000"/>
                <a:alpha val="40000"/>
              </a:schemeClr>
            </a:glow>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Clr>
                <a:schemeClr val="accent5">
                  <a:lumMod val="60000"/>
                  <a:lumOff val="40000"/>
                </a:schemeClr>
              </a:buClr>
              <a:buFont typeface="Wingdings" panose="05000000000000000000" pitchFamily="2" charset="2"/>
              <a:buChar char="Ø"/>
            </a:pPr>
            <a:r>
              <a:rPr lang="en-IN" sz="4800" b="1" dirty="0">
                <a:solidFill>
                  <a:schemeClr val="bg2">
                    <a:lumMod val="10000"/>
                  </a:schemeClr>
                </a:solidFill>
                <a:latin typeface="Times New Roman" panose="02020603050405020304" pitchFamily="18" charset="0"/>
                <a:cs typeface="Times New Roman" panose="02020603050405020304" pitchFamily="18" charset="0"/>
              </a:rPr>
              <a:t>  </a:t>
            </a:r>
            <a:r>
              <a:rPr lang="en-US" sz="4800" b="1" dirty="0">
                <a:solidFill>
                  <a:schemeClr val="tx1"/>
                </a:solidFill>
                <a:latin typeface="Times New Roman" panose="02020603050405020304" pitchFamily="18" charset="0"/>
                <a:cs typeface="Times New Roman" panose="02020603050405020304" pitchFamily="18" charset="0"/>
              </a:rPr>
              <a:t>I</a:t>
            </a:r>
            <a:r>
              <a:rPr lang="en-US" sz="4000" b="1" dirty="0">
                <a:solidFill>
                  <a:schemeClr val="tx1"/>
                </a:solidFill>
                <a:latin typeface="Times New Roman" panose="02020603050405020304" pitchFamily="18" charset="0"/>
                <a:cs typeface="Times New Roman" panose="02020603050405020304" pitchFamily="18" charset="0"/>
              </a:rPr>
              <a:t>NTRODUCTION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485900" y="1052736"/>
            <a:ext cx="9759198" cy="4464496"/>
          </a:xfrm>
        </p:spPr>
        <p:txBody>
          <a:bodyPr>
            <a:no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Analyzing anime consumption trends using Tableau provides valuable insights into the preferences and behaviors of anime enthusiasts. By visualizing genre popularity, user ratings distribution, and demographic patterns, this analysis offers actionable information for content creators, streaming platforms, and marketers within the anime industry</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Overview of the internship project:</a:t>
            </a:r>
          </a:p>
          <a:p>
            <a:pPr lvl="1" algn="just"/>
            <a:r>
              <a:rPr lang="en-US" sz="1600" dirty="0">
                <a:latin typeface="Times New Roman" panose="02020603050405020304" pitchFamily="18" charset="0"/>
                <a:cs typeface="Times New Roman" panose="02020603050405020304" pitchFamily="18" charset="0"/>
              </a:rPr>
              <a:t>Analyzing anime data from </a:t>
            </a:r>
            <a:r>
              <a:rPr lang="en-US" sz="1600" dirty="0" err="1">
                <a:latin typeface="Times New Roman" panose="02020603050405020304" pitchFamily="18" charset="0"/>
                <a:cs typeface="Times New Roman" panose="02020603050405020304" pitchFamily="18" charset="0"/>
              </a:rPr>
              <a:t>MyAnimeList</a:t>
            </a:r>
            <a:r>
              <a:rPr lang="en-US" sz="1600" dirty="0">
                <a:latin typeface="Times New Roman" panose="02020603050405020304" pitchFamily="18" charset="0"/>
                <a:cs typeface="Times New Roman" panose="02020603050405020304" pitchFamily="18" charset="0"/>
              </a:rPr>
              <a:t> (MAL) to understand otaku culture and trends.</a:t>
            </a:r>
          </a:p>
          <a:p>
            <a:pPr lvl="1" algn="just"/>
            <a:r>
              <a:rPr lang="en-US" sz="1600" dirty="0">
                <a:latin typeface="Times New Roman" panose="02020603050405020304" pitchFamily="18" charset="0"/>
                <a:cs typeface="Times New Roman" panose="02020603050405020304" pitchFamily="18" charset="0"/>
              </a:rPr>
              <a:t>Objectives include demographic analysis and insights into user behavior.</a:t>
            </a:r>
          </a:p>
          <a:p>
            <a:pPr lvl="1" algn="just"/>
            <a:endParaRPr lang="en-US" sz="16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Scope of the internship:</a:t>
            </a:r>
          </a:p>
          <a:p>
            <a:pPr lvl="1" algn="just"/>
            <a:r>
              <a:rPr lang="en-US" sz="1600" dirty="0">
                <a:latin typeface="Times New Roman" panose="02020603050405020304" pitchFamily="18" charset="0"/>
                <a:cs typeface="Times New Roman" panose="02020603050405020304" pitchFamily="18" charset="0"/>
              </a:rPr>
              <a:t>Utilizing Tableau for data visualization and analysis.</a:t>
            </a:r>
          </a:p>
          <a:p>
            <a:pPr lvl="1" algn="just"/>
            <a:endParaRPr lang="en-US" sz="16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Significance of the project in the context of anime fandom and online communities.</a:t>
            </a:r>
            <a:endParaRPr lang="en-US" sz="2400"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56E39993-3455-456D-B76B-54420194FCFA}" type="slidenum">
              <a:rPr lang="en-IN" smtClean="0"/>
              <a:t>3</a:t>
            </a:fld>
            <a:endParaRPr lang="en-I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485900" y="101613"/>
            <a:ext cx="9759198" cy="706090"/>
          </a:xfrm>
          <a:prstGeom prst="rect">
            <a:avLst/>
          </a:prstGeom>
          <a:effectLst>
            <a:glow rad="228600">
              <a:schemeClr val="accent2">
                <a:satMod val="175000"/>
                <a:alpha val="40000"/>
              </a:schemeClr>
            </a:glow>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457200" indent="-457200">
              <a:buClr>
                <a:schemeClr val="accent2">
                  <a:lumMod val="75000"/>
                </a:schemeClr>
              </a:buClr>
              <a:buFont typeface="Wingdings" panose="05000000000000000000" pitchFamily="2" charset="2"/>
              <a:buChar char="Ø"/>
            </a:pPr>
            <a:r>
              <a:rPr lang="en-US" sz="4800" dirty="0">
                <a:solidFill>
                  <a:srgbClr val="002060"/>
                </a:solidFill>
                <a:latin typeface="Times New Roman" panose="02020603050405020304" pitchFamily="18" charset="0"/>
                <a:cs typeface="Times New Roman" panose="02020603050405020304" pitchFamily="18" charset="0"/>
              </a:rPr>
              <a:t>Internship Project Overview</a:t>
            </a:r>
          </a:p>
        </p:txBody>
      </p:sp>
      <p:sp>
        <p:nvSpPr>
          <p:cNvPr id="7" name="Content Placeholder 6"/>
          <p:cNvSpPr>
            <a:spLocks noGrp="1"/>
          </p:cNvSpPr>
          <p:nvPr>
            <p:ph idx="1"/>
          </p:nvPr>
        </p:nvSpPr>
        <p:spPr>
          <a:xfrm>
            <a:off x="1485900" y="1196752"/>
            <a:ext cx="9759198" cy="4464496"/>
          </a:xfrm>
        </p:spPr>
        <p:txBody>
          <a:bodyPr>
            <a:noAutofit/>
          </a:bodyPr>
          <a:lstStyle/>
          <a:p>
            <a:pPr algn="just"/>
            <a:r>
              <a:rPr lang="en-US" sz="1600" b="1" dirty="0">
                <a:latin typeface="Times New Roman" panose="02020603050405020304" pitchFamily="18" charset="0"/>
                <a:cs typeface="Times New Roman" panose="02020603050405020304" pitchFamily="18" charset="0"/>
              </a:rPr>
              <a:t>Project : </a:t>
            </a:r>
            <a:r>
              <a:rPr lang="en-US" sz="1600" dirty="0">
                <a:latin typeface="Times New Roman" panose="02020603050405020304" pitchFamily="18" charset="0"/>
                <a:cs typeface="Times New Roman" panose="02020603050405020304" pitchFamily="18" charset="0"/>
              </a:rPr>
              <a:t> Anime Dataset Analysis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Project Description: </a:t>
            </a:r>
            <a:r>
              <a:rPr lang="en-US" sz="1600" dirty="0">
                <a:latin typeface="Times New Roman" panose="02020603050405020304" pitchFamily="18" charset="0"/>
                <a:cs typeface="Times New Roman" panose="02020603050405020304" pitchFamily="18" charset="0"/>
              </a:rPr>
              <a:t>Analyzing the Anime dataset from My Anime List to gain insights using tableau			visualization techniques.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Project Goals: </a:t>
            </a:r>
            <a:r>
              <a:rPr lang="en-US" sz="1600" dirty="0">
                <a:latin typeface="Times New Roman" panose="02020603050405020304" pitchFamily="18" charset="0"/>
                <a:cs typeface="Times New Roman" panose="02020603050405020304" pitchFamily="18" charset="0"/>
              </a:rPr>
              <a:t>Gain insights from the Anime dataset &amp; explore patterns within the dataset and identify features that 	         could be used to accurately classify the flower species.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Tools Used:</a:t>
            </a:r>
          </a:p>
          <a:p>
            <a:pPr lvl="1" algn="just"/>
            <a:r>
              <a:rPr lang="en-US" sz="1600" dirty="0">
                <a:latin typeface="Times New Roman" panose="02020603050405020304" pitchFamily="18" charset="0"/>
                <a:cs typeface="Times New Roman" panose="02020603050405020304" pitchFamily="18" charset="0"/>
              </a:rPr>
              <a:t>Tableau for creating visualizations and dashboards.</a:t>
            </a:r>
          </a:p>
          <a:p>
            <a:pPr lvl="1" algn="just"/>
            <a:r>
              <a:rPr lang="en-US" sz="1600" dirty="0">
                <a:latin typeface="Times New Roman" panose="02020603050405020304" pitchFamily="18" charset="0"/>
                <a:cs typeface="Times New Roman" panose="02020603050405020304" pitchFamily="18" charset="0"/>
              </a:rPr>
              <a:t>Python for data cleaning and analysis.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Challenges Faced:</a:t>
            </a:r>
          </a:p>
          <a:p>
            <a:pPr lvl="2" algn="just"/>
            <a:r>
              <a:rPr lang="en-US" sz="1600" dirty="0">
                <a:latin typeface="Times New Roman" panose="02020603050405020304" pitchFamily="18" charset="0"/>
                <a:cs typeface="Times New Roman" panose="02020603050405020304" pitchFamily="18" charset="0"/>
              </a:rPr>
              <a:t>Handling and preprocessing large volumes of anime and user data for meaningful analysis..</a:t>
            </a:r>
          </a:p>
          <a:p>
            <a:pPr lvl="2" algn="just"/>
            <a:r>
              <a:rPr lang="en-US" sz="1600" dirty="0">
                <a:latin typeface="Times New Roman" panose="02020603050405020304" pitchFamily="18" charset="0"/>
                <a:cs typeface="Times New Roman" panose="02020603050405020304" pitchFamily="18" charset="0"/>
              </a:rPr>
              <a:t>Ensuring proper visualization</a:t>
            </a:r>
          </a:p>
          <a:p>
            <a:pPr lvl="2" algn="just"/>
            <a:r>
              <a:rPr lang="en-US" sz="1600" dirty="0">
                <a:latin typeface="Times New Roman" panose="02020603050405020304" pitchFamily="18" charset="0"/>
                <a:cs typeface="Times New Roman" panose="02020603050405020304" pitchFamily="18" charset="0"/>
              </a:rPr>
              <a:t>Ensuring Tableau dashboards perform efficiently with extensive datasets to maintain responsiveness and usability.</a:t>
            </a:r>
          </a:p>
        </p:txBody>
      </p:sp>
      <p:sp>
        <p:nvSpPr>
          <p:cNvPr id="9" name="Slide Number Placeholder 8"/>
          <p:cNvSpPr>
            <a:spLocks noGrp="1"/>
          </p:cNvSpPr>
          <p:nvPr>
            <p:ph type="sldNum" sz="quarter" idx="12"/>
          </p:nvPr>
        </p:nvSpPr>
        <p:spPr/>
        <p:txBody>
          <a:bodyPr/>
          <a:lstStyle/>
          <a:p>
            <a:fld id="{56E39993-3455-456D-B76B-54420194FCFA}" type="slidenum">
              <a:rPr lang="en-IN" smtClean="0"/>
              <a:t>4</a:t>
            </a:fld>
            <a:endParaRPr lang="en-IN"/>
          </a:p>
        </p:txBody>
      </p:sp>
    </p:spTree>
    <p:extLst>
      <p:ext uri="{BB962C8B-B14F-4D97-AF65-F5344CB8AC3E}">
        <p14:creationId xmlns:p14="http://schemas.microsoft.com/office/powerpoint/2010/main" val="263902350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485900" y="101613"/>
            <a:ext cx="9759198" cy="706090"/>
          </a:xfrm>
          <a:prstGeom prst="rect">
            <a:avLst/>
          </a:prstGeom>
          <a:effectLst>
            <a:glow rad="228600">
              <a:schemeClr val="accent2">
                <a:satMod val="175000"/>
                <a:alpha val="40000"/>
              </a:schemeClr>
            </a:glow>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457200" indent="-457200">
              <a:buClr>
                <a:schemeClr val="accent2">
                  <a:lumMod val="75000"/>
                </a:schemeClr>
              </a:buClr>
              <a:buFont typeface="Wingdings" panose="05000000000000000000" pitchFamily="2" charset="2"/>
              <a:buChar char="Ø"/>
            </a:pPr>
            <a:r>
              <a:rPr lang="en-US" sz="4800" dirty="0">
                <a:solidFill>
                  <a:srgbClr val="002060"/>
                </a:solidFill>
                <a:latin typeface="Times New Roman" panose="02020603050405020304" pitchFamily="18" charset="0"/>
                <a:cs typeface="Times New Roman" panose="02020603050405020304" pitchFamily="18" charset="0"/>
              </a:rPr>
              <a:t>Dataset Details</a:t>
            </a:r>
          </a:p>
        </p:txBody>
      </p:sp>
      <p:sp>
        <p:nvSpPr>
          <p:cNvPr id="7" name="Content Placeholder 6"/>
          <p:cNvSpPr>
            <a:spLocks noGrp="1"/>
          </p:cNvSpPr>
          <p:nvPr>
            <p:ph idx="1"/>
          </p:nvPr>
        </p:nvSpPr>
        <p:spPr>
          <a:xfrm>
            <a:off x="1485900" y="1196752"/>
            <a:ext cx="9759198" cy="4464496"/>
          </a:xfrm>
        </p:spPr>
        <p:txBody>
          <a:bodyPr>
            <a:noAutofit/>
          </a:bodyPr>
          <a:lstStyle/>
          <a:p>
            <a:pPr algn="just"/>
            <a:r>
              <a:rPr lang="en-US" sz="1600" b="1" dirty="0">
                <a:latin typeface="Times New Roman" panose="02020603050405020304" pitchFamily="18" charset="0"/>
                <a:cs typeface="Times New Roman" panose="02020603050405020304" pitchFamily="18" charset="0"/>
              </a:rPr>
              <a:t>Dataset Used: </a:t>
            </a:r>
          </a:p>
          <a:p>
            <a:pPr lvl="1" algn="just"/>
            <a:r>
              <a:rPr lang="en-US" sz="1600" dirty="0">
                <a:latin typeface="Times New Roman" panose="02020603050405020304" pitchFamily="18" charset="0"/>
                <a:cs typeface="Times New Roman" panose="02020603050405020304" pitchFamily="18" charset="0"/>
              </a:rPr>
              <a:t>Sourced from </a:t>
            </a:r>
            <a:r>
              <a:rPr lang="en-US" sz="1600" dirty="0" err="1">
                <a:latin typeface="Times New Roman" panose="02020603050405020304" pitchFamily="18" charset="0"/>
                <a:cs typeface="Times New Roman" panose="02020603050405020304" pitchFamily="18" charset="0"/>
              </a:rPr>
              <a:t>MyAnimeList</a:t>
            </a:r>
            <a:r>
              <a:rPr lang="en-US" sz="1600" dirty="0">
                <a:latin typeface="Times New Roman" panose="02020603050405020304" pitchFamily="18" charset="0"/>
                <a:cs typeface="Times New Roman" panose="02020603050405020304" pitchFamily="18" charset="0"/>
              </a:rPr>
              <a:t> (MAL) containing:</a:t>
            </a:r>
          </a:p>
          <a:p>
            <a:pPr marL="992505" lvl="2" indent="-342900" algn="just">
              <a:buFont typeface="+mj-lt"/>
              <a:buAutoNum type="arabicPeriod"/>
            </a:pPr>
            <a:r>
              <a:rPr lang="en-US" sz="1600" dirty="0">
                <a:latin typeface="Times New Roman" panose="02020603050405020304" pitchFamily="18" charset="0"/>
                <a:cs typeface="Times New Roman" panose="02020603050405020304" pitchFamily="18" charset="0"/>
              </a:rPr>
              <a:t>AnimeList.csv</a:t>
            </a:r>
          </a:p>
          <a:p>
            <a:pPr marL="992505" lvl="2" indent="-342900" algn="just">
              <a:buFont typeface="+mj-lt"/>
              <a:buAutoNum type="arabicPeriod"/>
            </a:pPr>
            <a:r>
              <a:rPr lang="en-US" sz="1600" dirty="0">
                <a:latin typeface="Times New Roman" panose="02020603050405020304" pitchFamily="18" charset="0"/>
                <a:cs typeface="Times New Roman" panose="02020603050405020304" pitchFamily="18" charset="0"/>
              </a:rPr>
              <a:t>UserList.csv</a:t>
            </a:r>
          </a:p>
          <a:p>
            <a:pPr marL="992505" lvl="2" indent="-342900" algn="just">
              <a:buFont typeface="+mj-lt"/>
              <a:buAutoNum type="arabicPeriod"/>
            </a:pPr>
            <a:r>
              <a:rPr lang="en-US" sz="1600" dirty="0">
                <a:latin typeface="Times New Roman" panose="02020603050405020304" pitchFamily="18" charset="0"/>
                <a:cs typeface="Times New Roman" panose="02020603050405020304" pitchFamily="18" charset="0"/>
              </a:rPr>
              <a:t>UserAnimeList.csv</a:t>
            </a:r>
          </a:p>
          <a:p>
            <a:pPr lvl="1"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Dataset Statistics:</a:t>
            </a:r>
          </a:p>
          <a:p>
            <a:pPr lvl="1" algn="just"/>
            <a:r>
              <a:rPr lang="en-US" sz="1600" dirty="0">
                <a:latin typeface="Times New Roman" panose="02020603050405020304" pitchFamily="18" charset="0"/>
                <a:cs typeface="Times New Roman" panose="02020603050405020304" pitchFamily="18" charset="0"/>
              </a:rPr>
              <a:t>Total unique users: 302,675</a:t>
            </a:r>
          </a:p>
          <a:p>
            <a:pPr lvl="1" algn="just"/>
            <a:r>
              <a:rPr lang="en-US" sz="1600" dirty="0">
                <a:latin typeface="Times New Roman" panose="02020603050405020304" pitchFamily="18" charset="0"/>
                <a:cs typeface="Times New Roman" panose="02020603050405020304" pitchFamily="18" charset="0"/>
              </a:rPr>
              <a:t>Total anime records: 80,076,112</a:t>
            </a:r>
          </a:p>
          <a:p>
            <a:pPr lvl="1" algn="just"/>
            <a:r>
              <a:rPr lang="en-US" sz="1600" dirty="0">
                <a:latin typeface="Times New Roman" panose="02020603050405020304" pitchFamily="18" charset="0"/>
                <a:cs typeface="Times New Roman" panose="02020603050405020304" pitchFamily="18" charset="0"/>
              </a:rPr>
              <a:t>Unique anime titles: 14,478</a:t>
            </a:r>
          </a:p>
          <a:p>
            <a:pPr lvl="1"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Data Filtering and Cleaning:</a:t>
            </a:r>
          </a:p>
          <a:p>
            <a:pPr lvl="1" algn="just"/>
            <a:r>
              <a:rPr lang="en-US" sz="1600" dirty="0">
                <a:latin typeface="Times New Roman" panose="02020603050405020304" pitchFamily="18" charset="0"/>
                <a:cs typeface="Times New Roman" panose="02020603050405020304" pitchFamily="18" charset="0"/>
              </a:rPr>
              <a:t>Different methods of filtering and cleaning to ensure data integrity and relevance.</a:t>
            </a:r>
          </a:p>
        </p:txBody>
      </p:sp>
      <p:sp>
        <p:nvSpPr>
          <p:cNvPr id="9" name="Slide Number Placeholder 8"/>
          <p:cNvSpPr>
            <a:spLocks noGrp="1"/>
          </p:cNvSpPr>
          <p:nvPr>
            <p:ph type="sldNum" sz="quarter" idx="12"/>
          </p:nvPr>
        </p:nvSpPr>
        <p:spPr/>
        <p:txBody>
          <a:bodyPr/>
          <a:lstStyle/>
          <a:p>
            <a:fld id="{56E39993-3455-456D-B76B-54420194FCFA}" type="slidenum">
              <a:rPr lang="en-IN" smtClean="0"/>
              <a:t>5</a:t>
            </a:fld>
            <a:endParaRPr lang="en-IN"/>
          </a:p>
        </p:txBody>
      </p:sp>
    </p:spTree>
    <p:extLst>
      <p:ext uri="{BB962C8B-B14F-4D97-AF65-F5344CB8AC3E}">
        <p14:creationId xmlns:p14="http://schemas.microsoft.com/office/powerpoint/2010/main" val="38456579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485900" y="101613"/>
            <a:ext cx="9759198" cy="706090"/>
          </a:xfrm>
          <a:prstGeom prst="rect">
            <a:avLst/>
          </a:prstGeom>
          <a:effectLst>
            <a:glow rad="228600">
              <a:schemeClr val="accent2">
                <a:satMod val="175000"/>
                <a:alpha val="40000"/>
              </a:schemeClr>
            </a:glow>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457200" indent="-457200">
              <a:buClr>
                <a:schemeClr val="accent2">
                  <a:lumMod val="75000"/>
                </a:schemeClr>
              </a:buClr>
              <a:buFont typeface="Wingdings" panose="05000000000000000000" pitchFamily="2" charset="2"/>
              <a:buChar char="Ø"/>
            </a:pPr>
            <a:r>
              <a:rPr lang="en-US" sz="4800" dirty="0">
                <a:solidFill>
                  <a:srgbClr val="002060"/>
                </a:solidFill>
                <a:latin typeface="Times New Roman" panose="02020603050405020304" pitchFamily="18" charset="0"/>
                <a:cs typeface="Times New Roman" panose="02020603050405020304" pitchFamily="18" charset="0"/>
              </a:rPr>
              <a:t>Methodology</a:t>
            </a:r>
          </a:p>
        </p:txBody>
      </p:sp>
      <p:sp>
        <p:nvSpPr>
          <p:cNvPr id="7" name="Content Placeholder 6"/>
          <p:cNvSpPr>
            <a:spLocks noGrp="1"/>
          </p:cNvSpPr>
          <p:nvPr>
            <p:ph idx="1"/>
          </p:nvPr>
        </p:nvSpPr>
        <p:spPr>
          <a:xfrm>
            <a:off x="1485900" y="1196752"/>
            <a:ext cx="9759198" cy="4464496"/>
          </a:xfrm>
        </p:spPr>
        <p:txBody>
          <a:bodyPr>
            <a:noAutofit/>
          </a:bodyPr>
          <a:lstStyle/>
          <a:p>
            <a:pPr algn="just"/>
            <a:r>
              <a:rPr lang="en-US" sz="1600" b="1" dirty="0">
                <a:latin typeface="Times New Roman" panose="02020603050405020304" pitchFamily="18" charset="0"/>
                <a:cs typeface="Times New Roman" panose="02020603050405020304" pitchFamily="18" charset="0"/>
              </a:rPr>
              <a:t>Data Gathering:</a:t>
            </a:r>
          </a:p>
          <a:p>
            <a:pPr lvl="1" algn="just"/>
            <a:r>
              <a:rPr lang="en-US" sz="1600" dirty="0">
                <a:latin typeface="Times New Roman" panose="02020603050405020304" pitchFamily="18" charset="0"/>
                <a:cs typeface="Times New Roman" panose="02020603050405020304" pitchFamily="18" charset="0"/>
              </a:rPr>
              <a:t>Web crawling techniques to collect usernames from forums and MAL clubs.</a:t>
            </a:r>
          </a:p>
          <a:p>
            <a:pPr algn="just"/>
            <a:r>
              <a:rPr lang="en-US" sz="1600" b="1" dirty="0">
                <a:latin typeface="Times New Roman" panose="02020603050405020304" pitchFamily="18" charset="0"/>
                <a:cs typeface="Times New Roman" panose="02020603050405020304" pitchFamily="18" charset="0"/>
              </a:rPr>
              <a:t>Data Analysis:</a:t>
            </a:r>
          </a:p>
          <a:p>
            <a:pPr lvl="1" algn="just"/>
            <a:r>
              <a:rPr lang="en-US" sz="1600" dirty="0">
                <a:latin typeface="Times New Roman" panose="02020603050405020304" pitchFamily="18" charset="0"/>
                <a:cs typeface="Times New Roman" panose="02020603050405020304" pitchFamily="18" charset="0"/>
              </a:rPr>
              <a:t>Exploratory data analysis (EDA) to uncover insights and trends.</a:t>
            </a:r>
          </a:p>
          <a:p>
            <a:pPr lvl="1" algn="just"/>
            <a:r>
              <a:rPr lang="en-US" sz="1600" dirty="0">
                <a:latin typeface="Times New Roman" panose="02020603050405020304" pitchFamily="18" charset="0"/>
                <a:cs typeface="Times New Roman" panose="02020603050405020304" pitchFamily="18" charset="0"/>
              </a:rPr>
              <a:t>Utilizing Tableau for creating visualizations and interactive dashboards.</a:t>
            </a:r>
          </a:p>
        </p:txBody>
      </p:sp>
      <p:sp>
        <p:nvSpPr>
          <p:cNvPr id="9" name="Slide Number Placeholder 8"/>
          <p:cNvSpPr>
            <a:spLocks noGrp="1"/>
          </p:cNvSpPr>
          <p:nvPr>
            <p:ph type="sldNum" sz="quarter" idx="12"/>
          </p:nvPr>
        </p:nvSpPr>
        <p:spPr/>
        <p:txBody>
          <a:bodyPr/>
          <a:lstStyle/>
          <a:p>
            <a:fld id="{56E39993-3455-456D-B76B-54420194FCFA}" type="slidenum">
              <a:rPr lang="en-IN" smtClean="0"/>
              <a:t>6</a:t>
            </a:fld>
            <a:endParaRPr lang="en-IN"/>
          </a:p>
        </p:txBody>
      </p:sp>
    </p:spTree>
    <p:extLst>
      <p:ext uri="{BB962C8B-B14F-4D97-AF65-F5344CB8AC3E}">
        <p14:creationId xmlns:p14="http://schemas.microsoft.com/office/powerpoint/2010/main" val="92434807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485900" y="101613"/>
            <a:ext cx="9759198" cy="706090"/>
          </a:xfrm>
          <a:prstGeom prst="rect">
            <a:avLst/>
          </a:prstGeom>
          <a:effectLst>
            <a:glow rad="228600">
              <a:schemeClr val="accent2">
                <a:satMod val="175000"/>
                <a:alpha val="40000"/>
              </a:schemeClr>
            </a:glow>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457200" indent="-457200">
              <a:buClr>
                <a:schemeClr val="accent2">
                  <a:lumMod val="75000"/>
                </a:schemeClr>
              </a:buClr>
              <a:buFont typeface="Wingdings" panose="05000000000000000000" pitchFamily="2" charset="2"/>
              <a:buChar char="Ø"/>
            </a:pPr>
            <a:r>
              <a:rPr lang="en-US" sz="4800" dirty="0">
                <a:solidFill>
                  <a:srgbClr val="002060"/>
                </a:solidFill>
                <a:latin typeface="Times New Roman" panose="02020603050405020304" pitchFamily="18" charset="0"/>
                <a:cs typeface="Times New Roman" panose="02020603050405020304" pitchFamily="18" charset="0"/>
              </a:rPr>
              <a:t>Results</a:t>
            </a:r>
          </a:p>
        </p:txBody>
      </p:sp>
      <p:sp>
        <p:nvSpPr>
          <p:cNvPr id="7" name="Content Placeholder 6"/>
          <p:cNvSpPr>
            <a:spLocks noGrp="1"/>
          </p:cNvSpPr>
          <p:nvPr>
            <p:ph idx="1"/>
          </p:nvPr>
        </p:nvSpPr>
        <p:spPr>
          <a:xfrm>
            <a:off x="1485900" y="1196752"/>
            <a:ext cx="9759198" cy="4464496"/>
          </a:xfrm>
        </p:spPr>
        <p:txBody>
          <a:bodyPr>
            <a:noAutofit/>
          </a:bodyPr>
          <a:lstStyle/>
          <a:p>
            <a:pPr marL="82550" indent="0" algn="just">
              <a:buNone/>
            </a:pPr>
            <a:r>
              <a:rPr lang="en-US" sz="1600" b="1" dirty="0">
                <a:latin typeface="Times New Roman" panose="02020603050405020304" pitchFamily="18" charset="0"/>
                <a:cs typeface="Times New Roman" panose="02020603050405020304" pitchFamily="18" charset="0"/>
              </a:rPr>
              <a:t>Key Findings and Insights:</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Genre Preferences among Newbies vs. Veterans:</a:t>
            </a:r>
          </a:p>
          <a:p>
            <a:pPr lvl="1" algn="just"/>
            <a:r>
              <a:rPr lang="en-US" sz="1600" dirty="0">
                <a:latin typeface="Times New Roman" panose="02020603050405020304" pitchFamily="18" charset="0"/>
                <a:cs typeface="Times New Roman" panose="02020603050405020304" pitchFamily="18" charset="0"/>
              </a:rPr>
              <a:t>Analysis revealed that new anime fans tend to favor action, comedy, fantasy, and drama genres in that order.</a:t>
            </a:r>
          </a:p>
          <a:p>
            <a:pPr lvl="1" algn="just"/>
            <a:r>
              <a:rPr lang="en-US" sz="1600" dirty="0">
                <a:latin typeface="Times New Roman" panose="02020603050405020304" pitchFamily="18" charset="0"/>
                <a:cs typeface="Times New Roman" panose="02020603050405020304" pitchFamily="18" charset="0"/>
              </a:rPr>
              <a:t>Veteran anime enthusiasts show a preference for comedy, action, fantasy, drama, and school genres based on user data.</a:t>
            </a:r>
          </a:p>
        </p:txBody>
      </p:sp>
      <p:sp>
        <p:nvSpPr>
          <p:cNvPr id="9" name="Slide Number Placeholder 8"/>
          <p:cNvSpPr>
            <a:spLocks noGrp="1"/>
          </p:cNvSpPr>
          <p:nvPr>
            <p:ph type="sldNum" sz="quarter" idx="12"/>
          </p:nvPr>
        </p:nvSpPr>
        <p:spPr/>
        <p:txBody>
          <a:bodyPr/>
          <a:lstStyle/>
          <a:p>
            <a:fld id="{56E39993-3455-456D-B76B-54420194FCFA}" type="slidenum">
              <a:rPr lang="en-IN" smtClean="0"/>
              <a:t>7</a:t>
            </a:fld>
            <a:endParaRPr lang="en-IN"/>
          </a:p>
        </p:txBody>
      </p:sp>
      <p:pic>
        <p:nvPicPr>
          <p:cNvPr id="3" name="Picture 2">
            <a:extLst>
              <a:ext uri="{FF2B5EF4-FFF2-40B4-BE49-F238E27FC236}">
                <a16:creationId xmlns:a16="http://schemas.microsoft.com/office/drawing/2014/main" id="{26D0C252-74AE-DD57-9AD0-2B9481C70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955" y="3284984"/>
            <a:ext cx="9415789" cy="2592288"/>
          </a:xfrm>
          <a:prstGeom prst="rect">
            <a:avLst/>
          </a:prstGeom>
        </p:spPr>
      </p:pic>
    </p:spTree>
    <p:extLst>
      <p:ext uri="{BB962C8B-B14F-4D97-AF65-F5344CB8AC3E}">
        <p14:creationId xmlns:p14="http://schemas.microsoft.com/office/powerpoint/2010/main" val="219853029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485900" y="101613"/>
            <a:ext cx="9759198" cy="706090"/>
          </a:xfrm>
          <a:prstGeom prst="rect">
            <a:avLst/>
          </a:prstGeom>
          <a:effectLst>
            <a:glow rad="228600">
              <a:schemeClr val="accent2">
                <a:satMod val="175000"/>
                <a:alpha val="40000"/>
              </a:schemeClr>
            </a:glow>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457200" indent="-457200">
              <a:buClr>
                <a:schemeClr val="accent2">
                  <a:lumMod val="75000"/>
                </a:schemeClr>
              </a:buClr>
              <a:buFont typeface="Wingdings" panose="05000000000000000000" pitchFamily="2" charset="2"/>
              <a:buChar char="Ø"/>
            </a:pPr>
            <a:r>
              <a:rPr lang="en-US" sz="4800" dirty="0">
                <a:solidFill>
                  <a:srgbClr val="002060"/>
                </a:solidFill>
                <a:latin typeface="Times New Roman" panose="02020603050405020304" pitchFamily="18" charset="0"/>
                <a:cs typeface="Times New Roman" panose="02020603050405020304" pitchFamily="18" charset="0"/>
              </a:rPr>
              <a:t>Results</a:t>
            </a:r>
          </a:p>
        </p:txBody>
      </p:sp>
      <p:sp>
        <p:nvSpPr>
          <p:cNvPr id="7" name="Content Placeholder 6"/>
          <p:cNvSpPr>
            <a:spLocks noGrp="1"/>
          </p:cNvSpPr>
          <p:nvPr>
            <p:ph idx="1"/>
          </p:nvPr>
        </p:nvSpPr>
        <p:spPr>
          <a:xfrm>
            <a:off x="1485900" y="1196752"/>
            <a:ext cx="9759198" cy="4464496"/>
          </a:xfrm>
        </p:spPr>
        <p:txBody>
          <a:bodyPr>
            <a:noAutofit/>
          </a:bodyPr>
          <a:lstStyle/>
          <a:p>
            <a:pPr algn="just"/>
            <a:r>
              <a:rPr lang="en-US" sz="1600" b="1" dirty="0">
                <a:latin typeface="Times New Roman" panose="02020603050405020304" pitchFamily="18" charset="0"/>
                <a:cs typeface="Times New Roman" panose="02020603050405020304" pitchFamily="18" charset="0"/>
              </a:rPr>
              <a:t>User Ratings Distributions:</a:t>
            </a:r>
          </a:p>
          <a:p>
            <a:pPr lvl="1" algn="just"/>
            <a:r>
              <a:rPr lang="en-US" sz="1600" dirty="0">
                <a:latin typeface="Times New Roman" panose="02020603050405020304" pitchFamily="18" charset="0"/>
                <a:cs typeface="Times New Roman" panose="02020603050405020304" pitchFamily="18" charset="0"/>
              </a:rPr>
              <a:t>Histogram analysis of user ratings indicates that new users predominantly rate anime 10/10, suggesting positive first impressions.</a:t>
            </a:r>
          </a:p>
          <a:p>
            <a:pPr lvl="1" algn="just"/>
            <a:r>
              <a:rPr lang="en-US" sz="1600" dirty="0">
                <a:latin typeface="Times New Roman" panose="02020603050405020304" pitchFamily="18" charset="0"/>
                <a:cs typeface="Times New Roman" panose="02020603050405020304" pitchFamily="18" charset="0"/>
              </a:rPr>
              <a:t>Veteran users tend to rate anime slightly lower, with a peak around 8/10 ratings.</a:t>
            </a:r>
          </a:p>
        </p:txBody>
      </p:sp>
      <p:sp>
        <p:nvSpPr>
          <p:cNvPr id="9" name="Slide Number Placeholder 8"/>
          <p:cNvSpPr>
            <a:spLocks noGrp="1"/>
          </p:cNvSpPr>
          <p:nvPr>
            <p:ph type="sldNum" sz="quarter" idx="12"/>
          </p:nvPr>
        </p:nvSpPr>
        <p:spPr/>
        <p:txBody>
          <a:bodyPr/>
          <a:lstStyle/>
          <a:p>
            <a:fld id="{56E39993-3455-456D-B76B-54420194FCFA}" type="slidenum">
              <a:rPr lang="en-IN" smtClean="0"/>
              <a:t>8</a:t>
            </a:fld>
            <a:endParaRPr lang="en-IN"/>
          </a:p>
        </p:txBody>
      </p:sp>
      <p:pic>
        <p:nvPicPr>
          <p:cNvPr id="4" name="Picture 3">
            <a:extLst>
              <a:ext uri="{FF2B5EF4-FFF2-40B4-BE49-F238E27FC236}">
                <a16:creationId xmlns:a16="http://schemas.microsoft.com/office/drawing/2014/main" id="{DB2DB32B-0457-30FF-4B92-0CE0C31E3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022" y="3068960"/>
            <a:ext cx="10148571" cy="2736304"/>
          </a:xfrm>
          <a:prstGeom prst="rect">
            <a:avLst/>
          </a:prstGeom>
        </p:spPr>
      </p:pic>
    </p:spTree>
    <p:extLst>
      <p:ext uri="{BB962C8B-B14F-4D97-AF65-F5344CB8AC3E}">
        <p14:creationId xmlns:p14="http://schemas.microsoft.com/office/powerpoint/2010/main" val="321021957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485900" y="101613"/>
            <a:ext cx="9759198" cy="706090"/>
          </a:xfrm>
          <a:prstGeom prst="rect">
            <a:avLst/>
          </a:prstGeom>
          <a:effectLst>
            <a:glow rad="228600">
              <a:schemeClr val="accent2">
                <a:satMod val="175000"/>
                <a:alpha val="40000"/>
              </a:schemeClr>
            </a:glow>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457200" indent="-457200">
              <a:buClr>
                <a:schemeClr val="accent2">
                  <a:lumMod val="75000"/>
                </a:schemeClr>
              </a:buClr>
              <a:buFont typeface="Wingdings" panose="05000000000000000000" pitchFamily="2" charset="2"/>
              <a:buChar char="Ø"/>
            </a:pPr>
            <a:r>
              <a:rPr lang="en-US" sz="4800" dirty="0">
                <a:solidFill>
                  <a:srgbClr val="002060"/>
                </a:solidFill>
                <a:latin typeface="Times New Roman" panose="02020603050405020304" pitchFamily="18" charset="0"/>
                <a:cs typeface="Times New Roman" panose="02020603050405020304" pitchFamily="18" charset="0"/>
              </a:rPr>
              <a:t>Results</a:t>
            </a:r>
          </a:p>
        </p:txBody>
      </p:sp>
      <p:sp>
        <p:nvSpPr>
          <p:cNvPr id="7" name="Content Placeholder 6"/>
          <p:cNvSpPr>
            <a:spLocks noGrp="1"/>
          </p:cNvSpPr>
          <p:nvPr>
            <p:ph idx="1"/>
          </p:nvPr>
        </p:nvSpPr>
        <p:spPr>
          <a:xfrm>
            <a:off x="1485900" y="1196752"/>
            <a:ext cx="9759198" cy="4464496"/>
          </a:xfrm>
        </p:spPr>
        <p:txBody>
          <a:bodyPr>
            <a:noAutofit/>
          </a:bodyPr>
          <a:lstStyle/>
          <a:p>
            <a:pPr algn="just"/>
            <a:r>
              <a:rPr lang="en-US" sz="1600" b="1" dirty="0">
                <a:latin typeface="Times New Roman" panose="02020603050405020304" pitchFamily="18" charset="0"/>
                <a:cs typeface="Times New Roman" panose="02020603050405020304" pitchFamily="18" charset="0"/>
              </a:rPr>
              <a:t>Key Performance Indicators (KPIs):</a:t>
            </a:r>
          </a:p>
          <a:p>
            <a:pPr algn="just"/>
            <a:endParaRPr lang="en-US" sz="1600" b="1" dirty="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Movies: Total count of anime categorized as movies.</a:t>
            </a:r>
          </a:p>
          <a:p>
            <a:pPr lvl="1" algn="just"/>
            <a:r>
              <a:rPr lang="en-US" sz="1600" dirty="0">
                <a:latin typeface="Times New Roman" panose="02020603050405020304" pitchFamily="18" charset="0"/>
                <a:cs typeface="Times New Roman" panose="02020603050405020304" pitchFamily="18" charset="0"/>
              </a:rPr>
              <a:t>Music: Total count of anime categorized as music-related.</a:t>
            </a:r>
          </a:p>
          <a:p>
            <a:pPr lvl="1" algn="just"/>
            <a:r>
              <a:rPr lang="en-US" sz="1600" dirty="0">
                <a:latin typeface="Times New Roman" panose="02020603050405020304" pitchFamily="18" charset="0"/>
                <a:cs typeface="Times New Roman" panose="02020603050405020304" pitchFamily="18" charset="0"/>
              </a:rPr>
              <a:t>ONA (Original Net Animation): Count of original anime released directly online.</a:t>
            </a:r>
          </a:p>
          <a:p>
            <a:pPr lvl="1" algn="just"/>
            <a:r>
              <a:rPr lang="en-US" sz="1600" dirty="0">
                <a:latin typeface="Times New Roman" panose="02020603050405020304" pitchFamily="18" charset="0"/>
                <a:cs typeface="Times New Roman" panose="02020603050405020304" pitchFamily="18" charset="0"/>
              </a:rPr>
              <a:t>OVA (Original Video Animation): Count of original anime released on video media.</a:t>
            </a:r>
          </a:p>
          <a:p>
            <a:pPr lvl="1" algn="just"/>
            <a:r>
              <a:rPr lang="en-US" sz="1600" dirty="0">
                <a:latin typeface="Times New Roman" panose="02020603050405020304" pitchFamily="18" charset="0"/>
                <a:cs typeface="Times New Roman" panose="02020603050405020304" pitchFamily="18" charset="0"/>
              </a:rPr>
              <a:t>Special: Count of anime categorized as special episodes or features.</a:t>
            </a:r>
          </a:p>
          <a:p>
            <a:pPr lvl="1" algn="just"/>
            <a:r>
              <a:rPr lang="en-US" sz="1600" dirty="0">
                <a:latin typeface="Times New Roman" panose="02020603050405020304" pitchFamily="18" charset="0"/>
                <a:cs typeface="Times New Roman" panose="02020603050405020304" pitchFamily="18" charset="0"/>
              </a:rPr>
              <a:t>TV Series: Total count of anime categorized as television series.</a:t>
            </a:r>
          </a:p>
          <a:p>
            <a:pPr lvl="1" algn="just"/>
            <a:r>
              <a:rPr lang="en-US" sz="1600" dirty="0">
                <a:latin typeface="Times New Roman" panose="02020603050405020304" pitchFamily="18" charset="0"/>
                <a:cs typeface="Times New Roman" panose="02020603050405020304" pitchFamily="18" charset="0"/>
              </a:rPr>
              <a:t>Total Anime Titles: Overall count of unique anime titles in the dataset.</a:t>
            </a:r>
          </a:p>
        </p:txBody>
      </p:sp>
      <p:sp>
        <p:nvSpPr>
          <p:cNvPr id="9" name="Slide Number Placeholder 8"/>
          <p:cNvSpPr>
            <a:spLocks noGrp="1"/>
          </p:cNvSpPr>
          <p:nvPr>
            <p:ph type="sldNum" sz="quarter" idx="12"/>
          </p:nvPr>
        </p:nvSpPr>
        <p:spPr/>
        <p:txBody>
          <a:bodyPr/>
          <a:lstStyle/>
          <a:p>
            <a:fld id="{56E39993-3455-456D-B76B-54420194FCFA}" type="slidenum">
              <a:rPr lang="en-IN" smtClean="0"/>
              <a:t>9</a:t>
            </a:fld>
            <a:endParaRPr lang="en-IN"/>
          </a:p>
        </p:txBody>
      </p:sp>
      <p:pic>
        <p:nvPicPr>
          <p:cNvPr id="3" name="Picture 2">
            <a:extLst>
              <a:ext uri="{FF2B5EF4-FFF2-40B4-BE49-F238E27FC236}">
                <a16:creationId xmlns:a16="http://schemas.microsoft.com/office/drawing/2014/main" id="{D7E64985-AA23-5055-6C58-613C642CF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730" y="4392716"/>
            <a:ext cx="8335538" cy="1657581"/>
          </a:xfrm>
          <a:prstGeom prst="rect">
            <a:avLst/>
          </a:prstGeom>
        </p:spPr>
      </p:pic>
    </p:spTree>
    <p:extLst>
      <p:ext uri="{BB962C8B-B14F-4D97-AF65-F5344CB8AC3E}">
        <p14:creationId xmlns:p14="http://schemas.microsoft.com/office/powerpoint/2010/main" val="3830086742"/>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2034</TotalTime>
  <Words>972</Words>
  <Application>Microsoft Office PowerPoint</Application>
  <PresentationFormat>Custom</PresentationFormat>
  <Paragraphs>147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Gill Sans MT</vt:lpstr>
      <vt:lpstr>Times New Roman</vt:lpstr>
      <vt:lpstr>Verdana</vt:lpstr>
      <vt:lpstr>Wingdings</vt:lpstr>
      <vt:lpstr>Wingdings 2</vt: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Shivam Awasare</cp:lastModifiedBy>
  <cp:revision>892</cp:revision>
  <dcterms:created xsi:type="dcterms:W3CDTF">2013-10-18T03:09:00Z</dcterms:created>
  <dcterms:modified xsi:type="dcterms:W3CDTF">2024-05-08T02:47:15Z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F4156CAEA9BC43C3A2D504AEF6F4EE5F_13</vt:lpwstr>
  </property>
  <property fmtid="{D5CDD505-2E9C-101B-9397-08002B2CF9AE}" pid="3" name="KSOProductBuildVer">
    <vt:lpwstr>1033-12.2.0.13489</vt:lpwstr>
  </property>
</Properties>
</file>