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87" r:id="rId22"/>
    <p:sldId id="276" r:id="rId23"/>
    <p:sldId id="277" r:id="rId24"/>
    <p:sldId id="278" r:id="rId25"/>
    <p:sldId id="285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B3B1-188A-70DE-7569-76B7126E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91EE-C336-11EB-5773-F4DC6413F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DE0B-DF5D-E919-8B7D-4D94CA9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31DA-6AE5-717B-2AEF-8FD260A3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33FA-035B-B260-54DF-9F7509E2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0478-72FA-6FF3-7C21-B173C89A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97B8A-6F97-CF37-6553-1E29D35D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60F4-69D4-A398-AEF2-3C1CEED4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3306-7588-8DA5-57C2-38CD816E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64CB-F5E6-328E-906C-95AA6B7F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944CD-B6EB-CE97-0478-2D21D6CC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3D248-CDE9-916C-6827-CD9A22B3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BBB6-F7B9-1C8D-4663-FA2CF17F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9E8B-5274-7E4E-D940-0F346293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DD0A-C691-F5D7-14A6-78960D40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C823-03CC-8824-A1F3-5748EF50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6B6E-07A3-F235-14A2-9ACFE19D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B54F-2C7D-D5FE-B2D3-BDDA9B46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8EE2-EDCD-0589-BC89-48DA2551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5094-FBD0-F698-8FAD-EA7D046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D8D3-41FE-6831-98A8-7FCB40C7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2109-D1D1-D836-5FEA-831B1D08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07D5-A791-8845-D467-6F8FD8A3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2969-7CFD-B752-FAF7-0728ACFA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3364-F7BE-CB3B-FF65-8B8C61FB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3B7-678D-57B5-CC5F-37F8706D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5E07-CD70-62F9-29AF-FA64C3E68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0DB96-5625-0B9A-CA54-ECD3F952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71D6-56B1-44B8-C01E-72DA4BF2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8B54-32C5-E90F-4D2F-1A1B33CF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F619-458D-AE8B-9444-E28D5E46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D7D8-F41A-FBDA-3CA5-180DD509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E1D1-F836-D0E2-14C0-B7C6AD38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3299-CDF4-31CF-18B6-5D9629F8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114D6-AE73-9ACC-50DB-E8EC27A0A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FBEE-1F43-B01F-FEEF-26EE4703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0F383-19D8-0B96-1A70-58D8FE53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18D27-B640-4F9D-14B2-46B08F28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E15C5-BECE-A561-93BA-3BC09CB0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A83-988F-EC86-4953-ABB17A0C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89309-2EE5-BBD5-F9B8-47AE01CB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F31C8-4B52-5830-8FDF-563ADA83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B2F9-F6C2-BFC5-8EC6-941D30D9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0BD37-249F-C836-8818-14C399CA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EC77A-A6F4-0FC9-4FBF-4BE8180B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EF1E-129D-2B99-E3A0-30D2D747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6145-AC10-7341-38F7-3565C549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69E4-74EB-FBB3-E14A-1BC0A44A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3A6CD-1EE2-78EF-157C-446F729C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3CD1-946E-8AE1-5780-50256758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C129-A4C7-5D06-666F-86234DB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B8EC-C652-AEB5-9C04-6B84579C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BCD5-DD52-E35A-BF4C-10FAA6BA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84F10-E29E-C235-E05A-D22B7782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19BD-F85D-82FB-9C53-8A8C3901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7C62-724A-5D78-295A-16E6FE9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C2656-B6F7-E9B6-C621-036565A2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49D13-9009-EC3A-C488-4538D46C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D2172-EA55-29BC-AE8A-B65A058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B426-E19B-B5DC-DEAF-FD8D36A6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2037-CC42-5D2A-B5E4-1E2D91EF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2A4F-C8CB-4BF7-95B4-0B185D26A06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774E-5869-85E8-230B-2761531BE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FED5-98AA-A71F-E871-AAAE25DCF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46E3-F082-49DD-BCF7-9F7EA3D0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6431-DA46-A447-0A06-502F4BE23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3-Auto Associative memory and Hetero Associative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3E9E0-291A-742A-B7AE-EB41C9673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Shilpa Gaikwad</a:t>
            </a:r>
          </a:p>
          <a:p>
            <a:r>
              <a:rPr lang="en-US" dirty="0"/>
              <a:t>TE AIDS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2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0BA-5908-F1BF-0281-FB6EAC8E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Hetero-associative Memory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84B5D2-628E-BD2D-F367-6E2C8763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572544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1A8-EEF0-9252-EB6E-DE837DE5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of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DB4B-8DE1-2957-DDD8-588E06E1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Associative memory is a depository of associated pattern which in some form. If the depository is triggered with a pattern, the associated pattern pair appear at the output.</a:t>
            </a:r>
          </a:p>
          <a:p>
            <a:pPr algn="just"/>
            <a:r>
              <a:rPr lang="en-US" dirty="0"/>
              <a:t> The input could be an exact or partial representation of a stored pattern.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B0333-3F47-1757-3813-1A259267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567112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DF55-0442-60E5-BD44-D8AF204A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of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E404-B1B8-4E0C-E132-7793D14D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memory is produced with an input pattern, may say α, the associated pattern ω is recovered automatically.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terms which are related to the Associative memory network: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or memorization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or memorization refers to building an associative memory.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implies constructing an association weight matrix w such that when an input pattern is given, the stored pattern connected with the input pattern is recovered.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(Wij)k = (pi)k (qj)k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(pi)k represents the ith component of pattern pk, and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(qj)k represents the jth component of pattern qk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i = 1,2, …,m and j = 1,2,…,n.</a:t>
            </a:r>
          </a:p>
        </p:txBody>
      </p:sp>
    </p:spTree>
    <p:extLst>
      <p:ext uri="{BB962C8B-B14F-4D97-AF65-F5344CB8AC3E}">
        <p14:creationId xmlns:p14="http://schemas.microsoft.com/office/powerpoint/2010/main" val="423817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4987-287F-7677-3BF5-CEB6E33D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of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DDC2-A8C0-4628-E385-574C0F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the association weight matrix w is accomplished by adding the individual correlation matrices wk , i.e.,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Where α = Constructing constant.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B0D2E-15CE-F7D6-15DF-35C0ADA7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1" y="2905125"/>
            <a:ext cx="2805112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7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2120-5AE6-8529-89F5-132C26B1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36AF-D7D8-CA18-DD9A-E0144745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measures taken for the associative memory performance to correct recovery are </a:t>
            </a:r>
            <a:r>
              <a:rPr lang="en-US" b="1" dirty="0"/>
              <a:t>memory capacity and content addressability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Memory capacity </a:t>
            </a:r>
            <a:r>
              <a:rPr lang="en-US" dirty="0"/>
              <a:t>can be defined as the maximum number of associated pattern pairs that can be stored and correctly recovered.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Content- addressability </a:t>
            </a:r>
            <a:r>
              <a:rPr lang="en-US" dirty="0"/>
              <a:t>refers to the ability of the network to recover the correct stored pattern.</a:t>
            </a:r>
          </a:p>
          <a:p>
            <a:pPr algn="just"/>
            <a:r>
              <a:rPr lang="en-US" dirty="0"/>
              <a:t>If input patterns are mutually orthogonal, perfect recovery is possible.</a:t>
            </a:r>
          </a:p>
          <a:p>
            <a:pPr algn="just"/>
            <a:r>
              <a:rPr lang="en-US" dirty="0"/>
              <a:t> If stored input patterns are not mutually orthogonal, non-perfect recovery can happen due to intersection among the patterns.</a:t>
            </a:r>
          </a:p>
        </p:txBody>
      </p:sp>
    </p:spTree>
    <p:extLst>
      <p:ext uri="{BB962C8B-B14F-4D97-AF65-F5344CB8AC3E}">
        <p14:creationId xmlns:p14="http://schemas.microsoft.com/office/powerpoint/2010/main" val="210906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C9FD-05B7-1AA8-9C22-9894C88E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Associative 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22D-65B1-2053-E27A-1FCCFA5E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Linear associator </a:t>
            </a:r>
            <a:r>
              <a:rPr lang="en-US" dirty="0"/>
              <a:t>is the simplest and most widely used associative memory models.</a:t>
            </a:r>
          </a:p>
          <a:p>
            <a:pPr algn="just"/>
            <a:r>
              <a:rPr lang="en-US" dirty="0"/>
              <a:t> It is a collection of simple processing units which have a quite complex collective computational capability and behavior.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Hopfield model </a:t>
            </a:r>
            <a:r>
              <a:rPr lang="en-US" dirty="0"/>
              <a:t>computes its output that returns in time until the system becomes stable. </a:t>
            </a:r>
          </a:p>
          <a:p>
            <a:pPr algn="just"/>
            <a:r>
              <a:rPr lang="en-US" dirty="0"/>
              <a:t>Hopfield networks are constructed using bipolar units and a learning process. </a:t>
            </a:r>
          </a:p>
          <a:p>
            <a:pPr algn="just"/>
            <a:r>
              <a:rPr lang="en-US" dirty="0"/>
              <a:t>The Hopfield model is an auto-associative memory suggested by John Hopfield in 1982. </a:t>
            </a:r>
          </a:p>
          <a:p>
            <a:pPr algn="just"/>
            <a:r>
              <a:rPr lang="en-US" b="1" dirty="0"/>
              <a:t>Bidirectional Associative Memory (BAM) </a:t>
            </a:r>
            <a:r>
              <a:rPr lang="en-US" dirty="0"/>
              <a:t>and the </a:t>
            </a:r>
            <a:r>
              <a:rPr lang="en-US" b="1" dirty="0"/>
              <a:t>Hopfield model </a:t>
            </a:r>
            <a:r>
              <a:rPr lang="en-US" dirty="0"/>
              <a:t>are some other popular artificial neural network models used as associative memories.</a:t>
            </a:r>
          </a:p>
        </p:txBody>
      </p:sp>
    </p:spTree>
    <p:extLst>
      <p:ext uri="{BB962C8B-B14F-4D97-AF65-F5344CB8AC3E}">
        <p14:creationId xmlns:p14="http://schemas.microsoft.com/office/powerpoint/2010/main" val="211688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C76E-76CD-7B38-F690-3EE743CF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Network architectures of Associate 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BDDE-6106-4BD9-7258-9B2E2545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neural associative memory models pursue various neural network architectures to memorize data. </a:t>
            </a:r>
          </a:p>
          <a:p>
            <a:pPr algn="just"/>
            <a:r>
              <a:rPr lang="en-US" dirty="0"/>
              <a:t>The network comprises either a single layer or two layers.</a:t>
            </a:r>
          </a:p>
          <a:p>
            <a:pPr algn="just"/>
            <a:r>
              <a:rPr lang="en-US" dirty="0"/>
              <a:t> The linear associator model refers to a feed-forward type network, comprises of two layers of different processing units- </a:t>
            </a:r>
          </a:p>
          <a:p>
            <a:pPr algn="just"/>
            <a:r>
              <a:rPr lang="en-US" dirty="0"/>
              <a:t>The first layer serving as the input layer while the other layer as an output layer.</a:t>
            </a:r>
          </a:p>
          <a:p>
            <a:pPr algn="just"/>
            <a:r>
              <a:rPr lang="en-US" dirty="0"/>
              <a:t> The Hopfield model refers to a single layer of processing elements where each unit is associated with every other unit in the given network. </a:t>
            </a:r>
          </a:p>
          <a:p>
            <a:pPr algn="just"/>
            <a:r>
              <a:rPr lang="en-US" dirty="0"/>
              <a:t>The bidirectional associative memory (BAM) model is the same as the linear associator, but the associations are bidirectional.</a:t>
            </a:r>
          </a:p>
          <a:p>
            <a:pPr algn="just"/>
            <a:r>
              <a:rPr lang="en-US" dirty="0"/>
              <a:t>The neural network architectures of these given models and the structure of the corresponding association weight matrix w of the associative memory are depicted.</a:t>
            </a:r>
          </a:p>
        </p:txBody>
      </p:sp>
    </p:spTree>
    <p:extLst>
      <p:ext uri="{BB962C8B-B14F-4D97-AF65-F5344CB8AC3E}">
        <p14:creationId xmlns:p14="http://schemas.microsoft.com/office/powerpoint/2010/main" val="210410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3A7F-3CFA-434A-A71A-E3AD8101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Algorithms for Pattern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7888-7F9E-877A-DF91-79361B64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two algorithms developed for training of pattern association nets.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Hebb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Outer Products Rule</a:t>
            </a:r>
          </a:p>
          <a:p>
            <a:r>
              <a:rPr lang="en-US" b="1" dirty="0"/>
              <a:t>1. Hebb Rule</a:t>
            </a:r>
          </a:p>
          <a:p>
            <a:r>
              <a:rPr lang="en-US" dirty="0"/>
              <a:t>The Hebb rule is widely used for finding the weights of an associative memory neural network. The training vector pairs here are denoted as s:t. The weights are updated until there is no weight change.</a:t>
            </a:r>
          </a:p>
          <a:p>
            <a:r>
              <a:rPr lang="en-US" b="1" dirty="0"/>
              <a:t>Hebb Rule Algorithmic</a:t>
            </a:r>
          </a:p>
          <a:p>
            <a:r>
              <a:rPr lang="en-US" dirty="0"/>
              <a:t>Step 0: Set all the initial weights to zero, i.e.,</a:t>
            </a:r>
          </a:p>
          <a:p>
            <a:r>
              <a:rPr lang="en-US" dirty="0"/>
              <a:t>Wij = 0    (i = 1 to n, j = 1 to m)</a:t>
            </a:r>
          </a:p>
          <a:p>
            <a:r>
              <a:rPr lang="en-US" dirty="0"/>
              <a:t>Step 1: For each training target input output vector pairs s:t, perform Steps 2-4.</a:t>
            </a:r>
          </a:p>
        </p:txBody>
      </p:sp>
    </p:spTree>
    <p:extLst>
      <p:ext uri="{BB962C8B-B14F-4D97-AF65-F5344CB8AC3E}">
        <p14:creationId xmlns:p14="http://schemas.microsoft.com/office/powerpoint/2010/main" val="378126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005-7444-980F-AB2A-198DC7ED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Algorithms for Pattern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402B-FD10-225F-1168-ACBE6B0E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 2: Activate the input layer units to current training input, Xi=Si (for i = 1 to n)</a:t>
            </a:r>
          </a:p>
          <a:p>
            <a:r>
              <a:rPr lang="en-US" dirty="0"/>
              <a:t>Step 3: Activate the output layer units to current target output, yj = tj (for j = 1 to m)</a:t>
            </a:r>
          </a:p>
          <a:p>
            <a:r>
              <a:rPr lang="en-US" dirty="0"/>
              <a:t>Step 4: Start the weight adjustment</a:t>
            </a:r>
          </a:p>
          <a:p>
            <a:r>
              <a:rPr lang="en-US" b="1" dirty="0"/>
              <a:t>wij(new)=wij(old)+xi yj ,</a:t>
            </a:r>
            <a:r>
              <a:rPr lang="en-US" dirty="0"/>
              <a:t>where i=1 to n ,j=1 to m</a:t>
            </a:r>
          </a:p>
          <a:p>
            <a:endParaRPr lang="en-US" dirty="0"/>
          </a:p>
          <a:p>
            <a:r>
              <a:rPr lang="en-US" b="1" dirty="0"/>
              <a:t>2. Outer Products Rule</a:t>
            </a:r>
          </a:p>
          <a:p>
            <a:r>
              <a:rPr lang="en-US" dirty="0"/>
              <a:t>Outer products rule is a method for finding weights of an associative net.</a:t>
            </a:r>
          </a:p>
          <a:p>
            <a:endParaRPr lang="en-US" dirty="0"/>
          </a:p>
          <a:p>
            <a:r>
              <a:rPr lang="en-US" dirty="0"/>
              <a:t>Input=&gt; s = (s1, ... ,</a:t>
            </a:r>
            <a:r>
              <a:rPr lang="en-US" dirty="0" err="1"/>
              <a:t>si</a:t>
            </a:r>
            <a:r>
              <a:rPr lang="en-US" dirty="0"/>
              <a:t>, ... ,</a:t>
            </a:r>
            <a:r>
              <a:rPr lang="en-US" dirty="0" err="1"/>
              <a:t>sn</a:t>
            </a:r>
            <a:r>
              <a:rPr lang="en-US" dirty="0"/>
              <a:t>)</a:t>
            </a:r>
          </a:p>
          <a:p>
            <a:r>
              <a:rPr lang="en-US" dirty="0"/>
              <a:t>Output=&gt; t= (t1, ... ,tj, ... ,tm)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71B6-18F6-23AE-4632-D312A027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Algorithms for Pattern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1966-249C-70C4-0267-838627C2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outer product of the two vectors is the product of the matrices   </a:t>
            </a:r>
          </a:p>
          <a:p>
            <a:r>
              <a:rPr lang="en-US" dirty="0"/>
              <a:t>S = </a:t>
            </a:r>
            <a:r>
              <a:rPr lang="en-US" dirty="0" err="1"/>
              <a:t>s</a:t>
            </a:r>
            <a:r>
              <a:rPr lang="en-US" baseline="30000" dirty="0" err="1"/>
              <a:t>T</a:t>
            </a:r>
            <a:r>
              <a:rPr lang="en-US" baseline="30000" dirty="0"/>
              <a:t> </a:t>
            </a:r>
            <a:r>
              <a:rPr lang="en-US" dirty="0"/>
              <a:t>and T = t, i.e., between [n X 1] matrix and [1 x m] matrix.</a:t>
            </a:r>
          </a:p>
          <a:p>
            <a:r>
              <a:rPr lang="en-US" dirty="0"/>
              <a:t> The transpose is to be taken for the input matrix given.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0D3DA-AEA8-B352-70B4-A7FDEEFF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3362435"/>
            <a:ext cx="9686156" cy="29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571-5A83-BF6E-0DD2-AF540AD5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Associative Memory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DC74-9D5E-484C-07DE-0F5C05B5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An associative memory network can store a set of patterns as memories.</a:t>
            </a:r>
          </a:p>
          <a:p>
            <a:r>
              <a:rPr lang="en-US" sz="1800" dirty="0"/>
              <a:t> When the associative memory is being presented with a key pattern, it responds by producing one of the stored patterns, which closely resembles or relates to the key pattern. </a:t>
            </a:r>
          </a:p>
          <a:p>
            <a:r>
              <a:rPr lang="en-US" sz="1800" dirty="0"/>
              <a:t>Thus, the recall is through association of the key pattern, with the help of information memorized. </a:t>
            </a:r>
          </a:p>
          <a:p>
            <a:r>
              <a:rPr lang="en-US" sz="1800" dirty="0"/>
              <a:t>These types of memories are also called as content-addressable memories (CAM). </a:t>
            </a:r>
          </a:p>
          <a:p>
            <a:r>
              <a:rPr lang="en-US" sz="1800" dirty="0"/>
              <a:t>The CAM can also be viewed as associating data to address, i.e.; for every data in the memory there is a corresponding unique address. </a:t>
            </a:r>
          </a:p>
          <a:p>
            <a:r>
              <a:rPr lang="en-US" sz="1800" dirty="0"/>
              <a:t>Also, it can be viewed as data correlator. Here input data is correlated with that of the stored data in the CAM. </a:t>
            </a:r>
          </a:p>
          <a:p>
            <a:r>
              <a:rPr lang="en-US" sz="1800" dirty="0"/>
              <a:t>It should be noted that the stored patterns must be unique, i.e., different patterns in each location. </a:t>
            </a:r>
          </a:p>
          <a:p>
            <a:r>
              <a:rPr lang="en-US" sz="1800" dirty="0"/>
              <a:t>If the same pattern exists in more than one location in the CAM, then, even though the correlation is correct, the address is noted to be ambiguous. </a:t>
            </a:r>
          </a:p>
          <a:p>
            <a:r>
              <a:rPr lang="en-US" sz="1800" dirty="0"/>
              <a:t>Associative memory makes a parallel search within a stored data file. </a:t>
            </a:r>
          </a:p>
          <a:p>
            <a:r>
              <a:rPr lang="en-US" sz="1800" dirty="0"/>
              <a:t>The concept behind this search is to Output any one or all stored items which match the given search argument.</a:t>
            </a:r>
          </a:p>
        </p:txBody>
      </p:sp>
    </p:spTree>
    <p:extLst>
      <p:ext uri="{BB962C8B-B14F-4D97-AF65-F5344CB8AC3E}">
        <p14:creationId xmlns:p14="http://schemas.microsoft.com/office/powerpoint/2010/main" val="309383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42DC-1E7C-592A-D4FC-293925D6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Algorithms for Pattern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29FB-C5F9-405D-99E4-39DC8342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weight matrix is same as the weight matrix obtained by Hebb rule to store the pattern association s:t. </a:t>
            </a:r>
          </a:p>
          <a:p>
            <a:r>
              <a:rPr lang="en-US" dirty="0"/>
              <a:t>For storing a set of associations, s(p):t(p), p = 1 to P, wherein,</a:t>
            </a:r>
          </a:p>
          <a:p>
            <a:r>
              <a:rPr lang="en-US" dirty="0"/>
              <a:t>s(p) = (s1 (p}, ... , </a:t>
            </a:r>
            <a:r>
              <a:rPr lang="en-US" dirty="0" err="1"/>
              <a:t>si</a:t>
            </a:r>
            <a:r>
              <a:rPr lang="en-US" dirty="0"/>
              <a:t>(p), ... , </a:t>
            </a:r>
            <a:r>
              <a:rPr lang="en-US" dirty="0" err="1"/>
              <a:t>sn</a:t>
            </a:r>
            <a:r>
              <a:rPr lang="en-US" dirty="0"/>
              <a:t>(p))</a:t>
            </a:r>
          </a:p>
          <a:p>
            <a:r>
              <a:rPr lang="en-US" dirty="0"/>
              <a:t>t(p) = (t1 (p), · · ·,tj(p), ··· ,tm(p))</a:t>
            </a:r>
          </a:p>
          <a:p>
            <a:r>
              <a:rPr lang="en-US" dirty="0"/>
              <a:t>The weight matrix W = {wij} can be given as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62B17-B5E0-E63D-786C-C3677618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49" y="4819587"/>
            <a:ext cx="448690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23E-35A4-0EEE-3C7F-AA26406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D159-69B7-4F82-F328-34D14B24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auto-associative memory recovers a previously stored pattern that most closely relates to the current pattern. </a:t>
            </a:r>
          </a:p>
          <a:p>
            <a:r>
              <a:rPr lang="en-US" dirty="0"/>
              <a:t>It is also known as an auto-associative correlator.</a:t>
            </a:r>
          </a:p>
          <a:p>
            <a:r>
              <a:rPr lang="en-US" dirty="0"/>
              <a:t>In the auto associative memory network, the training input vector and training output vector are the same.</a:t>
            </a:r>
          </a:p>
        </p:txBody>
      </p:sp>
    </p:spTree>
    <p:extLst>
      <p:ext uri="{BB962C8B-B14F-4D97-AF65-F5344CB8AC3E}">
        <p14:creationId xmlns:p14="http://schemas.microsoft.com/office/powerpoint/2010/main" val="289163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183A-995C-D305-963C-2B697EC1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 Associative Memory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5A88AD-7C7D-12C6-A432-4E4A1881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387" y="1825625"/>
            <a:ext cx="6449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668-09D2-9DCD-1DE0-BDE1FCB9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 Associative Memory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6973-7E7D-EA9A-FAEB-F779E652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Training Algorithm</a:t>
            </a:r>
          </a:p>
          <a:p>
            <a:r>
              <a:rPr lang="en-US" dirty="0"/>
              <a:t>For training, this network is using the Hebb or Delta learning rule.</a:t>
            </a:r>
          </a:p>
          <a:p>
            <a:r>
              <a:rPr lang="en-US" dirty="0"/>
              <a:t>Step 1 − Initialize all the weights to zero as wij = 0 i=1 to n, j=1 to n</a:t>
            </a:r>
          </a:p>
          <a:p>
            <a:r>
              <a:rPr lang="en-US" dirty="0"/>
              <a:t>Step 2 − Perform steps 3-4 for each input vector.</a:t>
            </a:r>
          </a:p>
          <a:p>
            <a:r>
              <a:rPr lang="en-US" dirty="0"/>
              <a:t>Step 3 − Activate each input unit as follows −</a:t>
            </a:r>
          </a:p>
          <a:p>
            <a:r>
              <a:rPr lang="en-US" dirty="0"/>
              <a:t>xi=</a:t>
            </a:r>
            <a:r>
              <a:rPr lang="en-US" dirty="0" err="1"/>
              <a:t>si</a:t>
            </a:r>
            <a:r>
              <a:rPr lang="en-US" dirty="0"/>
              <a:t> (i=1 to n)</a:t>
            </a:r>
          </a:p>
          <a:p>
            <a:r>
              <a:rPr lang="en-US" dirty="0"/>
              <a:t>Step 4 − Activate each output unit as follows −</a:t>
            </a:r>
          </a:p>
          <a:p>
            <a:r>
              <a:rPr lang="en-US" dirty="0"/>
              <a:t>yj=</a:t>
            </a:r>
            <a:r>
              <a:rPr lang="en-US" dirty="0" err="1"/>
              <a:t>sj</a:t>
            </a:r>
            <a:r>
              <a:rPr lang="en-US" dirty="0"/>
              <a:t> (j=1 to n)</a:t>
            </a:r>
          </a:p>
          <a:p>
            <a:r>
              <a:rPr lang="en-US" dirty="0"/>
              <a:t>Step 5 − Adjust the weights as follows −</a:t>
            </a:r>
          </a:p>
          <a:p>
            <a:r>
              <a:rPr lang="en-US" b="1" dirty="0"/>
              <a:t>wij(new)=wij(old)+xi yj</a:t>
            </a:r>
          </a:p>
          <a:p>
            <a:r>
              <a:rPr lang="en-US" dirty="0"/>
              <a:t>The weight can also be determine form the Hebb Rule or Outer Products Rule learning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330A5-39C0-37CF-B310-A3618D9B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728868"/>
            <a:ext cx="3653222" cy="7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2B4A-775D-5926-5C3E-EBA541EE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 Associative Memory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3193-248D-E1D7-D7FD-A7BB5DA5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Testing Algorithm</a:t>
            </a:r>
          </a:p>
          <a:p>
            <a:r>
              <a:rPr lang="en-US" sz="2400" dirty="0"/>
              <a:t>Step 1 − Set the weights obtained during training for Hebb’s rule.</a:t>
            </a:r>
          </a:p>
          <a:p>
            <a:r>
              <a:rPr lang="en-US" sz="2400" dirty="0"/>
              <a:t>Step 2 − Perform steps 3-5 for each input vector.</a:t>
            </a:r>
          </a:p>
          <a:p>
            <a:r>
              <a:rPr lang="en-US" sz="2400" dirty="0"/>
              <a:t>Step 3 − Set the activation of the input units equal to that of the input vector.</a:t>
            </a:r>
          </a:p>
          <a:p>
            <a:r>
              <a:rPr lang="en-US" sz="2400" dirty="0"/>
              <a:t>Step 4 − Calculate the net input to each output unit j = 1 to n;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Step 5 − Apply the following activation function to calculate the output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A0E7-E112-DE8A-2534-50076451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4001294"/>
            <a:ext cx="2343150" cy="10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913D-ADA7-B247-8FB5-66EE2C5B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 Associative Memory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60F3A-70DD-B636-52D3-D8456B2C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Step 5 − Apply the following activation function to calculate the output.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20DFC-6CA0-24F7-6C7F-0EC7981E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64" y="2892505"/>
            <a:ext cx="479187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23B4-E6B3-2940-361A-F072290C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FA57-5ACF-F9B8-7A8D-07A5F292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a hetero-associate memory, the training input and the target output vectors are different. </a:t>
            </a:r>
          </a:p>
          <a:p>
            <a:pPr algn="just"/>
            <a:r>
              <a:rPr lang="en-US" dirty="0"/>
              <a:t>The weights are determined in a way that the network can store a set of pattern associations. The association here is a pair of training input target output vector pairs (s(p), t(p)), with p = 1,2,…P. </a:t>
            </a:r>
          </a:p>
          <a:p>
            <a:pPr algn="just"/>
            <a:r>
              <a:rPr lang="en-US" dirty="0"/>
              <a:t>Each vector s(p) has n components and each vector t(p) has m components.</a:t>
            </a:r>
          </a:p>
          <a:p>
            <a:pPr algn="just"/>
            <a:r>
              <a:rPr lang="en-US" dirty="0"/>
              <a:t> The determination of weights is done either by using Hebb rule or delta rule. </a:t>
            </a:r>
          </a:p>
          <a:p>
            <a:pPr algn="just"/>
            <a:r>
              <a:rPr lang="en-US" dirty="0"/>
              <a:t>The net finds an appropriate output vector, which corresponds to an input vector x, that may be either one of the stored patterns or a new pattern.</a:t>
            </a:r>
          </a:p>
        </p:txBody>
      </p:sp>
    </p:spTree>
    <p:extLst>
      <p:ext uri="{BB962C8B-B14F-4D97-AF65-F5344CB8AC3E}">
        <p14:creationId xmlns:p14="http://schemas.microsoft.com/office/powerpoint/2010/main" val="160583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AC67-D9D5-F079-BA99-976F9BBA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 Associative Memory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FD5BF-2AE0-63B2-FC00-98726DDB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645" y="1825625"/>
            <a:ext cx="6642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268B-67FE-6AD1-F9CF-A5E949B3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 Associative Memory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45C2-2875-7123-5F1F-EB6FA446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Training Algorithm</a:t>
            </a:r>
          </a:p>
          <a:p>
            <a:r>
              <a:rPr lang="en-US" dirty="0"/>
              <a:t>Step 1 − Initialize all the weights to zero as wij = 0, i= 1 to n, j= 1 to m</a:t>
            </a:r>
          </a:p>
          <a:p>
            <a:r>
              <a:rPr lang="en-US" dirty="0"/>
              <a:t>Step 2 − Perform steps 3-4 for each input vector.</a:t>
            </a:r>
          </a:p>
          <a:p>
            <a:r>
              <a:rPr lang="en-US" dirty="0"/>
              <a:t>Step 3 − Activate each input unit as follows −</a:t>
            </a:r>
          </a:p>
          <a:p>
            <a:r>
              <a:rPr lang="en-US" dirty="0"/>
              <a:t>xi=</a:t>
            </a:r>
            <a:r>
              <a:rPr lang="en-US" dirty="0" err="1"/>
              <a:t>si</a:t>
            </a:r>
            <a:r>
              <a:rPr lang="en-US" dirty="0"/>
              <a:t> (i=1 to n)</a:t>
            </a:r>
          </a:p>
          <a:p>
            <a:r>
              <a:rPr lang="en-US" dirty="0"/>
              <a:t>Step 4 − Activate each output unit as follows −</a:t>
            </a:r>
          </a:p>
          <a:p>
            <a:r>
              <a:rPr lang="en-US" dirty="0"/>
              <a:t>yj=</a:t>
            </a:r>
            <a:r>
              <a:rPr lang="en-US" dirty="0" err="1"/>
              <a:t>sj</a:t>
            </a:r>
            <a:r>
              <a:rPr lang="en-US" dirty="0"/>
              <a:t> (j=1 to m)</a:t>
            </a:r>
          </a:p>
          <a:p>
            <a:r>
              <a:rPr lang="en-US" dirty="0"/>
              <a:t>Step 5 − Adjust the weights as follows −</a:t>
            </a:r>
          </a:p>
          <a:p>
            <a:r>
              <a:rPr lang="en-US" dirty="0"/>
              <a:t>wij(new)=wij(old)+xi yj</a:t>
            </a:r>
          </a:p>
        </p:txBody>
      </p:sp>
    </p:spTree>
    <p:extLst>
      <p:ext uri="{BB962C8B-B14F-4D97-AF65-F5344CB8AC3E}">
        <p14:creationId xmlns:p14="http://schemas.microsoft.com/office/powerpoint/2010/main" val="238498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F43F-9AA9-56BA-84CE-7B1FD48E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13A-5F10-AAA4-037D-8A5DF6E8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 can also be determine form the Hebb Rule or Outer Products Rule learning.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04976-60AC-B61A-E282-7A40E782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77" y="2980905"/>
            <a:ext cx="448704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E61F-D712-D39A-8399-08F1A210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Associative Memory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A384-F0BF-756B-1481-39F11BCB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associate memory network refers to a content addressable memory structure that associates a relationship between the set of input patterns and output patterns. </a:t>
            </a:r>
          </a:p>
          <a:p>
            <a:pPr algn="just"/>
            <a:r>
              <a:rPr lang="en-US" dirty="0"/>
              <a:t>A content addressable memory structure is a kind of memory structure that enables the recollection of data based on the intensity of similarity between the input pattern and the patterns stored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174654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CCF6-4E96-BA3F-8023-9FA55109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52D7-F993-6B7A-B443-4F480F6F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 Algorithm</a:t>
            </a:r>
          </a:p>
          <a:p>
            <a:r>
              <a:rPr lang="en-US" dirty="0"/>
              <a:t>Step 1 − Set the weights obtained during training for Hebb’s rule.</a:t>
            </a:r>
          </a:p>
          <a:p>
            <a:r>
              <a:rPr lang="en-US" dirty="0"/>
              <a:t>Step 2 − Perform steps 3-5 for each input vector.</a:t>
            </a:r>
          </a:p>
          <a:p>
            <a:r>
              <a:rPr lang="en-US" dirty="0"/>
              <a:t>Step 3 − Set the activation of the input units equal to that of the input vector.</a:t>
            </a:r>
          </a:p>
          <a:p>
            <a:r>
              <a:rPr lang="en-US" dirty="0"/>
              <a:t>Step 4 − Calculate the net input to each output unit j = 1 to m;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85B82-2E4B-A84C-39F2-41EEE62E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43" y="4970863"/>
            <a:ext cx="2347163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3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322-2E0D-35D9-5CA1-5EF7473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3DC6-2AA7-5039-4208-17D5AE7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5 − Apply the following activation function to calculate the output.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4B904-95EE-322D-A87F-6107A7B05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7" y="2952654"/>
            <a:ext cx="491558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F78E-586B-35B1-67D4-002235B2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understand this concept with 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1AF0A-9745-8EB7-CA1A-3DE04E8E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096294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90-FEA8-FAC0-2CFD-0D518B2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understand this concept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9349-B91D-9E02-F128-AEFADF7F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figure given below illustrates a memory containing the names of various people. </a:t>
            </a:r>
          </a:p>
          <a:p>
            <a:pPr algn="just"/>
            <a:r>
              <a:rPr lang="en-US" dirty="0"/>
              <a:t>If the given memory is content addressable, the incorrect string "Albert Einstein" as a key is sufficient to recover the correct name "Albert Einstein."</a:t>
            </a:r>
          </a:p>
          <a:p>
            <a:pPr algn="just"/>
            <a:r>
              <a:rPr lang="en-US" dirty="0"/>
              <a:t>In this condition, this type of memory is robust and fault-tolerant because of this type of memory model, and some form of error-correction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325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99CF-152A-D39A-E96B-AAC441A1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associate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561C-7290-DA47-BC09-719F27E8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associate memory-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Auto-associative memory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Hetero associative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Auto-associative memory:</a:t>
            </a:r>
          </a:p>
          <a:p>
            <a:r>
              <a:rPr lang="en-US" dirty="0"/>
              <a:t>An auto-associative memory recovers a previously stored pattern that most closely relates to the current pattern. It is also known as an auto-associative correlator.</a:t>
            </a:r>
          </a:p>
        </p:txBody>
      </p:sp>
    </p:spTree>
    <p:extLst>
      <p:ext uri="{BB962C8B-B14F-4D97-AF65-F5344CB8AC3E}">
        <p14:creationId xmlns:p14="http://schemas.microsoft.com/office/powerpoint/2010/main" val="379088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0347-328A-C2FC-1CE4-0516EF87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Auto-associative memory: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80464D-CDC7-3FCC-9F6C-24ACCB0E9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1971675"/>
            <a:ext cx="6338887" cy="35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508A-2BC9-2A05-307A-62E7C679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Auto-associative memory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731-715C-136D-C382-EBC98641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x[1], x[2], x[3],….. x[M], be the number of stored pattern vectors, and let x[m] be the element of these vectors, showing characteristics obtained from the patterns. </a:t>
            </a:r>
          </a:p>
          <a:p>
            <a:r>
              <a:rPr lang="en-US" dirty="0"/>
              <a:t>The auto-associative memory will result in a pattern vector x[m] when putting a noisy or incomplete version of x[m].</a:t>
            </a:r>
          </a:p>
        </p:txBody>
      </p:sp>
    </p:spTree>
    <p:extLst>
      <p:ext uri="{BB962C8B-B14F-4D97-AF65-F5344CB8AC3E}">
        <p14:creationId xmlns:p14="http://schemas.microsoft.com/office/powerpoint/2010/main" val="178623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1F52-681A-4C84-99A0-E2F54934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Hetero-associative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C820-3619-1ADD-C8E7-585B8502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hetero-associate memory, the recovered pattern is generally different from the input pattern not only in type and format but also in content. It is also known as a hetero-associative correlator.</a:t>
            </a:r>
          </a:p>
          <a:p>
            <a:r>
              <a:rPr lang="en-US" dirty="0"/>
              <a:t>Consider we have a number of key response pairs {a(1), x(1)}, {a(2),x(2)},…..,{a(M), x(M)}. The hetero-associative memory will give a pattern vector x(m) when a noisy or incomplete version of the a(m) is given.</a:t>
            </a:r>
          </a:p>
          <a:p>
            <a:r>
              <a:rPr lang="en-US" dirty="0"/>
              <a:t>Neural networks are usually used to implement these associative memory models called neural associative memory (NAM). The linear associate is the easiest artificial neural associative memory.</a:t>
            </a:r>
          </a:p>
          <a:p>
            <a:r>
              <a:rPr lang="en-US" dirty="0"/>
              <a:t>These models follow distinct neural network architecture to memorize data.</a:t>
            </a:r>
          </a:p>
        </p:txBody>
      </p:sp>
    </p:spTree>
    <p:extLst>
      <p:ext uri="{BB962C8B-B14F-4D97-AF65-F5344CB8AC3E}">
        <p14:creationId xmlns:p14="http://schemas.microsoft.com/office/powerpoint/2010/main" val="37976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2225</Words>
  <Application>Microsoft Office PowerPoint</Application>
  <PresentationFormat>Widescreen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UNIT 3-Auto Associative memory and Hetero Associative memory</vt:lpstr>
      <vt:lpstr>Associative Memory Networks </vt:lpstr>
      <vt:lpstr>Associative Memory Networks</vt:lpstr>
      <vt:lpstr>Let's understand this concept with an example</vt:lpstr>
      <vt:lpstr>Let's understand this concept with an example</vt:lpstr>
      <vt:lpstr>Types of associate memory</vt:lpstr>
      <vt:lpstr>Auto-associative memory: </vt:lpstr>
      <vt:lpstr>Auto-associative memory </vt:lpstr>
      <vt:lpstr>Hetero-associative Memory</vt:lpstr>
      <vt:lpstr>Hetero-associative Memory</vt:lpstr>
      <vt:lpstr>Working of Associative Memory</vt:lpstr>
      <vt:lpstr>Working of Associative Memory</vt:lpstr>
      <vt:lpstr>Working of Associative Memory</vt:lpstr>
      <vt:lpstr>Performance Measures</vt:lpstr>
      <vt:lpstr>Associative memory models</vt:lpstr>
      <vt:lpstr>Network architectures of Associate Memory Models</vt:lpstr>
      <vt:lpstr>Training Algorithms for Pattern Association</vt:lpstr>
      <vt:lpstr>Training Algorithms for Pattern Association</vt:lpstr>
      <vt:lpstr>Training Algorithms for Pattern Association</vt:lpstr>
      <vt:lpstr>Training Algorithms for Pattern Association</vt:lpstr>
      <vt:lpstr>Auto Associative Memory</vt:lpstr>
      <vt:lpstr>Auto Associative Memory Architecture</vt:lpstr>
      <vt:lpstr>Auto Associative Memory Algorithm</vt:lpstr>
      <vt:lpstr>Auto Associative Memory Algorithm</vt:lpstr>
      <vt:lpstr>Auto Associative Memory Algorithm</vt:lpstr>
      <vt:lpstr>Hetero Associative Memory</vt:lpstr>
      <vt:lpstr>Hetero Associative Memory Architecture</vt:lpstr>
      <vt:lpstr>Hetero Associative Memory Algorithm</vt:lpstr>
      <vt:lpstr>Hetero Associative memory</vt:lpstr>
      <vt:lpstr>Hetero Associative memory</vt:lpstr>
      <vt:lpstr>Hetero Associative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iamsweety19@gmail.com</dc:creator>
  <cp:lastModifiedBy>SHILPA GAIKWAD</cp:lastModifiedBy>
  <cp:revision>42</cp:revision>
  <dcterms:created xsi:type="dcterms:W3CDTF">2023-04-21T10:01:22Z</dcterms:created>
  <dcterms:modified xsi:type="dcterms:W3CDTF">2024-01-02T12:39:46Z</dcterms:modified>
</cp:coreProperties>
</file>