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919B-2DE1-0CFA-7EB2-8E00EEB20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050D11-E532-7F1E-C0F5-1B715D160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0FE8BF-F13E-28E2-7903-2060FC0FF85F}"/>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214E2078-BAC7-E400-F59D-A00C8FCAE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4812F-0ABE-EEF3-A33C-810F79B70C8E}"/>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247701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30F0-36DA-A8D4-5871-4DEDEA0E51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1C7D3B-E3C2-8FB7-8B1E-D6AFAA1FEB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5A314-F98A-0F04-6DBA-8696DF271233}"/>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14C4E1E6-5BBD-4D3E-BB7E-7327EB24C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949CC-9088-DF63-D5EA-4EDBA32D30C6}"/>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0549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79B0E-AE5B-D304-98EE-2D32FBA062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116DAB-1F01-63BD-8D1C-22BE497A8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522E4-6090-008C-5A63-745F075DE1A3}"/>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02B11243-E238-A10B-E9D8-B06D96FDB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A39E1-A7C3-3606-4F79-5FE1CCE71066}"/>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92776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9808-4E5A-10C1-34DB-D4B8AF05E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82D16-CB89-2385-941E-DC391FF70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87F69-EB10-988D-3847-633B7AE0B074}"/>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5B4B11B0-7442-3640-571A-A21D2B608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32406-F638-4D02-42A6-861AB52C9872}"/>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66184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E568-1BD2-1C2D-F084-813CECE73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777DE-2E09-D060-6212-83365672C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F2374-0865-D111-B491-4CC4715C91F0}"/>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7D34796A-C8DF-A4B6-6C7B-763AE6C4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697B1-7E4C-C08A-16F9-7944ABB285EA}"/>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236090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08FF-6627-9835-F859-353D44577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F5714-1E98-23E3-AF17-D67A6F43A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15EBC-D492-2D93-4E0B-406A0B2D3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F85F2-19EA-B86C-03CC-3F68A68C9C8D}"/>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6" name="Footer Placeholder 5">
            <a:extLst>
              <a:ext uri="{FF2B5EF4-FFF2-40B4-BE49-F238E27FC236}">
                <a16:creationId xmlns:a16="http://schemas.microsoft.com/office/drawing/2014/main" id="{9931E9DD-0D92-4263-3AB9-86C00E135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93B56-0D58-48C5-A38F-03A5F6B40431}"/>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29867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035D-5390-512F-AB59-FEE82C80F1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F2BA9-D53D-CF01-E8B0-A565ADFD2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71732-F23E-A6F3-2F41-E3CFBBFBF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E25B4-2FE0-EF27-874E-9FC45C6E4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6DD0E-1955-1541-42C2-9050C4442D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67341-81D2-3504-2C68-CDD1EF870D45}"/>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8" name="Footer Placeholder 7">
            <a:extLst>
              <a:ext uri="{FF2B5EF4-FFF2-40B4-BE49-F238E27FC236}">
                <a16:creationId xmlns:a16="http://schemas.microsoft.com/office/drawing/2014/main" id="{DA2213DE-639A-C0D1-1A66-98ED886B40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D9301D-B43E-2D33-264D-543394EE65D8}"/>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362858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617B-EC1D-4E87-F3C5-78FFD3D06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706C6-2DF8-D50F-A22D-EAB989940E60}"/>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4" name="Footer Placeholder 3">
            <a:extLst>
              <a:ext uri="{FF2B5EF4-FFF2-40B4-BE49-F238E27FC236}">
                <a16:creationId xmlns:a16="http://schemas.microsoft.com/office/drawing/2014/main" id="{E7333856-22B0-014C-AA6F-B10F0406B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E709B-DA08-4464-3E92-F76B428594BF}"/>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21891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7F03A-02E6-EB17-B9B3-716B8EB75409}"/>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3" name="Footer Placeholder 2">
            <a:extLst>
              <a:ext uri="{FF2B5EF4-FFF2-40B4-BE49-F238E27FC236}">
                <a16:creationId xmlns:a16="http://schemas.microsoft.com/office/drawing/2014/main" id="{F3AC60AD-E6EB-AED8-0A11-95CF0C562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B3987-DF45-0F48-4D2D-6FE9FD8A954B}"/>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8448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E1D4-97FC-BA53-58F3-CD3289DC6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CCFD82-6645-1162-4679-8288C2FAA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3BD279-809C-6192-1CAC-52F26919D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041E8-B392-2A45-7B55-9056D30B296E}"/>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6" name="Footer Placeholder 5">
            <a:extLst>
              <a:ext uri="{FF2B5EF4-FFF2-40B4-BE49-F238E27FC236}">
                <a16:creationId xmlns:a16="http://schemas.microsoft.com/office/drawing/2014/main" id="{B578C515-CDD9-681D-5B51-DAEE0659A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9EF90-B7EE-59D8-66FA-892589B1B9EE}"/>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427614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4240-965C-5773-833A-322D2D77E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2F6A6-6E39-AFF8-8C60-6B54125C3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CDFC8-B77D-EA39-A594-604046B0A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0E28A-94E3-578C-8EFC-582D56624902}"/>
              </a:ext>
            </a:extLst>
          </p:cNvPr>
          <p:cNvSpPr>
            <a:spLocks noGrp="1"/>
          </p:cNvSpPr>
          <p:nvPr>
            <p:ph type="dt" sz="half" idx="10"/>
          </p:nvPr>
        </p:nvSpPr>
        <p:spPr/>
        <p:txBody>
          <a:bodyPr/>
          <a:lstStyle/>
          <a:p>
            <a:fld id="{A7801D9D-2BA3-4226-815E-EC139F38947D}" type="datetimeFigureOut">
              <a:rPr lang="en-US" smtClean="0"/>
              <a:t>1/2/2024</a:t>
            </a:fld>
            <a:endParaRPr lang="en-US"/>
          </a:p>
        </p:txBody>
      </p:sp>
      <p:sp>
        <p:nvSpPr>
          <p:cNvPr id="6" name="Footer Placeholder 5">
            <a:extLst>
              <a:ext uri="{FF2B5EF4-FFF2-40B4-BE49-F238E27FC236}">
                <a16:creationId xmlns:a16="http://schemas.microsoft.com/office/drawing/2014/main" id="{5A122286-427B-3404-36E8-A3517F6BE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8FA89-B6FD-C54F-B15D-3569EEB9222E}"/>
              </a:ext>
            </a:extLst>
          </p:cNvPr>
          <p:cNvSpPr>
            <a:spLocks noGrp="1"/>
          </p:cNvSpPr>
          <p:nvPr>
            <p:ph type="sldNum" sz="quarter" idx="12"/>
          </p:nvPr>
        </p:nvSpPr>
        <p:spPr/>
        <p:txBody>
          <a:bodyPr/>
          <a:lstStyle/>
          <a:p>
            <a:fld id="{1A52A6CE-6645-4693-A5D6-37FD0CE2EED0}" type="slidenum">
              <a:rPr lang="en-US" smtClean="0"/>
              <a:t>‹#›</a:t>
            </a:fld>
            <a:endParaRPr lang="en-US"/>
          </a:p>
        </p:txBody>
      </p:sp>
    </p:spTree>
    <p:extLst>
      <p:ext uri="{BB962C8B-B14F-4D97-AF65-F5344CB8AC3E}">
        <p14:creationId xmlns:p14="http://schemas.microsoft.com/office/powerpoint/2010/main" val="129935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595C4-5E05-4158-36E9-C94A6E081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6AD1C-8DE4-8145-75B8-FF9E4A217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09EFC-AEF6-E3DA-661A-2CB7EE464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01D9D-2BA3-4226-815E-EC139F38947D}" type="datetimeFigureOut">
              <a:rPr lang="en-US" smtClean="0"/>
              <a:t>1/2/2024</a:t>
            </a:fld>
            <a:endParaRPr lang="en-US"/>
          </a:p>
        </p:txBody>
      </p:sp>
      <p:sp>
        <p:nvSpPr>
          <p:cNvPr id="5" name="Footer Placeholder 4">
            <a:extLst>
              <a:ext uri="{FF2B5EF4-FFF2-40B4-BE49-F238E27FC236}">
                <a16:creationId xmlns:a16="http://schemas.microsoft.com/office/drawing/2014/main" id="{0ED348D0-7BB3-F77E-D2CE-3BBFC5D92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FA151A-B2BA-1BD8-B39C-AA0262E01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2A6CE-6645-4693-A5D6-37FD0CE2EED0}" type="slidenum">
              <a:rPr lang="en-US" smtClean="0"/>
              <a:t>‹#›</a:t>
            </a:fld>
            <a:endParaRPr lang="en-US"/>
          </a:p>
        </p:txBody>
      </p:sp>
    </p:spTree>
    <p:extLst>
      <p:ext uri="{BB962C8B-B14F-4D97-AF65-F5344CB8AC3E}">
        <p14:creationId xmlns:p14="http://schemas.microsoft.com/office/powerpoint/2010/main" val="33281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25FF-A775-BC83-3947-7C99E5E4F80C}"/>
              </a:ext>
            </a:extLst>
          </p:cNvPr>
          <p:cNvSpPr>
            <a:spLocks noGrp="1"/>
          </p:cNvSpPr>
          <p:nvPr>
            <p:ph type="ctrTitle"/>
          </p:nvPr>
        </p:nvSpPr>
        <p:spPr/>
        <p:txBody>
          <a:bodyPr>
            <a:normAutofit/>
          </a:bodyPr>
          <a:lstStyle/>
          <a:p>
            <a:r>
              <a:rPr lang="en-US" sz="4800" b="1" dirty="0"/>
              <a:t>UNIT 3-BOLTZMANN MACHINE</a:t>
            </a:r>
          </a:p>
        </p:txBody>
      </p:sp>
      <p:sp>
        <p:nvSpPr>
          <p:cNvPr id="3" name="Subtitle 2">
            <a:extLst>
              <a:ext uri="{FF2B5EF4-FFF2-40B4-BE49-F238E27FC236}">
                <a16:creationId xmlns:a16="http://schemas.microsoft.com/office/drawing/2014/main" id="{391E5DF1-C919-BE36-E17D-783CEB5EB24F}"/>
              </a:ext>
            </a:extLst>
          </p:cNvPr>
          <p:cNvSpPr>
            <a:spLocks noGrp="1"/>
          </p:cNvSpPr>
          <p:nvPr>
            <p:ph type="subTitle" idx="1"/>
          </p:nvPr>
        </p:nvSpPr>
        <p:spPr/>
        <p:txBody>
          <a:bodyPr/>
          <a:lstStyle/>
          <a:p>
            <a:r>
              <a:rPr lang="en-US" dirty="0"/>
              <a:t>TE AIDS</a:t>
            </a:r>
          </a:p>
          <a:p>
            <a:r>
              <a:rPr lang="en-US" dirty="0"/>
              <a:t>PROF.SHILPA GAIKWAD</a:t>
            </a:r>
          </a:p>
        </p:txBody>
      </p:sp>
    </p:spTree>
    <p:extLst>
      <p:ext uri="{BB962C8B-B14F-4D97-AF65-F5344CB8AC3E}">
        <p14:creationId xmlns:p14="http://schemas.microsoft.com/office/powerpoint/2010/main" val="12866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EFB5-54FC-7B6A-AA1F-0BBE34D36818}"/>
              </a:ext>
            </a:extLst>
          </p:cNvPr>
          <p:cNvSpPr>
            <a:spLocks noGrp="1"/>
          </p:cNvSpPr>
          <p:nvPr>
            <p:ph type="title"/>
          </p:nvPr>
        </p:nvSpPr>
        <p:spPr/>
        <p:txBody>
          <a:bodyPr/>
          <a:lstStyle/>
          <a:p>
            <a:pPr algn="ctr"/>
            <a:r>
              <a:rPr lang="en-US" b="1" dirty="0"/>
              <a:t>Architecture of Boltzmann Machine</a:t>
            </a:r>
          </a:p>
        </p:txBody>
      </p:sp>
      <p:sp>
        <p:nvSpPr>
          <p:cNvPr id="3" name="Content Placeholder 2">
            <a:extLst>
              <a:ext uri="{FF2B5EF4-FFF2-40B4-BE49-F238E27FC236}">
                <a16:creationId xmlns:a16="http://schemas.microsoft.com/office/drawing/2014/main" id="{5EEDAF1B-5C86-5441-34F1-0F688B9AA709}"/>
              </a:ext>
            </a:extLst>
          </p:cNvPr>
          <p:cNvSpPr>
            <a:spLocks noGrp="1"/>
          </p:cNvSpPr>
          <p:nvPr>
            <p:ph idx="1"/>
          </p:nvPr>
        </p:nvSpPr>
        <p:spPr/>
        <p:txBody>
          <a:bodyPr>
            <a:normAutofit fontScale="92500"/>
          </a:bodyPr>
          <a:lstStyle/>
          <a:p>
            <a:r>
              <a:rPr lang="en-US" dirty="0"/>
              <a:t>In this network, the blue neurons (h1, h2, h3)  are the hidden layer, and the white neurons (v1, v2, v3, v4) are visible.</a:t>
            </a:r>
          </a:p>
          <a:p>
            <a:r>
              <a:rPr lang="en-US" dirty="0"/>
              <a:t> Visible neurons are nothing but the input layer. </a:t>
            </a:r>
          </a:p>
          <a:p>
            <a:r>
              <a:rPr lang="en-US" dirty="0"/>
              <a:t>Each neuron is connected to every neuron, and even the input neurons are connected. </a:t>
            </a:r>
          </a:p>
          <a:p>
            <a:r>
              <a:rPr lang="en-US" dirty="0"/>
              <a:t>The weights of neurons are used to represent the cost function of neurons. </a:t>
            </a:r>
          </a:p>
          <a:p>
            <a:r>
              <a:rPr lang="en-US" dirty="0"/>
              <a:t>For example, the weight between v1 and v4, namely W1,4 will define the cost function of V1 and V4 neurons. </a:t>
            </a:r>
          </a:p>
          <a:p>
            <a:r>
              <a:rPr lang="en-US" dirty="0"/>
              <a:t>Remember, Boltzmann Machine is only accountable for finding the relation between the input layers using the features, not the output.</a:t>
            </a:r>
          </a:p>
        </p:txBody>
      </p:sp>
    </p:spTree>
    <p:extLst>
      <p:ext uri="{BB962C8B-B14F-4D97-AF65-F5344CB8AC3E}">
        <p14:creationId xmlns:p14="http://schemas.microsoft.com/office/powerpoint/2010/main" val="66327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ED61-5F1C-11F5-D31C-7248D6638A40}"/>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AC95E3CB-9C03-5CC5-E49F-D09E79773398}"/>
              </a:ext>
            </a:extLst>
          </p:cNvPr>
          <p:cNvSpPr>
            <a:spLocks noGrp="1"/>
          </p:cNvSpPr>
          <p:nvPr>
            <p:ph idx="1"/>
          </p:nvPr>
        </p:nvSpPr>
        <p:spPr/>
        <p:txBody>
          <a:bodyPr/>
          <a:lstStyle/>
          <a:p>
            <a:r>
              <a:rPr lang="en-US" dirty="0"/>
              <a:t>Because Boltzmann machines have fixed weights, there will be no training algorithm because the weights in the network do not need to be updated. </a:t>
            </a:r>
          </a:p>
          <a:p>
            <a:r>
              <a:rPr lang="en-US" dirty="0"/>
              <a:t>However, before we can test the network, we must first set the weights and determine the consensus function CF.</a:t>
            </a:r>
          </a:p>
        </p:txBody>
      </p:sp>
    </p:spTree>
    <p:extLst>
      <p:ext uri="{BB962C8B-B14F-4D97-AF65-F5344CB8AC3E}">
        <p14:creationId xmlns:p14="http://schemas.microsoft.com/office/powerpoint/2010/main" val="154136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41DA-A633-163D-B2CA-DF10FDFF512C}"/>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F3EF4254-14DD-1F6D-4545-711992CDDBC7}"/>
              </a:ext>
            </a:extLst>
          </p:cNvPr>
          <p:cNvSpPr>
            <a:spLocks noGrp="1"/>
          </p:cNvSpPr>
          <p:nvPr>
            <p:ph idx="1"/>
          </p:nvPr>
        </p:nvSpPr>
        <p:spPr/>
        <p:txBody>
          <a:bodyPr/>
          <a:lstStyle/>
          <a:p>
            <a:r>
              <a:rPr lang="en-US" dirty="0"/>
              <a:t>The Boltzmann machine features bidirectional connections on its units Ui and </a:t>
            </a:r>
            <a:r>
              <a:rPr lang="en-US" dirty="0" err="1"/>
              <a:t>Uj</a:t>
            </a:r>
            <a:endParaRPr lang="en-US" dirty="0"/>
          </a:p>
          <a:p>
            <a:r>
              <a:rPr lang="en-US" dirty="0"/>
              <a:t>We're thinking about the fixed weight, wij.</a:t>
            </a:r>
          </a:p>
          <a:p>
            <a:r>
              <a:rPr lang="en-US" dirty="0"/>
              <a:t>wij ≠ 0 if Ui and </a:t>
            </a:r>
            <a:r>
              <a:rPr lang="en-US" dirty="0" err="1"/>
              <a:t>Uj</a:t>
            </a:r>
            <a:r>
              <a:rPr lang="en-US" dirty="0"/>
              <a:t> are connected.</a:t>
            </a:r>
          </a:p>
          <a:p>
            <a:r>
              <a:rPr lang="en-US" dirty="0"/>
              <a:t>There is also symmetry in weighted interconnectivity, i.e.,  wij = </a:t>
            </a:r>
            <a:r>
              <a:rPr lang="en-US" dirty="0" err="1"/>
              <a:t>wji</a:t>
            </a:r>
            <a:endParaRPr lang="en-US" dirty="0"/>
          </a:p>
          <a:p>
            <a:r>
              <a:rPr lang="en-US" dirty="0"/>
              <a:t>There is also </a:t>
            </a:r>
            <a:r>
              <a:rPr lang="en-US" dirty="0" err="1"/>
              <a:t>wii</a:t>
            </a:r>
            <a:r>
              <a:rPr lang="en-US" dirty="0"/>
              <a:t> which is self-connection between units.</a:t>
            </a:r>
          </a:p>
          <a:p>
            <a:r>
              <a:rPr lang="en-US" dirty="0"/>
              <a:t>For any unit Ui, its state </a:t>
            </a:r>
            <a:r>
              <a:rPr lang="en-US" dirty="0" err="1"/>
              <a:t>ui</a:t>
            </a:r>
            <a:r>
              <a:rPr lang="en-US" dirty="0"/>
              <a:t> would be either 1 or 0.</a:t>
            </a:r>
          </a:p>
        </p:txBody>
      </p:sp>
    </p:spTree>
    <p:extLst>
      <p:ext uri="{BB962C8B-B14F-4D97-AF65-F5344CB8AC3E}">
        <p14:creationId xmlns:p14="http://schemas.microsoft.com/office/powerpoint/2010/main" val="400096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3F4A-5A97-3356-68D5-8ECDF3495728}"/>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64DDA351-A8C0-31C5-C29E-347B4AE48BEE}"/>
              </a:ext>
            </a:extLst>
          </p:cNvPr>
          <p:cNvSpPr>
            <a:spLocks noGrp="1"/>
          </p:cNvSpPr>
          <p:nvPr>
            <p:ph idx="1"/>
          </p:nvPr>
        </p:nvSpPr>
        <p:spPr/>
        <p:txBody>
          <a:bodyPr/>
          <a:lstStyle/>
          <a:p>
            <a:r>
              <a:rPr lang="en-US" dirty="0"/>
              <a:t>The primary goal of the Boltzmann Machine is to maximize the Consensus Function CF, which can be calculated using the following relation.</a:t>
            </a:r>
          </a:p>
          <a:p>
            <a:endParaRPr lang="en-US" dirty="0"/>
          </a:p>
        </p:txBody>
      </p:sp>
      <p:pic>
        <p:nvPicPr>
          <p:cNvPr id="4" name="Picture 3">
            <a:extLst>
              <a:ext uri="{FF2B5EF4-FFF2-40B4-BE49-F238E27FC236}">
                <a16:creationId xmlns:a16="http://schemas.microsoft.com/office/drawing/2014/main" id="{872995F8-74F2-B1A0-94BE-AB74F1FA1A29}"/>
              </a:ext>
            </a:extLst>
          </p:cNvPr>
          <p:cNvPicPr>
            <a:picLocks noChangeAspect="1"/>
          </p:cNvPicPr>
          <p:nvPr/>
        </p:nvPicPr>
        <p:blipFill>
          <a:blip r:embed="rId2"/>
          <a:stretch>
            <a:fillRect/>
          </a:stretch>
        </p:blipFill>
        <p:spPr>
          <a:xfrm>
            <a:off x="3587633" y="3167062"/>
            <a:ext cx="3479917" cy="938213"/>
          </a:xfrm>
          <a:prstGeom prst="rect">
            <a:avLst/>
          </a:prstGeom>
        </p:spPr>
      </p:pic>
    </p:spTree>
    <p:extLst>
      <p:ext uri="{BB962C8B-B14F-4D97-AF65-F5344CB8AC3E}">
        <p14:creationId xmlns:p14="http://schemas.microsoft.com/office/powerpoint/2010/main" val="198326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227C-32E8-AC62-3FC2-46EA14F6B08C}"/>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5CE63B58-1B94-8604-B962-BA166FD3E287}"/>
              </a:ext>
            </a:extLst>
          </p:cNvPr>
          <p:cNvSpPr>
            <a:spLocks noGrp="1"/>
          </p:cNvSpPr>
          <p:nvPr>
            <p:ph idx="1"/>
          </p:nvPr>
        </p:nvSpPr>
        <p:spPr/>
        <p:txBody>
          <a:bodyPr/>
          <a:lstStyle/>
          <a:p>
            <a:r>
              <a:rPr lang="en-US" dirty="0"/>
              <a:t>When the status changes from 1 to 0 or 0 to 1, the change in consensus can be described by the following relation:</a:t>
            </a:r>
          </a:p>
          <a:p>
            <a:endParaRPr lang="en-US" dirty="0"/>
          </a:p>
          <a:p>
            <a:pPr marL="0" indent="0">
              <a:buNone/>
            </a:pPr>
            <a:endParaRPr lang="en-US" dirty="0"/>
          </a:p>
        </p:txBody>
      </p:sp>
      <p:pic>
        <p:nvPicPr>
          <p:cNvPr id="4" name="Picture 3">
            <a:extLst>
              <a:ext uri="{FF2B5EF4-FFF2-40B4-BE49-F238E27FC236}">
                <a16:creationId xmlns:a16="http://schemas.microsoft.com/office/drawing/2014/main" id="{CF931BAF-6855-8853-BE89-95753FE3A9C7}"/>
              </a:ext>
            </a:extLst>
          </p:cNvPr>
          <p:cNvPicPr>
            <a:picLocks noChangeAspect="1"/>
          </p:cNvPicPr>
          <p:nvPr/>
        </p:nvPicPr>
        <p:blipFill>
          <a:blip r:embed="rId2"/>
          <a:stretch>
            <a:fillRect/>
          </a:stretch>
        </p:blipFill>
        <p:spPr>
          <a:xfrm>
            <a:off x="2476500" y="3257550"/>
            <a:ext cx="5162550" cy="1143000"/>
          </a:xfrm>
          <a:prstGeom prst="rect">
            <a:avLst/>
          </a:prstGeom>
        </p:spPr>
      </p:pic>
    </p:spTree>
    <p:extLst>
      <p:ext uri="{BB962C8B-B14F-4D97-AF65-F5344CB8AC3E}">
        <p14:creationId xmlns:p14="http://schemas.microsoft.com/office/powerpoint/2010/main" val="157999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A92-285F-0F80-FDDE-186240F45FFD}"/>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71AD43C7-2E76-4013-EE75-9F5182B29213}"/>
              </a:ext>
            </a:extLst>
          </p:cNvPr>
          <p:cNvSpPr>
            <a:spLocks noGrp="1"/>
          </p:cNvSpPr>
          <p:nvPr>
            <p:ph idx="1"/>
          </p:nvPr>
        </p:nvSpPr>
        <p:spPr/>
        <p:txBody>
          <a:bodyPr/>
          <a:lstStyle/>
          <a:p>
            <a:r>
              <a:rPr lang="en-US" dirty="0"/>
              <a:t>Here, </a:t>
            </a:r>
            <a:r>
              <a:rPr lang="en-US" dirty="0" err="1"/>
              <a:t>ui</a:t>
            </a:r>
            <a:r>
              <a:rPr lang="en-US" dirty="0"/>
              <a:t> represents the current state of Ui</a:t>
            </a:r>
          </a:p>
          <a:p>
            <a:r>
              <a:rPr lang="en-US" dirty="0"/>
              <a:t>The following relationship describes the variance in coefficient</a:t>
            </a:r>
          </a:p>
          <a:p>
            <a:pPr marL="0" indent="0">
              <a:buNone/>
            </a:pPr>
            <a:r>
              <a:rPr lang="en-US" dirty="0"/>
              <a:t> (1 – 2ui).</a:t>
            </a:r>
          </a:p>
          <a:p>
            <a:pPr marL="0" indent="0">
              <a:buNone/>
            </a:pPr>
            <a:endParaRPr lang="en-US" dirty="0"/>
          </a:p>
        </p:txBody>
      </p:sp>
      <p:pic>
        <p:nvPicPr>
          <p:cNvPr id="4" name="Picture 3">
            <a:extLst>
              <a:ext uri="{FF2B5EF4-FFF2-40B4-BE49-F238E27FC236}">
                <a16:creationId xmlns:a16="http://schemas.microsoft.com/office/drawing/2014/main" id="{FCEB46F9-CCE5-1A20-B8F7-0084F135B5EE}"/>
              </a:ext>
            </a:extLst>
          </p:cNvPr>
          <p:cNvPicPr>
            <a:picLocks noChangeAspect="1"/>
          </p:cNvPicPr>
          <p:nvPr/>
        </p:nvPicPr>
        <p:blipFill>
          <a:blip r:embed="rId2"/>
          <a:stretch>
            <a:fillRect/>
          </a:stretch>
        </p:blipFill>
        <p:spPr>
          <a:xfrm>
            <a:off x="2343150" y="3876675"/>
            <a:ext cx="5038725" cy="838200"/>
          </a:xfrm>
          <a:prstGeom prst="rect">
            <a:avLst/>
          </a:prstGeom>
        </p:spPr>
      </p:pic>
    </p:spTree>
    <p:extLst>
      <p:ext uri="{BB962C8B-B14F-4D97-AF65-F5344CB8AC3E}">
        <p14:creationId xmlns:p14="http://schemas.microsoft.com/office/powerpoint/2010/main" val="156539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502B-EAFE-1F1A-8A55-C6FE807F2E37}"/>
              </a:ext>
            </a:extLst>
          </p:cNvPr>
          <p:cNvSpPr>
            <a:spLocks noGrp="1"/>
          </p:cNvSpPr>
          <p:nvPr>
            <p:ph type="title"/>
          </p:nvPr>
        </p:nvSpPr>
        <p:spPr/>
        <p:txBody>
          <a:bodyPr/>
          <a:lstStyle/>
          <a:p>
            <a:pPr algn="ctr"/>
            <a:r>
              <a:rPr lang="en-US" b="1" dirty="0"/>
              <a:t>Training Algorithm</a:t>
            </a:r>
          </a:p>
        </p:txBody>
      </p:sp>
      <p:sp>
        <p:nvSpPr>
          <p:cNvPr id="3" name="Content Placeholder 2">
            <a:extLst>
              <a:ext uri="{FF2B5EF4-FFF2-40B4-BE49-F238E27FC236}">
                <a16:creationId xmlns:a16="http://schemas.microsoft.com/office/drawing/2014/main" id="{9FE98BE6-9A46-BA70-4166-7BAD10E96264}"/>
              </a:ext>
            </a:extLst>
          </p:cNvPr>
          <p:cNvSpPr>
            <a:spLocks noGrp="1"/>
          </p:cNvSpPr>
          <p:nvPr>
            <p:ph idx="1"/>
          </p:nvPr>
        </p:nvSpPr>
        <p:spPr/>
        <p:txBody>
          <a:bodyPr/>
          <a:lstStyle/>
          <a:p>
            <a:r>
              <a:rPr lang="en-US" dirty="0"/>
              <a:t>In general, unit Ui does not change its state, but if it does, the information is stored locally in the unit. </a:t>
            </a:r>
          </a:p>
          <a:p>
            <a:r>
              <a:rPr lang="en-US" dirty="0"/>
              <a:t>The network's consensus would increase as a result of this adjustment.</a:t>
            </a:r>
          </a:p>
          <a:p>
            <a:r>
              <a:rPr lang="en-US" dirty="0"/>
              <a:t>The following relation expresses the probability of the network accepting a change in the unit's state.</a:t>
            </a:r>
          </a:p>
          <a:p>
            <a:pPr marL="0" indent="0">
              <a:buNone/>
            </a:pPr>
            <a:endParaRPr lang="en-US" dirty="0"/>
          </a:p>
        </p:txBody>
      </p:sp>
      <p:pic>
        <p:nvPicPr>
          <p:cNvPr id="4" name="Picture 3">
            <a:extLst>
              <a:ext uri="{FF2B5EF4-FFF2-40B4-BE49-F238E27FC236}">
                <a16:creationId xmlns:a16="http://schemas.microsoft.com/office/drawing/2014/main" id="{9F440B69-EF01-9A76-851D-67A7C0DE9F63}"/>
              </a:ext>
            </a:extLst>
          </p:cNvPr>
          <p:cNvPicPr>
            <a:picLocks noChangeAspect="1"/>
          </p:cNvPicPr>
          <p:nvPr/>
        </p:nvPicPr>
        <p:blipFill>
          <a:blip r:embed="rId2"/>
          <a:stretch>
            <a:fillRect/>
          </a:stretch>
        </p:blipFill>
        <p:spPr>
          <a:xfrm>
            <a:off x="2800350" y="4638674"/>
            <a:ext cx="4162425" cy="981075"/>
          </a:xfrm>
          <a:prstGeom prst="rect">
            <a:avLst/>
          </a:prstGeom>
        </p:spPr>
      </p:pic>
      <p:sp>
        <p:nvSpPr>
          <p:cNvPr id="6" name="TextBox 5">
            <a:extLst>
              <a:ext uri="{FF2B5EF4-FFF2-40B4-BE49-F238E27FC236}">
                <a16:creationId xmlns:a16="http://schemas.microsoft.com/office/drawing/2014/main" id="{270A5350-20DB-38CE-5291-7A6100953FB4}"/>
              </a:ext>
            </a:extLst>
          </p:cNvPr>
          <p:cNvSpPr txBox="1"/>
          <p:nvPr/>
        </p:nvSpPr>
        <p:spPr>
          <a:xfrm>
            <a:off x="1047750" y="5876925"/>
            <a:ext cx="8258175" cy="369332"/>
          </a:xfrm>
          <a:prstGeom prst="rect">
            <a:avLst/>
          </a:prstGeom>
          <a:noFill/>
        </p:spPr>
        <p:txBody>
          <a:bodyPr wrap="square" rtlCol="0">
            <a:spAutoFit/>
          </a:bodyPr>
          <a:lstStyle/>
          <a:p>
            <a:r>
              <a:rPr lang="en-US"/>
              <a:t>Here, T is the controlling parameter. It will decrease as CF reaches the maximum value.</a:t>
            </a:r>
            <a:endParaRPr lang="en-US" dirty="0"/>
          </a:p>
        </p:txBody>
      </p:sp>
    </p:spTree>
    <p:extLst>
      <p:ext uri="{BB962C8B-B14F-4D97-AF65-F5344CB8AC3E}">
        <p14:creationId xmlns:p14="http://schemas.microsoft.com/office/powerpoint/2010/main" val="99315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70E-D6CD-B530-61B0-B3F062D43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380B06-065B-3F3C-8691-6EFD599E760C}"/>
              </a:ext>
            </a:extLst>
          </p:cNvPr>
          <p:cNvSpPr>
            <a:spLocks noGrp="1"/>
          </p:cNvSpPr>
          <p:nvPr>
            <p:ph idx="1"/>
          </p:nvPr>
        </p:nvSpPr>
        <p:spPr/>
        <p:txBody>
          <a:bodyPr>
            <a:normAutofit fontScale="92500"/>
          </a:bodyPr>
          <a:lstStyle/>
          <a:p>
            <a:r>
              <a:rPr lang="en-US" b="1" dirty="0"/>
              <a:t>Testing Algorithm</a:t>
            </a:r>
          </a:p>
          <a:p>
            <a:r>
              <a:rPr lang="en-US" dirty="0"/>
              <a:t>Step 1 − To begin the training, use the following commands.</a:t>
            </a:r>
          </a:p>
          <a:p>
            <a:pPr marL="514350" indent="-514350">
              <a:buFont typeface="+mj-lt"/>
              <a:buAutoNum type="arabicPeriod"/>
            </a:pPr>
            <a:r>
              <a:rPr lang="en-US" dirty="0"/>
              <a:t>Weights expressing the problem's restriction</a:t>
            </a:r>
          </a:p>
          <a:p>
            <a:pPr marL="514350" indent="-514350">
              <a:buFont typeface="+mj-lt"/>
              <a:buAutoNum type="arabicPeriod"/>
            </a:pPr>
            <a:r>
              <a:rPr lang="en-US" dirty="0"/>
              <a:t>T is a control parameter. </a:t>
            </a:r>
          </a:p>
          <a:p>
            <a:r>
              <a:rPr lang="en-US" dirty="0"/>
              <a:t>Step 2 − When the stopping condition is not met, proceed to steps 3-8.</a:t>
            </a:r>
          </a:p>
          <a:p>
            <a:r>
              <a:rPr lang="en-US" dirty="0"/>
              <a:t>Step 3 − Steps 4–7 must be completed.</a:t>
            </a:r>
          </a:p>
          <a:p>
            <a:r>
              <a:rPr lang="en-US" dirty="0"/>
              <a:t>Step 4 −Assume that one of the states has changed the weight and randomly pick the integers I and J between 1 and n.</a:t>
            </a:r>
          </a:p>
          <a:p>
            <a:r>
              <a:rPr lang="en-US" dirty="0"/>
              <a:t>Step 5 −Calculate the difference in consensus as follows:</a:t>
            </a:r>
          </a:p>
        </p:txBody>
      </p:sp>
    </p:spTree>
    <p:extLst>
      <p:ext uri="{BB962C8B-B14F-4D97-AF65-F5344CB8AC3E}">
        <p14:creationId xmlns:p14="http://schemas.microsoft.com/office/powerpoint/2010/main" val="99583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BC2D-1D68-2FD6-2A47-D2D0705EF41E}"/>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9349E6C-61ED-F0AA-02FE-41AFF7DF0FA5}"/>
              </a:ext>
            </a:extLst>
          </p:cNvPr>
          <p:cNvSpPr>
            <a:spLocks noGrp="1"/>
          </p:cNvSpPr>
          <p:nvPr>
            <p:ph idx="1"/>
          </p:nvPr>
        </p:nvSpPr>
        <p:spPr/>
        <p:txBody>
          <a:bodyPr/>
          <a:lstStyle/>
          <a:p>
            <a:endParaRPr lang="en-US" dirty="0"/>
          </a:p>
          <a:p>
            <a:endParaRPr lang="en-US" dirty="0"/>
          </a:p>
          <a:p>
            <a:endParaRPr lang="en-US" dirty="0"/>
          </a:p>
          <a:p>
            <a:r>
              <a:rPr lang="en-US" dirty="0"/>
              <a:t>Step 6 −Determine the likelihood that this network will accept the state change</a:t>
            </a:r>
          </a:p>
          <a:p>
            <a:endParaRPr lang="en-US" dirty="0"/>
          </a:p>
        </p:txBody>
      </p:sp>
      <p:pic>
        <p:nvPicPr>
          <p:cNvPr id="7" name="Picture 6">
            <a:extLst>
              <a:ext uri="{FF2B5EF4-FFF2-40B4-BE49-F238E27FC236}">
                <a16:creationId xmlns:a16="http://schemas.microsoft.com/office/drawing/2014/main" id="{9B76A2FA-BD6B-7B11-0AE1-72AD60173D90}"/>
              </a:ext>
            </a:extLst>
          </p:cNvPr>
          <p:cNvPicPr>
            <a:picLocks noChangeAspect="1"/>
          </p:cNvPicPr>
          <p:nvPr/>
        </p:nvPicPr>
        <p:blipFill>
          <a:blip r:embed="rId2"/>
          <a:stretch>
            <a:fillRect/>
          </a:stretch>
        </p:blipFill>
        <p:spPr>
          <a:xfrm>
            <a:off x="2724150" y="4552950"/>
            <a:ext cx="3924300" cy="914400"/>
          </a:xfrm>
          <a:prstGeom prst="rect">
            <a:avLst/>
          </a:prstGeom>
        </p:spPr>
      </p:pic>
      <p:pic>
        <p:nvPicPr>
          <p:cNvPr id="8" name="Picture 7">
            <a:extLst>
              <a:ext uri="{FF2B5EF4-FFF2-40B4-BE49-F238E27FC236}">
                <a16:creationId xmlns:a16="http://schemas.microsoft.com/office/drawing/2014/main" id="{ABED9EB5-FF44-58EA-1730-7B34FD4D39D3}"/>
              </a:ext>
            </a:extLst>
          </p:cNvPr>
          <p:cNvPicPr>
            <a:picLocks noChangeAspect="1"/>
          </p:cNvPicPr>
          <p:nvPr/>
        </p:nvPicPr>
        <p:blipFill>
          <a:blip r:embed="rId3"/>
          <a:stretch>
            <a:fillRect/>
          </a:stretch>
        </p:blipFill>
        <p:spPr>
          <a:xfrm>
            <a:off x="2543175" y="2124076"/>
            <a:ext cx="4010025" cy="755650"/>
          </a:xfrm>
          <a:prstGeom prst="rect">
            <a:avLst/>
          </a:prstGeom>
        </p:spPr>
      </p:pic>
    </p:spTree>
    <p:extLst>
      <p:ext uri="{BB962C8B-B14F-4D97-AF65-F5344CB8AC3E}">
        <p14:creationId xmlns:p14="http://schemas.microsoft.com/office/powerpoint/2010/main" val="2490721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68F2-BF93-1915-9187-9E9EDDDDD3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0D3FBA-92C4-D36B-7B89-9C2274B7A34D}"/>
              </a:ext>
            </a:extLst>
          </p:cNvPr>
          <p:cNvSpPr>
            <a:spLocks noGrp="1"/>
          </p:cNvSpPr>
          <p:nvPr>
            <p:ph idx="1"/>
          </p:nvPr>
        </p:nvSpPr>
        <p:spPr/>
        <p:txBody>
          <a:bodyPr>
            <a:normAutofit lnSpcReduction="10000"/>
          </a:bodyPr>
          <a:lstStyle/>
          <a:p>
            <a:r>
              <a:rPr lang="en-US" dirty="0"/>
              <a:t>Step 7 −Accept or reject the following change:</a:t>
            </a:r>
          </a:p>
          <a:p>
            <a:r>
              <a:rPr lang="en-US" dirty="0"/>
              <a:t>Case I − if R &lt; AF, accept the change.</a:t>
            </a:r>
          </a:p>
          <a:p>
            <a:r>
              <a:rPr lang="en-US" dirty="0"/>
              <a:t>Case II − if R ≥ AF, reject the change.</a:t>
            </a:r>
          </a:p>
          <a:p>
            <a:r>
              <a:rPr lang="en-US" dirty="0"/>
              <a:t>R represents a random number between 0 and 1.</a:t>
            </a:r>
          </a:p>
          <a:p>
            <a:r>
              <a:rPr lang="en-US" dirty="0"/>
              <a:t>Step 8 − Reduce the temperature of the control parameter as follows</a:t>
            </a:r>
          </a:p>
          <a:p>
            <a:r>
              <a:rPr lang="en-US" dirty="0"/>
              <a:t>T new = ⁡0.95T old</a:t>
            </a:r>
          </a:p>
          <a:p>
            <a:r>
              <a:rPr lang="en-US" dirty="0"/>
              <a:t>Step 9 − Check for the following possible stopping conditions:</a:t>
            </a:r>
          </a:p>
          <a:p>
            <a:r>
              <a:rPr lang="en-US" dirty="0"/>
              <a:t>The temperature has reached a predetermined level.</a:t>
            </a:r>
          </a:p>
          <a:p>
            <a:r>
              <a:rPr lang="en-US" dirty="0"/>
              <a:t>For a set number of iterations, there is no change in state.</a:t>
            </a:r>
          </a:p>
        </p:txBody>
      </p:sp>
    </p:spTree>
    <p:extLst>
      <p:ext uri="{BB962C8B-B14F-4D97-AF65-F5344CB8AC3E}">
        <p14:creationId xmlns:p14="http://schemas.microsoft.com/office/powerpoint/2010/main" val="174955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8C92-A30B-C63B-768C-BD2E6562B166}"/>
              </a:ext>
            </a:extLst>
          </p:cNvPr>
          <p:cNvSpPr>
            <a:spLocks noGrp="1"/>
          </p:cNvSpPr>
          <p:nvPr>
            <p:ph type="title"/>
          </p:nvPr>
        </p:nvSpPr>
        <p:spPr/>
        <p:txBody>
          <a:bodyPr/>
          <a:lstStyle/>
          <a:p>
            <a:pPr algn="ctr"/>
            <a:r>
              <a:rPr lang="en-US" b="1" dirty="0"/>
              <a:t>Introduction </a:t>
            </a:r>
          </a:p>
        </p:txBody>
      </p:sp>
      <p:sp>
        <p:nvSpPr>
          <p:cNvPr id="3" name="Content Placeholder 2">
            <a:extLst>
              <a:ext uri="{FF2B5EF4-FFF2-40B4-BE49-F238E27FC236}">
                <a16:creationId xmlns:a16="http://schemas.microsoft.com/office/drawing/2014/main" id="{40EA3FD9-4A9F-5650-F685-CD385020A21C}"/>
              </a:ext>
            </a:extLst>
          </p:cNvPr>
          <p:cNvSpPr>
            <a:spLocks noGrp="1"/>
          </p:cNvSpPr>
          <p:nvPr>
            <p:ph idx="1"/>
          </p:nvPr>
        </p:nvSpPr>
        <p:spPr/>
        <p:txBody>
          <a:bodyPr/>
          <a:lstStyle/>
          <a:p>
            <a:r>
              <a:rPr lang="en-US" dirty="0"/>
              <a:t>Boltzmann Machines are stochastic learning processes having recurrent structure and are the basis of the early optimization techniques used in ANN.</a:t>
            </a:r>
          </a:p>
          <a:p>
            <a:r>
              <a:rPr lang="en-US" dirty="0"/>
              <a:t> Boltzmann Machine was invented by Geoffrey Hinton and Terry </a:t>
            </a:r>
            <a:r>
              <a:rPr lang="en-US" dirty="0" err="1"/>
              <a:t>Sejnowski</a:t>
            </a:r>
            <a:r>
              <a:rPr lang="en-US" dirty="0"/>
              <a:t> in 1985. </a:t>
            </a:r>
          </a:p>
          <a:p>
            <a:r>
              <a:rPr lang="en-US" dirty="0"/>
              <a:t>"A Boltzmann Machine is a network of symmetrically connected neurons like units that make stochastic decisions about whether to be on or off."</a:t>
            </a:r>
          </a:p>
        </p:txBody>
      </p:sp>
    </p:spTree>
    <p:extLst>
      <p:ext uri="{BB962C8B-B14F-4D97-AF65-F5344CB8AC3E}">
        <p14:creationId xmlns:p14="http://schemas.microsoft.com/office/powerpoint/2010/main" val="161742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25C-6490-4E21-7461-294C7D0B0C0B}"/>
              </a:ext>
            </a:extLst>
          </p:cNvPr>
          <p:cNvSpPr>
            <a:spLocks noGrp="1"/>
          </p:cNvSpPr>
          <p:nvPr>
            <p:ph type="title"/>
          </p:nvPr>
        </p:nvSpPr>
        <p:spPr/>
        <p:txBody>
          <a:bodyPr/>
          <a:lstStyle/>
          <a:p>
            <a:pPr algn="ctr"/>
            <a:r>
              <a:rPr lang="en-US" dirty="0"/>
              <a:t>Types of Boltzmann machines</a:t>
            </a:r>
          </a:p>
        </p:txBody>
      </p:sp>
      <p:sp>
        <p:nvSpPr>
          <p:cNvPr id="3" name="Content Placeholder 2">
            <a:extLst>
              <a:ext uri="{FF2B5EF4-FFF2-40B4-BE49-F238E27FC236}">
                <a16:creationId xmlns:a16="http://schemas.microsoft.com/office/drawing/2014/main" id="{B270D8B8-7D19-933C-ECEF-6B09BC8AC9DF}"/>
              </a:ext>
            </a:extLst>
          </p:cNvPr>
          <p:cNvSpPr>
            <a:spLocks noGrp="1"/>
          </p:cNvSpPr>
          <p:nvPr>
            <p:ph idx="1"/>
          </p:nvPr>
        </p:nvSpPr>
        <p:spPr/>
        <p:txBody>
          <a:bodyPr>
            <a:normAutofit fontScale="77500" lnSpcReduction="20000"/>
          </a:bodyPr>
          <a:lstStyle/>
          <a:p>
            <a:r>
              <a:rPr lang="en-US" dirty="0"/>
              <a:t>There are three types of Boltzmann machines</a:t>
            </a:r>
          </a:p>
          <a:p>
            <a:r>
              <a:rPr lang="en-US" b="1" dirty="0"/>
              <a:t>Restricted Boltzmann machine</a:t>
            </a:r>
          </a:p>
          <a:p>
            <a:r>
              <a:rPr lang="en-US" dirty="0"/>
              <a:t>A restricted term means we cannot connect the same type of layer.</a:t>
            </a:r>
          </a:p>
          <a:p>
            <a:r>
              <a:rPr lang="en-US" dirty="0"/>
              <a:t> In other words, the two neurons in the input or hidden layer cannot communicate even though the hidden and visible layers can be linked.</a:t>
            </a:r>
          </a:p>
          <a:p>
            <a:r>
              <a:rPr lang="en-US" dirty="0"/>
              <a:t> Because there is no output layer in this machine, the question of how we will identify, update the weights, and measure whether our prediction is correct or not arises. </a:t>
            </a:r>
          </a:p>
          <a:p>
            <a:r>
              <a:rPr lang="en-US" dirty="0"/>
              <a:t>All of the questions have a single answer: Restricted Boltzmann Machine.</a:t>
            </a:r>
          </a:p>
          <a:p>
            <a:r>
              <a:rPr lang="en-US" dirty="0"/>
              <a:t>Geoffrey Hinton (2007) proposed the RBM algorithm, which learns probability distributions from sample training data inputs.</a:t>
            </a:r>
          </a:p>
          <a:p>
            <a:r>
              <a:rPr lang="en-US" dirty="0"/>
              <a:t> It has widespread use in supervised and unsupervised machine learning applications such as feature learning, dimensionality reduction, classification, collaborative filtering, and topic modeling                  </a:t>
            </a:r>
          </a:p>
          <a:p>
            <a:endParaRPr lang="en-US" dirty="0"/>
          </a:p>
          <a:p>
            <a:endParaRPr lang="en-US" dirty="0"/>
          </a:p>
        </p:txBody>
      </p:sp>
    </p:spTree>
    <p:extLst>
      <p:ext uri="{BB962C8B-B14F-4D97-AF65-F5344CB8AC3E}">
        <p14:creationId xmlns:p14="http://schemas.microsoft.com/office/powerpoint/2010/main" val="252118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3322-E2C4-D62D-2D3B-3FF78157880F}"/>
              </a:ext>
            </a:extLst>
          </p:cNvPr>
          <p:cNvSpPr>
            <a:spLocks noGrp="1"/>
          </p:cNvSpPr>
          <p:nvPr>
            <p:ph type="title"/>
          </p:nvPr>
        </p:nvSpPr>
        <p:spPr/>
        <p:txBody>
          <a:bodyPr/>
          <a:lstStyle/>
          <a:p>
            <a:pPr algn="ctr"/>
            <a:r>
              <a:rPr lang="en-US" dirty="0"/>
              <a:t>Types of Boltzmann Machines</a:t>
            </a:r>
          </a:p>
        </p:txBody>
      </p:sp>
      <p:pic>
        <p:nvPicPr>
          <p:cNvPr id="4" name="Content Placeholder 3">
            <a:extLst>
              <a:ext uri="{FF2B5EF4-FFF2-40B4-BE49-F238E27FC236}">
                <a16:creationId xmlns:a16="http://schemas.microsoft.com/office/drawing/2014/main" id="{5964F6E3-8A70-B402-A061-2A9B1C38D058}"/>
              </a:ext>
            </a:extLst>
          </p:cNvPr>
          <p:cNvPicPr>
            <a:picLocks noGrp="1" noChangeAspect="1"/>
          </p:cNvPicPr>
          <p:nvPr>
            <p:ph idx="1"/>
          </p:nvPr>
        </p:nvPicPr>
        <p:blipFill>
          <a:blip r:embed="rId2"/>
          <a:stretch>
            <a:fillRect/>
          </a:stretch>
        </p:blipFill>
        <p:spPr>
          <a:xfrm>
            <a:off x="3793457" y="1825625"/>
            <a:ext cx="4156506" cy="3927475"/>
          </a:xfrm>
          <a:prstGeom prst="rect">
            <a:avLst/>
          </a:prstGeom>
        </p:spPr>
      </p:pic>
      <p:sp>
        <p:nvSpPr>
          <p:cNvPr id="6" name="TextBox 5">
            <a:extLst>
              <a:ext uri="{FF2B5EF4-FFF2-40B4-BE49-F238E27FC236}">
                <a16:creationId xmlns:a16="http://schemas.microsoft.com/office/drawing/2014/main" id="{FB3DE780-91E9-02BF-4993-7B5954ACF951}"/>
              </a:ext>
            </a:extLst>
          </p:cNvPr>
          <p:cNvSpPr txBox="1"/>
          <p:nvPr/>
        </p:nvSpPr>
        <p:spPr>
          <a:xfrm>
            <a:off x="3028950" y="5753100"/>
            <a:ext cx="3733800" cy="369332"/>
          </a:xfrm>
          <a:prstGeom prst="rect">
            <a:avLst/>
          </a:prstGeom>
          <a:noFill/>
        </p:spPr>
        <p:txBody>
          <a:bodyPr wrap="square" rtlCol="0">
            <a:spAutoFit/>
          </a:bodyPr>
          <a:lstStyle/>
          <a:p>
            <a:pPr algn="ctr"/>
            <a:r>
              <a:rPr lang="en-US" dirty="0"/>
              <a:t>FIG.2-Restricted Boltzmann machine</a:t>
            </a:r>
          </a:p>
        </p:txBody>
      </p:sp>
    </p:spTree>
    <p:extLst>
      <p:ext uri="{BB962C8B-B14F-4D97-AF65-F5344CB8AC3E}">
        <p14:creationId xmlns:p14="http://schemas.microsoft.com/office/powerpoint/2010/main" val="864988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BBDE-76FF-8D45-28B3-CD154FDC87D2}"/>
              </a:ext>
            </a:extLst>
          </p:cNvPr>
          <p:cNvSpPr>
            <a:spLocks noGrp="1"/>
          </p:cNvSpPr>
          <p:nvPr>
            <p:ph type="title"/>
          </p:nvPr>
        </p:nvSpPr>
        <p:spPr/>
        <p:txBody>
          <a:bodyPr/>
          <a:lstStyle/>
          <a:p>
            <a:pPr algn="ctr"/>
            <a:r>
              <a:rPr lang="en-US" dirty="0"/>
              <a:t>Deep Boltzmann machine</a:t>
            </a:r>
          </a:p>
        </p:txBody>
      </p:sp>
      <p:sp>
        <p:nvSpPr>
          <p:cNvPr id="3" name="Content Placeholder 2">
            <a:extLst>
              <a:ext uri="{FF2B5EF4-FFF2-40B4-BE49-F238E27FC236}">
                <a16:creationId xmlns:a16="http://schemas.microsoft.com/office/drawing/2014/main" id="{126F4A80-53F5-BB05-B176-8F192C3B8A9C}"/>
              </a:ext>
            </a:extLst>
          </p:cNvPr>
          <p:cNvSpPr>
            <a:spLocks noGrp="1"/>
          </p:cNvSpPr>
          <p:nvPr>
            <p:ph idx="1"/>
          </p:nvPr>
        </p:nvSpPr>
        <p:spPr/>
        <p:txBody>
          <a:bodyPr>
            <a:normAutofit fontScale="92500" lnSpcReduction="20000"/>
          </a:bodyPr>
          <a:lstStyle/>
          <a:p>
            <a:r>
              <a:rPr lang="en-US" dirty="0"/>
              <a:t>As shown in Fig.3, a deep Boltzmann machine is a model with additional hidden layers and directionless connections between the nodes. </a:t>
            </a:r>
          </a:p>
          <a:p>
            <a:r>
              <a:rPr lang="en-US" dirty="0"/>
              <a:t>DBM learns features from raw data in a hierarchical manner, and the features recovered in one layer are applied as hidden variables as input to the subsequent layer. </a:t>
            </a:r>
          </a:p>
          <a:p>
            <a:r>
              <a:rPr lang="en-US" dirty="0"/>
              <a:t>To define the training information, weight initialization, and adjustment parameters, the DBM training method must be modified. </a:t>
            </a:r>
          </a:p>
          <a:p>
            <a:r>
              <a:rPr lang="en-US" dirty="0"/>
              <a:t>According to the DBM, temporal complexity limitations will occur when the parameters are set to ideal. </a:t>
            </a:r>
          </a:p>
          <a:p>
            <a:r>
              <a:rPr lang="en-US" dirty="0" err="1"/>
              <a:t>Montavon</a:t>
            </a:r>
            <a:r>
              <a:rPr lang="en-US" dirty="0"/>
              <a:t> et al presented a centering optimization strategy to make the learning process more robust and for midsized DBM to construct a generative, quicker, and discriminative model. </a:t>
            </a:r>
          </a:p>
        </p:txBody>
      </p:sp>
    </p:spTree>
    <p:extLst>
      <p:ext uri="{BB962C8B-B14F-4D97-AF65-F5344CB8AC3E}">
        <p14:creationId xmlns:p14="http://schemas.microsoft.com/office/powerpoint/2010/main" val="21979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858-B14E-EF9E-07C0-6A672802B97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295575F-E458-5E2B-3A90-718F0845D585}"/>
              </a:ext>
            </a:extLst>
          </p:cNvPr>
          <p:cNvPicPr>
            <a:picLocks noGrp="1" noChangeAspect="1"/>
          </p:cNvPicPr>
          <p:nvPr>
            <p:ph idx="1"/>
          </p:nvPr>
        </p:nvPicPr>
        <p:blipFill>
          <a:blip r:embed="rId2"/>
          <a:stretch>
            <a:fillRect/>
          </a:stretch>
        </p:blipFill>
        <p:spPr>
          <a:xfrm>
            <a:off x="3152775" y="2934494"/>
            <a:ext cx="4295775" cy="2133600"/>
          </a:xfrm>
          <a:prstGeom prst="rect">
            <a:avLst/>
          </a:prstGeom>
        </p:spPr>
      </p:pic>
      <p:sp>
        <p:nvSpPr>
          <p:cNvPr id="5" name="TextBox 4">
            <a:extLst>
              <a:ext uri="{FF2B5EF4-FFF2-40B4-BE49-F238E27FC236}">
                <a16:creationId xmlns:a16="http://schemas.microsoft.com/office/drawing/2014/main" id="{CB6DE268-D435-4F6C-5C78-FF945F6C8023}"/>
              </a:ext>
            </a:extLst>
          </p:cNvPr>
          <p:cNvSpPr txBox="1"/>
          <p:nvPr/>
        </p:nvSpPr>
        <p:spPr>
          <a:xfrm>
            <a:off x="2647950" y="5476875"/>
            <a:ext cx="3590925" cy="369332"/>
          </a:xfrm>
          <a:prstGeom prst="rect">
            <a:avLst/>
          </a:prstGeom>
          <a:noFill/>
        </p:spPr>
        <p:txBody>
          <a:bodyPr wrap="square" rtlCol="0">
            <a:spAutoFit/>
          </a:bodyPr>
          <a:lstStyle/>
          <a:p>
            <a:pPr algn="ctr"/>
            <a:r>
              <a:rPr lang="en-US" dirty="0"/>
              <a:t>FIG.3-Deep Boltzmann machine</a:t>
            </a:r>
          </a:p>
        </p:txBody>
      </p:sp>
    </p:spTree>
    <p:extLst>
      <p:ext uri="{BB962C8B-B14F-4D97-AF65-F5344CB8AC3E}">
        <p14:creationId xmlns:p14="http://schemas.microsoft.com/office/powerpoint/2010/main" val="260731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8FEB-D976-0FF4-4813-344810A7EFF0}"/>
              </a:ext>
            </a:extLst>
          </p:cNvPr>
          <p:cNvSpPr>
            <a:spLocks noGrp="1"/>
          </p:cNvSpPr>
          <p:nvPr>
            <p:ph type="title"/>
          </p:nvPr>
        </p:nvSpPr>
        <p:spPr/>
        <p:txBody>
          <a:bodyPr/>
          <a:lstStyle/>
          <a:p>
            <a:pPr algn="ctr"/>
            <a:r>
              <a:rPr lang="en-US" b="1" dirty="0"/>
              <a:t>Deep Belief Network</a:t>
            </a:r>
          </a:p>
        </p:txBody>
      </p:sp>
      <p:sp>
        <p:nvSpPr>
          <p:cNvPr id="3" name="Content Placeholder 2">
            <a:extLst>
              <a:ext uri="{FF2B5EF4-FFF2-40B4-BE49-F238E27FC236}">
                <a16:creationId xmlns:a16="http://schemas.microsoft.com/office/drawing/2014/main" id="{2D75AFBD-C69A-F77C-F6F0-D34A3DD5AD5E}"/>
              </a:ext>
            </a:extLst>
          </p:cNvPr>
          <p:cNvSpPr>
            <a:spLocks noGrp="1"/>
          </p:cNvSpPr>
          <p:nvPr>
            <p:ph idx="1"/>
          </p:nvPr>
        </p:nvSpPr>
        <p:spPr/>
        <p:txBody>
          <a:bodyPr/>
          <a:lstStyle/>
          <a:p>
            <a:r>
              <a:rPr lang="en-US" dirty="0"/>
              <a:t>The Deep Belief Network is one of the types of Boltzmann machine. It is a generative model which uses multiple stacks of the deep architecture of the Restricted Boltzmann Machine. </a:t>
            </a:r>
          </a:p>
          <a:p>
            <a:r>
              <a:rPr lang="en-US" dirty="0"/>
              <a:t>Each restricted Boltzmann machine performs a non-linear transformation on the input neurons and produces the outputs that serve as the input for the consecutive model.</a:t>
            </a:r>
          </a:p>
          <a:p>
            <a:r>
              <a:rPr lang="en-US" dirty="0"/>
              <a:t> Deep Belief Networks can act supervised or unsupervised as they have a generative model. </a:t>
            </a:r>
          </a:p>
          <a:p>
            <a:r>
              <a:rPr lang="en-US" dirty="0"/>
              <a:t>Due to it, Deep Belief Networks has a lot of flexibility, and it is easier to expand</a:t>
            </a:r>
          </a:p>
        </p:txBody>
      </p:sp>
    </p:spTree>
    <p:extLst>
      <p:ext uri="{BB962C8B-B14F-4D97-AF65-F5344CB8AC3E}">
        <p14:creationId xmlns:p14="http://schemas.microsoft.com/office/powerpoint/2010/main" val="1013245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0349-45B3-5C82-FCED-796DF2BBB3F5}"/>
              </a:ext>
            </a:extLst>
          </p:cNvPr>
          <p:cNvSpPr>
            <a:spLocks noGrp="1"/>
          </p:cNvSpPr>
          <p:nvPr>
            <p:ph type="title"/>
          </p:nvPr>
        </p:nvSpPr>
        <p:spPr/>
        <p:txBody>
          <a:bodyPr/>
          <a:lstStyle/>
          <a:p>
            <a:pPr algn="ctr"/>
            <a:r>
              <a:rPr lang="en-US" dirty="0"/>
              <a:t>Applications of Boltzmann Machine</a:t>
            </a:r>
          </a:p>
        </p:txBody>
      </p:sp>
      <p:sp>
        <p:nvSpPr>
          <p:cNvPr id="3" name="Content Placeholder 2">
            <a:extLst>
              <a:ext uri="{FF2B5EF4-FFF2-40B4-BE49-F238E27FC236}">
                <a16:creationId xmlns:a16="http://schemas.microsoft.com/office/drawing/2014/main" id="{6B69E05D-424C-B685-341A-BC10ECE0CAE9}"/>
              </a:ext>
            </a:extLst>
          </p:cNvPr>
          <p:cNvSpPr>
            <a:spLocks noGrp="1"/>
          </p:cNvSpPr>
          <p:nvPr>
            <p:ph idx="1"/>
          </p:nvPr>
        </p:nvSpPr>
        <p:spPr>
          <a:xfrm>
            <a:off x="838200" y="1825625"/>
            <a:ext cx="10515600" cy="4813300"/>
          </a:xfrm>
        </p:spPr>
        <p:txBody>
          <a:bodyPr>
            <a:noAutofit/>
          </a:bodyPr>
          <a:lstStyle/>
          <a:p>
            <a:r>
              <a:rPr lang="en-US" sz="1600" dirty="0"/>
              <a:t>Boltzmann Machine is used for solving various types of real-world problems: </a:t>
            </a:r>
          </a:p>
          <a:p>
            <a:r>
              <a:rPr lang="en-US" sz="1600" b="1" dirty="0"/>
              <a:t>A search problem</a:t>
            </a:r>
          </a:p>
          <a:p>
            <a:r>
              <a:rPr lang="en-US" sz="1600" dirty="0"/>
              <a:t>In the Boltzmann machine, the weights of the neuron network are fixed. They are used to represent the cost function of an optimization problem. The Boltzmann machine's stochastic dynamics allow the sample of the binary vectors and represent an excellent solution to the optimization problem.</a:t>
            </a:r>
          </a:p>
          <a:p>
            <a:r>
              <a:rPr lang="en-US" sz="1600" b="1" dirty="0"/>
              <a:t>A learning problem</a:t>
            </a:r>
          </a:p>
          <a:p>
            <a:r>
              <a:rPr lang="en-US" sz="1600" dirty="0"/>
              <a:t>The Boltzmann machine is given a set of binary vectors for learning problems. It finds the weights of each network so that it can provide a better solution. To solve this problem, the Boltzmann machine takes minute updates to the importance, and each update needs to solve various search problems. The Boltzmann device has the first to solve multiple minor search problems to solve a learning problem.</a:t>
            </a:r>
          </a:p>
          <a:p>
            <a:r>
              <a:rPr lang="en-US" sz="1600" b="1" dirty="0"/>
              <a:t>Handwritten Digit Recognition</a:t>
            </a:r>
          </a:p>
          <a:p>
            <a:r>
              <a:rPr lang="en-US" sz="1600" dirty="0"/>
              <a:t>Many applications, including data entry, office computerization, check verification, and criminal evidence, use it as a prevalent problem. Additionally, it has drawbacks, including inconsistent writing styles, size and shape inconsistencies, and picture noise that alters the topology of the numerals. For digit recognition in this, a hybrid RBM-CNN algorithm is applied. First, RBM deep learning techniques are used to extract the features. The CNN deep learning system is then fed the retrieved features for categorization. The ability to extract features from input data is a strong suit of RBMs. By introducing hidden units in an unsupervised manner, it is created in a way that it can extract the discriminative characteristics from vast and complex datasets.</a:t>
            </a:r>
          </a:p>
        </p:txBody>
      </p:sp>
    </p:spTree>
    <p:extLst>
      <p:ext uri="{BB962C8B-B14F-4D97-AF65-F5344CB8AC3E}">
        <p14:creationId xmlns:p14="http://schemas.microsoft.com/office/powerpoint/2010/main" val="338457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740D-68EC-D71C-9853-FF8DBE256FB1}"/>
              </a:ext>
            </a:extLst>
          </p:cNvPr>
          <p:cNvSpPr>
            <a:spLocks noGrp="1"/>
          </p:cNvSpPr>
          <p:nvPr>
            <p:ph type="title"/>
          </p:nvPr>
        </p:nvSpPr>
        <p:spPr/>
        <p:txBody>
          <a:bodyPr/>
          <a:lstStyle/>
          <a:p>
            <a:pPr algn="ctr"/>
            <a:r>
              <a:rPr lang="en-US" b="1" dirty="0"/>
              <a:t>Boltzmann Machines</a:t>
            </a:r>
          </a:p>
        </p:txBody>
      </p:sp>
      <p:sp>
        <p:nvSpPr>
          <p:cNvPr id="3" name="Content Placeholder 2">
            <a:extLst>
              <a:ext uri="{FF2B5EF4-FFF2-40B4-BE49-F238E27FC236}">
                <a16:creationId xmlns:a16="http://schemas.microsoft.com/office/drawing/2014/main" id="{69EB5AAE-9892-75D7-703F-ADDE395D953E}"/>
              </a:ext>
            </a:extLst>
          </p:cNvPr>
          <p:cNvSpPr>
            <a:spLocks noGrp="1"/>
          </p:cNvSpPr>
          <p:nvPr>
            <p:ph idx="1"/>
          </p:nvPr>
        </p:nvSpPr>
        <p:spPr/>
        <p:txBody>
          <a:bodyPr>
            <a:normAutofit fontScale="92500" lnSpcReduction="20000"/>
          </a:bodyPr>
          <a:lstStyle/>
          <a:p>
            <a:r>
              <a:rPr lang="en-US" dirty="0"/>
              <a:t>This definition means that the Boltzmann Machine works on symmetric networks and decides whether the network will be on or off position by the random probability distribution. </a:t>
            </a:r>
          </a:p>
          <a:p>
            <a:r>
              <a:rPr lang="en-US" dirty="0"/>
              <a:t>It belongs to the family of unsupervised learning; therefore, the model is solely responsible for decision-making when some input features are provided. </a:t>
            </a:r>
          </a:p>
          <a:p>
            <a:r>
              <a:rPr lang="en-US" b="1" dirty="0"/>
              <a:t>In Boltzmann Machine, the model does not give any output. </a:t>
            </a:r>
          </a:p>
          <a:p>
            <a:r>
              <a:rPr lang="en-US" b="1" dirty="0"/>
              <a:t>In contrast, it is responsible for finding the relationship between the input features.</a:t>
            </a:r>
          </a:p>
          <a:p>
            <a:r>
              <a:rPr lang="en-US" b="1" dirty="0"/>
              <a:t>Boltzmann Machines have an undirected model connection, i.e., they have connected both ways. </a:t>
            </a:r>
          </a:p>
          <a:p>
            <a:r>
              <a:rPr lang="en-US" dirty="0"/>
              <a:t>For example, if two neurons, A and B, are united both ways.</a:t>
            </a:r>
          </a:p>
        </p:txBody>
      </p:sp>
    </p:spTree>
    <p:extLst>
      <p:ext uri="{BB962C8B-B14F-4D97-AF65-F5344CB8AC3E}">
        <p14:creationId xmlns:p14="http://schemas.microsoft.com/office/powerpoint/2010/main" val="75951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C2CE-EFEC-F466-9B4D-205C5BD1621D}"/>
              </a:ext>
            </a:extLst>
          </p:cNvPr>
          <p:cNvSpPr>
            <a:spLocks noGrp="1"/>
          </p:cNvSpPr>
          <p:nvPr>
            <p:ph type="title"/>
          </p:nvPr>
        </p:nvSpPr>
        <p:spPr/>
        <p:txBody>
          <a:bodyPr/>
          <a:lstStyle/>
          <a:p>
            <a:pPr algn="ctr"/>
            <a:r>
              <a:rPr lang="en-US" b="1" dirty="0"/>
              <a:t>Boltzmann Machines</a:t>
            </a:r>
          </a:p>
        </p:txBody>
      </p:sp>
      <p:sp>
        <p:nvSpPr>
          <p:cNvPr id="3" name="Content Placeholder 2">
            <a:extLst>
              <a:ext uri="{FF2B5EF4-FFF2-40B4-BE49-F238E27FC236}">
                <a16:creationId xmlns:a16="http://schemas.microsoft.com/office/drawing/2014/main" id="{FF12FDB4-2C77-988E-99D1-CF6CD5BD5656}"/>
              </a:ext>
            </a:extLst>
          </p:cNvPr>
          <p:cNvSpPr>
            <a:spLocks noGrp="1"/>
          </p:cNvSpPr>
          <p:nvPr>
            <p:ph idx="1"/>
          </p:nvPr>
        </p:nvSpPr>
        <p:spPr/>
        <p:txBody>
          <a:bodyPr>
            <a:normAutofit/>
          </a:bodyPr>
          <a:lstStyle/>
          <a:p>
            <a:r>
              <a:rPr lang="en-US" b="1" dirty="0"/>
              <a:t>Some important points about Boltzmann Machine </a:t>
            </a:r>
            <a:r>
              <a:rPr lang="en-US" dirty="0"/>
              <a:t>−</a:t>
            </a:r>
          </a:p>
          <a:p>
            <a:r>
              <a:rPr lang="en-US" dirty="0"/>
              <a:t>They use recurrent structure.</a:t>
            </a:r>
          </a:p>
          <a:p>
            <a:r>
              <a:rPr lang="en-US" dirty="0"/>
              <a:t>They consist of stochastic neurons, which have one of the two possible states, either 1 or 0.</a:t>
            </a:r>
          </a:p>
          <a:p>
            <a:r>
              <a:rPr lang="en-US" dirty="0"/>
              <a:t>Some of the neurons in this are adaptive free state and some are clamped frozen state</a:t>
            </a:r>
          </a:p>
          <a:p>
            <a:r>
              <a:rPr lang="en-US" dirty="0"/>
              <a:t>If we apply simulated annealing on discrete Hopfield network, then it would become Boltzmann Machine.</a:t>
            </a:r>
          </a:p>
        </p:txBody>
      </p:sp>
    </p:spTree>
    <p:extLst>
      <p:ext uri="{BB962C8B-B14F-4D97-AF65-F5344CB8AC3E}">
        <p14:creationId xmlns:p14="http://schemas.microsoft.com/office/powerpoint/2010/main" val="309447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F4E3-0C97-46A3-0712-29149991E456}"/>
              </a:ext>
            </a:extLst>
          </p:cNvPr>
          <p:cNvSpPr>
            <a:spLocks noGrp="1"/>
          </p:cNvSpPr>
          <p:nvPr>
            <p:ph type="title"/>
          </p:nvPr>
        </p:nvSpPr>
        <p:spPr/>
        <p:txBody>
          <a:bodyPr/>
          <a:lstStyle/>
          <a:p>
            <a:pPr algn="ctr"/>
            <a:r>
              <a:rPr lang="en-US" b="1" dirty="0"/>
              <a:t>Boltzmann Machines</a:t>
            </a:r>
          </a:p>
        </p:txBody>
      </p:sp>
      <p:sp>
        <p:nvSpPr>
          <p:cNvPr id="3" name="Content Placeholder 2">
            <a:extLst>
              <a:ext uri="{FF2B5EF4-FFF2-40B4-BE49-F238E27FC236}">
                <a16:creationId xmlns:a16="http://schemas.microsoft.com/office/drawing/2014/main" id="{50E20C54-7CAF-3C9D-E467-A181E5F58A5E}"/>
              </a:ext>
            </a:extLst>
          </p:cNvPr>
          <p:cNvSpPr>
            <a:spLocks noGrp="1"/>
          </p:cNvSpPr>
          <p:nvPr>
            <p:ph idx="1"/>
          </p:nvPr>
        </p:nvSpPr>
        <p:spPr/>
        <p:txBody>
          <a:bodyPr>
            <a:normAutofit lnSpcReduction="10000"/>
          </a:bodyPr>
          <a:lstStyle/>
          <a:p>
            <a:r>
              <a:rPr lang="en-US" b="1" dirty="0"/>
              <a:t>There are two types of nodes in the Boltzmann Machine </a:t>
            </a:r>
            <a:r>
              <a:rPr lang="en-US" dirty="0"/>
              <a:t>— Visible nodes — those nodes which we can and do measure, and the Hidden nodes – those nodes which we cannot or do not measure(Fig.1-Boltzman Machine). </a:t>
            </a:r>
          </a:p>
          <a:p>
            <a:r>
              <a:rPr lang="en-US" dirty="0"/>
              <a:t>Although the node types are different, the Boltzmann machine considers them as the same and everything works as one single system. </a:t>
            </a:r>
          </a:p>
          <a:p>
            <a:r>
              <a:rPr lang="en-US" dirty="0"/>
              <a:t>The training data is fed into the Boltzmann Machine and the weights of the system are adjusted accordingly. </a:t>
            </a:r>
          </a:p>
          <a:p>
            <a:r>
              <a:rPr lang="en-US" dirty="0"/>
              <a:t>Boltzmann machines help us understand abnormalities by learning about the working of the system in normal conditions.</a:t>
            </a:r>
          </a:p>
          <a:p>
            <a:endParaRPr lang="en-US" dirty="0"/>
          </a:p>
          <a:p>
            <a:endParaRPr lang="en-US" dirty="0"/>
          </a:p>
        </p:txBody>
      </p:sp>
    </p:spTree>
    <p:extLst>
      <p:ext uri="{BB962C8B-B14F-4D97-AF65-F5344CB8AC3E}">
        <p14:creationId xmlns:p14="http://schemas.microsoft.com/office/powerpoint/2010/main" val="112784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52B-A2A5-303D-17FF-3E031001153E}"/>
              </a:ext>
            </a:extLst>
          </p:cNvPr>
          <p:cNvSpPr>
            <a:spLocks noGrp="1"/>
          </p:cNvSpPr>
          <p:nvPr>
            <p:ph type="title"/>
          </p:nvPr>
        </p:nvSpPr>
        <p:spPr/>
        <p:txBody>
          <a:bodyPr/>
          <a:lstStyle/>
          <a:p>
            <a:pPr algn="ctr"/>
            <a:r>
              <a:rPr lang="en-US" b="1" dirty="0"/>
              <a:t>Boltzmann Machines</a:t>
            </a:r>
          </a:p>
        </p:txBody>
      </p:sp>
      <p:pic>
        <p:nvPicPr>
          <p:cNvPr id="4" name="Content Placeholder 3">
            <a:extLst>
              <a:ext uri="{FF2B5EF4-FFF2-40B4-BE49-F238E27FC236}">
                <a16:creationId xmlns:a16="http://schemas.microsoft.com/office/drawing/2014/main" id="{7386DADC-D5B2-ECB5-E2A5-1A78E159893A}"/>
              </a:ext>
            </a:extLst>
          </p:cNvPr>
          <p:cNvPicPr>
            <a:picLocks noGrp="1" noChangeAspect="1"/>
          </p:cNvPicPr>
          <p:nvPr>
            <p:ph idx="1"/>
          </p:nvPr>
        </p:nvPicPr>
        <p:blipFill>
          <a:blip r:embed="rId2"/>
          <a:stretch>
            <a:fillRect/>
          </a:stretch>
        </p:blipFill>
        <p:spPr>
          <a:xfrm>
            <a:off x="3948112" y="1858169"/>
            <a:ext cx="4295775" cy="4286250"/>
          </a:xfrm>
          <a:prstGeom prst="rect">
            <a:avLst/>
          </a:prstGeom>
        </p:spPr>
      </p:pic>
      <p:sp>
        <p:nvSpPr>
          <p:cNvPr id="5" name="TextBox 4">
            <a:extLst>
              <a:ext uri="{FF2B5EF4-FFF2-40B4-BE49-F238E27FC236}">
                <a16:creationId xmlns:a16="http://schemas.microsoft.com/office/drawing/2014/main" id="{201A36C0-0837-07E4-3808-22D39A5B19D1}"/>
              </a:ext>
            </a:extLst>
          </p:cNvPr>
          <p:cNvSpPr txBox="1"/>
          <p:nvPr/>
        </p:nvSpPr>
        <p:spPr>
          <a:xfrm>
            <a:off x="4086225" y="6123543"/>
            <a:ext cx="3295650" cy="369332"/>
          </a:xfrm>
          <a:prstGeom prst="rect">
            <a:avLst/>
          </a:prstGeom>
          <a:noFill/>
        </p:spPr>
        <p:txBody>
          <a:bodyPr wrap="square" rtlCol="0">
            <a:spAutoFit/>
          </a:bodyPr>
          <a:lstStyle/>
          <a:p>
            <a:pPr algn="ctr"/>
            <a:r>
              <a:rPr lang="en-US" dirty="0"/>
              <a:t>Fig.1-Boltzmann Machine</a:t>
            </a:r>
          </a:p>
        </p:txBody>
      </p:sp>
    </p:spTree>
    <p:extLst>
      <p:ext uri="{BB962C8B-B14F-4D97-AF65-F5344CB8AC3E}">
        <p14:creationId xmlns:p14="http://schemas.microsoft.com/office/powerpoint/2010/main" val="227323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EDC3-4447-4833-9E77-EC7560376FEB}"/>
              </a:ext>
            </a:extLst>
          </p:cNvPr>
          <p:cNvSpPr>
            <a:spLocks noGrp="1"/>
          </p:cNvSpPr>
          <p:nvPr>
            <p:ph type="title"/>
          </p:nvPr>
        </p:nvSpPr>
        <p:spPr/>
        <p:txBody>
          <a:bodyPr/>
          <a:lstStyle/>
          <a:p>
            <a:pPr algn="ctr"/>
            <a:r>
              <a:rPr lang="en-US" b="1" dirty="0"/>
              <a:t>Energy-Based Models</a:t>
            </a:r>
          </a:p>
        </p:txBody>
      </p:sp>
      <p:sp>
        <p:nvSpPr>
          <p:cNvPr id="3" name="Content Placeholder 2">
            <a:extLst>
              <a:ext uri="{FF2B5EF4-FFF2-40B4-BE49-F238E27FC236}">
                <a16:creationId xmlns:a16="http://schemas.microsoft.com/office/drawing/2014/main" id="{D42A89B9-6952-3268-0D90-FD0172A9E4E1}"/>
              </a:ext>
            </a:extLst>
          </p:cNvPr>
          <p:cNvSpPr>
            <a:spLocks noGrp="1"/>
          </p:cNvSpPr>
          <p:nvPr>
            <p:ph idx="1"/>
          </p:nvPr>
        </p:nvSpPr>
        <p:spPr/>
        <p:txBody>
          <a:bodyPr/>
          <a:lstStyle/>
          <a:p>
            <a:r>
              <a:rPr lang="en-US" dirty="0"/>
              <a:t>Boltzmann Distribution is used in the sampling distribution of the Boltzmann Machine. The Boltzmann distribution is governed by the equation –</a:t>
            </a:r>
          </a:p>
          <a:p>
            <a:endParaRPr lang="en-US" dirty="0"/>
          </a:p>
        </p:txBody>
      </p:sp>
      <p:pic>
        <p:nvPicPr>
          <p:cNvPr id="5" name="Picture 4">
            <a:extLst>
              <a:ext uri="{FF2B5EF4-FFF2-40B4-BE49-F238E27FC236}">
                <a16:creationId xmlns:a16="http://schemas.microsoft.com/office/drawing/2014/main" id="{4DEC63B6-304D-BF48-FE1E-78B638EF2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93" y="3429000"/>
            <a:ext cx="9231013" cy="2791215"/>
          </a:xfrm>
          <a:prstGeom prst="rect">
            <a:avLst/>
          </a:prstGeom>
        </p:spPr>
      </p:pic>
    </p:spTree>
    <p:extLst>
      <p:ext uri="{BB962C8B-B14F-4D97-AF65-F5344CB8AC3E}">
        <p14:creationId xmlns:p14="http://schemas.microsoft.com/office/powerpoint/2010/main" val="3740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AD05-BA41-AA72-B29B-BE429FA351F3}"/>
              </a:ext>
            </a:extLst>
          </p:cNvPr>
          <p:cNvSpPr>
            <a:spLocks noGrp="1"/>
          </p:cNvSpPr>
          <p:nvPr>
            <p:ph type="title"/>
          </p:nvPr>
        </p:nvSpPr>
        <p:spPr/>
        <p:txBody>
          <a:bodyPr/>
          <a:lstStyle/>
          <a:p>
            <a:pPr algn="ctr"/>
            <a:r>
              <a:rPr lang="en-US" b="1" dirty="0"/>
              <a:t>Energy-Based Models</a:t>
            </a:r>
          </a:p>
        </p:txBody>
      </p:sp>
      <p:sp>
        <p:nvSpPr>
          <p:cNvPr id="3" name="Content Placeholder 2">
            <a:extLst>
              <a:ext uri="{FF2B5EF4-FFF2-40B4-BE49-F238E27FC236}">
                <a16:creationId xmlns:a16="http://schemas.microsoft.com/office/drawing/2014/main" id="{6AC59C73-1B87-4CB7-5AE0-73C8266AEA0D}"/>
              </a:ext>
            </a:extLst>
          </p:cNvPr>
          <p:cNvSpPr>
            <a:spLocks noGrp="1"/>
          </p:cNvSpPr>
          <p:nvPr>
            <p:ph idx="1"/>
          </p:nvPr>
        </p:nvSpPr>
        <p:spPr/>
        <p:txBody>
          <a:bodyPr>
            <a:normAutofit lnSpcReduction="10000"/>
          </a:bodyPr>
          <a:lstStyle/>
          <a:p>
            <a:r>
              <a:rPr lang="en-US" dirty="0"/>
              <a:t>Boltzmann Distribution describes different states of the system and thus Boltzmann machines create different states of the machine using this distribution. </a:t>
            </a:r>
          </a:p>
          <a:p>
            <a:r>
              <a:rPr lang="en-US" dirty="0"/>
              <a:t>From the above equation, as the energy of system increases, the probability for the system to be in state ‘i’ decreases. Thus, the system is the most stable in its lowest energy state (a gas is most stable when it spreads).</a:t>
            </a:r>
          </a:p>
          <a:p>
            <a:r>
              <a:rPr lang="en-US" dirty="0"/>
              <a:t> Here, in Boltzmann machines, the energy of the system is defined in terms of the weights of synapses. </a:t>
            </a:r>
          </a:p>
          <a:p>
            <a:r>
              <a:rPr lang="en-US" dirty="0"/>
              <a:t>Once the system is trained and the weights are set, the system always tries to find the lowest energy state for itself by adjusting the weights.</a:t>
            </a:r>
          </a:p>
        </p:txBody>
      </p:sp>
    </p:spTree>
    <p:extLst>
      <p:ext uri="{BB962C8B-B14F-4D97-AF65-F5344CB8AC3E}">
        <p14:creationId xmlns:p14="http://schemas.microsoft.com/office/powerpoint/2010/main" val="407890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B6EA-17B3-DB3B-9CCE-EC1B7140AEE6}"/>
              </a:ext>
            </a:extLst>
          </p:cNvPr>
          <p:cNvSpPr>
            <a:spLocks noGrp="1"/>
          </p:cNvSpPr>
          <p:nvPr>
            <p:ph type="title"/>
          </p:nvPr>
        </p:nvSpPr>
        <p:spPr/>
        <p:txBody>
          <a:bodyPr/>
          <a:lstStyle/>
          <a:p>
            <a:pPr algn="ctr"/>
            <a:r>
              <a:rPr lang="en-US" b="1" dirty="0"/>
              <a:t>Architecture of Boltzmann Machine</a:t>
            </a:r>
          </a:p>
        </p:txBody>
      </p:sp>
      <p:sp>
        <p:nvSpPr>
          <p:cNvPr id="3" name="Content Placeholder 2">
            <a:extLst>
              <a:ext uri="{FF2B5EF4-FFF2-40B4-BE49-F238E27FC236}">
                <a16:creationId xmlns:a16="http://schemas.microsoft.com/office/drawing/2014/main" id="{5D2999B2-8911-56B3-FF83-BE02C2AAE01B}"/>
              </a:ext>
            </a:extLst>
          </p:cNvPr>
          <p:cNvSpPr>
            <a:spLocks noGrp="1"/>
          </p:cNvSpPr>
          <p:nvPr>
            <p:ph idx="1"/>
          </p:nvPr>
        </p:nvSpPr>
        <p:spPr/>
        <p:txBody>
          <a:bodyPr/>
          <a:lstStyle/>
          <a:p>
            <a:r>
              <a:rPr lang="en-US" dirty="0"/>
              <a:t>In Boltzmann Machine, we have two layers: the hidden layer and the visible layer.</a:t>
            </a:r>
          </a:p>
          <a:p>
            <a:endParaRPr lang="en-US" dirty="0"/>
          </a:p>
        </p:txBody>
      </p:sp>
      <p:pic>
        <p:nvPicPr>
          <p:cNvPr id="4" name="Picture 3">
            <a:extLst>
              <a:ext uri="{FF2B5EF4-FFF2-40B4-BE49-F238E27FC236}">
                <a16:creationId xmlns:a16="http://schemas.microsoft.com/office/drawing/2014/main" id="{8E19C90B-8017-ED24-480C-F80DD2DEB214}"/>
              </a:ext>
            </a:extLst>
          </p:cNvPr>
          <p:cNvPicPr>
            <a:picLocks noChangeAspect="1"/>
          </p:cNvPicPr>
          <p:nvPr/>
        </p:nvPicPr>
        <p:blipFill>
          <a:blip r:embed="rId2"/>
          <a:stretch>
            <a:fillRect/>
          </a:stretch>
        </p:blipFill>
        <p:spPr>
          <a:xfrm>
            <a:off x="4348162" y="2881312"/>
            <a:ext cx="2809875" cy="3171825"/>
          </a:xfrm>
          <a:prstGeom prst="rect">
            <a:avLst/>
          </a:prstGeom>
        </p:spPr>
      </p:pic>
    </p:spTree>
    <p:extLst>
      <p:ext uri="{BB962C8B-B14F-4D97-AF65-F5344CB8AC3E}">
        <p14:creationId xmlns:p14="http://schemas.microsoft.com/office/powerpoint/2010/main" val="153219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1797</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UNIT 3-BOLTZMANN MACHINE</vt:lpstr>
      <vt:lpstr>Introduction </vt:lpstr>
      <vt:lpstr>Boltzmann Machines</vt:lpstr>
      <vt:lpstr>Boltzmann Machines</vt:lpstr>
      <vt:lpstr>Boltzmann Machines</vt:lpstr>
      <vt:lpstr>Boltzmann Machines</vt:lpstr>
      <vt:lpstr>Energy-Based Models</vt:lpstr>
      <vt:lpstr>Energy-Based Models</vt:lpstr>
      <vt:lpstr>Architecture of Boltzmann Machine</vt:lpstr>
      <vt:lpstr>Architecture of Boltzmann Machine</vt:lpstr>
      <vt:lpstr>Training Algorithm</vt:lpstr>
      <vt:lpstr>Training Algorithm</vt:lpstr>
      <vt:lpstr>Training Algorithm</vt:lpstr>
      <vt:lpstr>Training Algorithm</vt:lpstr>
      <vt:lpstr>Training Algorithm</vt:lpstr>
      <vt:lpstr>Training Algorithm</vt:lpstr>
      <vt:lpstr>PowerPoint Presentation</vt:lpstr>
      <vt:lpstr>PowerPoint Presentation</vt:lpstr>
      <vt:lpstr>PowerPoint Presentation</vt:lpstr>
      <vt:lpstr>Types of Boltzmann machines</vt:lpstr>
      <vt:lpstr>Types of Boltzmann Machines</vt:lpstr>
      <vt:lpstr>Deep Boltzmann machine</vt:lpstr>
      <vt:lpstr>PowerPoint Presentation</vt:lpstr>
      <vt:lpstr>Deep Belief Network</vt:lpstr>
      <vt:lpstr>Applications of Boltzmann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BOLTZMANN MACHINE</dc:title>
  <dc:creator>iamsweety19@gmail.com</dc:creator>
  <cp:lastModifiedBy>SHILPA GAIKWAD</cp:lastModifiedBy>
  <cp:revision>20</cp:revision>
  <dcterms:created xsi:type="dcterms:W3CDTF">2023-04-23T14:20:31Z</dcterms:created>
  <dcterms:modified xsi:type="dcterms:W3CDTF">2024-01-02T12:44:38Z</dcterms:modified>
</cp:coreProperties>
</file>