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4" r:id="rId10"/>
    <p:sldId id="273" r:id="rId11"/>
    <p:sldId id="274" r:id="rId12"/>
    <p:sldId id="275" r:id="rId13"/>
    <p:sldId id="276" r:id="rId14"/>
    <p:sldId id="277" r:id="rId15"/>
    <p:sldId id="262" r:id="rId16"/>
    <p:sldId id="271" r:id="rId17"/>
    <p:sldId id="266" r:id="rId18"/>
    <p:sldId id="267" r:id="rId19"/>
    <p:sldId id="268" r:id="rId20"/>
    <p:sldId id="269"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3B6EC-1B3E-B1C7-2D9E-32C2D9F1F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E2A451-F52B-BC41-6E14-34924D8DE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9D85E1-09D7-8B9C-739F-8005FA3FCBF7}"/>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5" name="Footer Placeholder 4">
            <a:extLst>
              <a:ext uri="{FF2B5EF4-FFF2-40B4-BE49-F238E27FC236}">
                <a16:creationId xmlns:a16="http://schemas.microsoft.com/office/drawing/2014/main" id="{F9EF0863-F83B-D721-1E74-B9B129E1D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713C2-793D-7CDD-B864-402396568F95}"/>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241902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D358-1F38-8BA2-255A-7577372EC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2CAFC-9B98-7ADA-6145-5C5DF4176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B9EC9-4B57-2B3F-466D-A55D66989967}"/>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5" name="Footer Placeholder 4">
            <a:extLst>
              <a:ext uri="{FF2B5EF4-FFF2-40B4-BE49-F238E27FC236}">
                <a16:creationId xmlns:a16="http://schemas.microsoft.com/office/drawing/2014/main" id="{8D86AFC9-4D29-D1FF-6A31-78E9CAA97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485B8-7E08-FFB5-88C0-ADDB4E516DBA}"/>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406071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5D90E-ABC5-CF10-6C88-D8EC4566B9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FE773-2CB2-F81E-439C-50F5A3C9B9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97C1D-BB7C-1001-BACC-B934DEB1D41F}"/>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5" name="Footer Placeholder 4">
            <a:extLst>
              <a:ext uri="{FF2B5EF4-FFF2-40B4-BE49-F238E27FC236}">
                <a16:creationId xmlns:a16="http://schemas.microsoft.com/office/drawing/2014/main" id="{DE8A73C8-BD11-E74B-DE32-012230AEF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68C2D-0313-C704-2366-6FBF4CF76DE8}"/>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148145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B58E-99EF-A375-3CDF-EDCA1D497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DD5C7-56A8-3AA0-EA65-18266E115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387F5-3141-CE2D-FFC2-9112A4D55848}"/>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5" name="Footer Placeholder 4">
            <a:extLst>
              <a:ext uri="{FF2B5EF4-FFF2-40B4-BE49-F238E27FC236}">
                <a16:creationId xmlns:a16="http://schemas.microsoft.com/office/drawing/2014/main" id="{95649DA2-BBE8-231F-86E6-1CE99AC90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48EC0-9000-273D-C74B-917D0FCE5F3C}"/>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247954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B9B9-FF92-DA27-11E9-884F59C2D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130143-C419-3168-BD01-680A7ECAC5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BFA5C-B406-0DEF-B7F5-1F237CE8196E}"/>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5" name="Footer Placeholder 4">
            <a:extLst>
              <a:ext uri="{FF2B5EF4-FFF2-40B4-BE49-F238E27FC236}">
                <a16:creationId xmlns:a16="http://schemas.microsoft.com/office/drawing/2014/main" id="{CDA0801B-84CC-D1F7-0582-B493CB798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47B89-F9D5-CBB7-BDD0-051F0C9CB251}"/>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11531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A20D-E5F4-7D37-F91E-03B00C57A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73533-AC10-B741-3BFF-DBB72A6E87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F9B0CB-CAAA-1A62-5066-27455EF51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40702D-F044-2693-92D1-AA6600517A6D}"/>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6" name="Footer Placeholder 5">
            <a:extLst>
              <a:ext uri="{FF2B5EF4-FFF2-40B4-BE49-F238E27FC236}">
                <a16:creationId xmlns:a16="http://schemas.microsoft.com/office/drawing/2014/main" id="{5C4BA2BA-5AED-26CA-27D8-CB757E8FC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946AAC-1D09-E1E4-589D-179DCF798834}"/>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185278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2E4E-D8E3-8184-76C3-2C5569069A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5A7A9-038C-BA08-249C-D4EB2DF62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675F23-D5AB-34B7-2A13-E62C4B710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0FDB30-83E5-32C1-E8BD-A0AC4F2E1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8E299-3633-E021-E22E-235B28F03A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01BF20-9F8C-C30C-8C64-87F4763DE58C}"/>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8" name="Footer Placeholder 7">
            <a:extLst>
              <a:ext uri="{FF2B5EF4-FFF2-40B4-BE49-F238E27FC236}">
                <a16:creationId xmlns:a16="http://schemas.microsoft.com/office/drawing/2014/main" id="{2B744BEF-94AE-7261-BE07-21BC18343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D0882-8B4A-4FFB-4257-D6C59467D0FD}"/>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4081089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1963-F39D-3603-A281-6D198BF959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7378D-511C-6778-7E56-08CD0BCE83BC}"/>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4" name="Footer Placeholder 3">
            <a:extLst>
              <a:ext uri="{FF2B5EF4-FFF2-40B4-BE49-F238E27FC236}">
                <a16:creationId xmlns:a16="http://schemas.microsoft.com/office/drawing/2014/main" id="{03E03E89-C024-1866-3A40-07DB4B5CA6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A41F30-FFE1-F4BD-54F8-65B62A360731}"/>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134297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B4AFB-AD8E-EC71-0F56-08A4B3F267D3}"/>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3" name="Footer Placeholder 2">
            <a:extLst>
              <a:ext uri="{FF2B5EF4-FFF2-40B4-BE49-F238E27FC236}">
                <a16:creationId xmlns:a16="http://schemas.microsoft.com/office/drawing/2014/main" id="{2F516C6E-1CA6-F982-EA65-127DFA5FEA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EB16C9-73ED-EBD5-183A-5B594B397A60}"/>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275183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E539-2145-0903-E10B-8EE443ACA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CBAD8E-5048-D39E-6745-70723F264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F6E663-0848-087C-742C-CAFD12A3A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E129F-2B83-5C3D-4790-0C8E2E008F83}"/>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6" name="Footer Placeholder 5">
            <a:extLst>
              <a:ext uri="{FF2B5EF4-FFF2-40B4-BE49-F238E27FC236}">
                <a16:creationId xmlns:a16="http://schemas.microsoft.com/office/drawing/2014/main" id="{97F9A64E-A7DC-D9C3-BE24-C79A9BE56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855C4-BA56-CEE5-B1F4-B5921186BA60}"/>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163966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234A-434D-B520-37CA-4443956E0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B32D16-7ED6-31D8-CAA6-911DD846D2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7A3909-9754-723F-76D1-7C03F14A9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2B04D-B998-76AB-1BE4-C04266C9CE2A}"/>
              </a:ext>
            </a:extLst>
          </p:cNvPr>
          <p:cNvSpPr>
            <a:spLocks noGrp="1"/>
          </p:cNvSpPr>
          <p:nvPr>
            <p:ph type="dt" sz="half" idx="10"/>
          </p:nvPr>
        </p:nvSpPr>
        <p:spPr/>
        <p:txBody>
          <a:bodyPr/>
          <a:lstStyle/>
          <a:p>
            <a:fld id="{3AE68E4A-C5FC-4B66-9265-8BEE8EF4A757}" type="datetimeFigureOut">
              <a:rPr lang="en-US" smtClean="0"/>
              <a:t>1/2/2024</a:t>
            </a:fld>
            <a:endParaRPr lang="en-US"/>
          </a:p>
        </p:txBody>
      </p:sp>
      <p:sp>
        <p:nvSpPr>
          <p:cNvPr id="6" name="Footer Placeholder 5">
            <a:extLst>
              <a:ext uri="{FF2B5EF4-FFF2-40B4-BE49-F238E27FC236}">
                <a16:creationId xmlns:a16="http://schemas.microsoft.com/office/drawing/2014/main" id="{D6E3616A-ECAA-12CE-FDBB-05C50B52C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1D41D-FAE7-7F89-8843-B3F55225E63F}"/>
              </a:ext>
            </a:extLst>
          </p:cNvPr>
          <p:cNvSpPr>
            <a:spLocks noGrp="1"/>
          </p:cNvSpPr>
          <p:nvPr>
            <p:ph type="sldNum" sz="quarter" idx="12"/>
          </p:nvPr>
        </p:nvSpPr>
        <p:spPr/>
        <p:txBody>
          <a:bodyPr/>
          <a:lstStyle/>
          <a:p>
            <a:fld id="{635A02BA-455D-4DCF-A299-DB9A29C2F32F}" type="slidenum">
              <a:rPr lang="en-US" smtClean="0"/>
              <a:t>‹#›</a:t>
            </a:fld>
            <a:endParaRPr lang="en-US"/>
          </a:p>
        </p:txBody>
      </p:sp>
    </p:spTree>
    <p:extLst>
      <p:ext uri="{BB962C8B-B14F-4D97-AF65-F5344CB8AC3E}">
        <p14:creationId xmlns:p14="http://schemas.microsoft.com/office/powerpoint/2010/main" val="106945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DDD0F-D202-F987-6A66-DBFAB4F10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AEA0-4E5E-9406-7085-5DEAC6A2F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F1517-8AAD-25C8-EE71-D6D5BC6FE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68E4A-C5FC-4B66-9265-8BEE8EF4A757}" type="datetimeFigureOut">
              <a:rPr lang="en-US" smtClean="0"/>
              <a:t>1/2/2024</a:t>
            </a:fld>
            <a:endParaRPr lang="en-US"/>
          </a:p>
        </p:txBody>
      </p:sp>
      <p:sp>
        <p:nvSpPr>
          <p:cNvPr id="5" name="Footer Placeholder 4">
            <a:extLst>
              <a:ext uri="{FF2B5EF4-FFF2-40B4-BE49-F238E27FC236}">
                <a16:creationId xmlns:a16="http://schemas.microsoft.com/office/drawing/2014/main" id="{2DAEF460-369B-77D9-1B91-62D6E599F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033A31-5ACD-239E-BF18-628F2DDFF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A02BA-455D-4DCF-A299-DB9A29C2F32F}" type="slidenum">
              <a:rPr lang="en-US" smtClean="0"/>
              <a:t>‹#›</a:t>
            </a:fld>
            <a:endParaRPr lang="en-US"/>
          </a:p>
        </p:txBody>
      </p:sp>
    </p:spTree>
    <p:extLst>
      <p:ext uri="{BB962C8B-B14F-4D97-AF65-F5344CB8AC3E}">
        <p14:creationId xmlns:p14="http://schemas.microsoft.com/office/powerpoint/2010/main" val="3014123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CD2-B3AF-2284-6570-8CB8B65A02F6}"/>
              </a:ext>
            </a:extLst>
          </p:cNvPr>
          <p:cNvSpPr>
            <a:spLocks noGrp="1"/>
          </p:cNvSpPr>
          <p:nvPr>
            <p:ph type="ctrTitle"/>
          </p:nvPr>
        </p:nvSpPr>
        <p:spPr/>
        <p:txBody>
          <a:bodyPr>
            <a:normAutofit/>
          </a:bodyPr>
          <a:lstStyle/>
          <a:p>
            <a:r>
              <a:rPr lang="en-US" sz="4800" b="1" dirty="0"/>
              <a:t>UNIT 3-Pattern Recognition</a:t>
            </a:r>
          </a:p>
        </p:txBody>
      </p:sp>
      <p:sp>
        <p:nvSpPr>
          <p:cNvPr id="3" name="Subtitle 2">
            <a:extLst>
              <a:ext uri="{FF2B5EF4-FFF2-40B4-BE49-F238E27FC236}">
                <a16:creationId xmlns:a16="http://schemas.microsoft.com/office/drawing/2014/main" id="{4474261C-AD22-401C-5D51-311AF3ED9B8C}"/>
              </a:ext>
            </a:extLst>
          </p:cNvPr>
          <p:cNvSpPr>
            <a:spLocks noGrp="1"/>
          </p:cNvSpPr>
          <p:nvPr>
            <p:ph type="subTitle" idx="1"/>
          </p:nvPr>
        </p:nvSpPr>
        <p:spPr/>
        <p:txBody>
          <a:bodyPr/>
          <a:lstStyle/>
          <a:p>
            <a:r>
              <a:rPr lang="en-US" dirty="0"/>
              <a:t>Prof. Shilpa Gaikwad</a:t>
            </a:r>
          </a:p>
          <a:p>
            <a:r>
              <a:rPr lang="en-US" dirty="0"/>
              <a:t>TE-AIDS</a:t>
            </a:r>
          </a:p>
        </p:txBody>
      </p:sp>
    </p:spTree>
    <p:extLst>
      <p:ext uri="{BB962C8B-B14F-4D97-AF65-F5344CB8AC3E}">
        <p14:creationId xmlns:p14="http://schemas.microsoft.com/office/powerpoint/2010/main" val="195175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A875-7F13-7A10-F468-2ECCDCD5337F}"/>
              </a:ext>
            </a:extLst>
          </p:cNvPr>
          <p:cNvSpPr>
            <a:spLocks noGrp="1"/>
          </p:cNvSpPr>
          <p:nvPr>
            <p:ph type="title"/>
          </p:nvPr>
        </p:nvSpPr>
        <p:spPr/>
        <p:txBody>
          <a:bodyPr/>
          <a:lstStyle/>
          <a:p>
            <a:pPr algn="ctr"/>
            <a:r>
              <a:rPr lang="en-US" dirty="0"/>
              <a:t>Types of Pattern Recognition Models</a:t>
            </a:r>
          </a:p>
        </p:txBody>
      </p:sp>
      <p:sp>
        <p:nvSpPr>
          <p:cNvPr id="3" name="Content Placeholder 2">
            <a:extLst>
              <a:ext uri="{FF2B5EF4-FFF2-40B4-BE49-F238E27FC236}">
                <a16:creationId xmlns:a16="http://schemas.microsoft.com/office/drawing/2014/main" id="{3C87B103-8E6B-754A-4B74-AACD92AB8C0B}"/>
              </a:ext>
            </a:extLst>
          </p:cNvPr>
          <p:cNvSpPr>
            <a:spLocks noGrp="1"/>
          </p:cNvSpPr>
          <p:nvPr>
            <p:ph idx="1"/>
          </p:nvPr>
        </p:nvSpPr>
        <p:spPr/>
        <p:txBody>
          <a:bodyPr/>
          <a:lstStyle/>
          <a:p>
            <a:r>
              <a:rPr lang="en-US" dirty="0"/>
              <a:t>The major approaches to pattern recognition define the different types of models that are used in common:</a:t>
            </a:r>
          </a:p>
          <a:p>
            <a:endParaRPr lang="en-US" dirty="0"/>
          </a:p>
        </p:txBody>
      </p:sp>
      <p:pic>
        <p:nvPicPr>
          <p:cNvPr id="4" name="Picture 3">
            <a:extLst>
              <a:ext uri="{FF2B5EF4-FFF2-40B4-BE49-F238E27FC236}">
                <a16:creationId xmlns:a16="http://schemas.microsoft.com/office/drawing/2014/main" id="{0833C09C-BAC9-F5D9-C972-B35B56B9A9EA}"/>
              </a:ext>
            </a:extLst>
          </p:cNvPr>
          <p:cNvPicPr>
            <a:picLocks noChangeAspect="1"/>
          </p:cNvPicPr>
          <p:nvPr/>
        </p:nvPicPr>
        <p:blipFill>
          <a:blip r:embed="rId2"/>
          <a:stretch>
            <a:fillRect/>
          </a:stretch>
        </p:blipFill>
        <p:spPr>
          <a:xfrm>
            <a:off x="3028949" y="2894310"/>
            <a:ext cx="4743451" cy="3473666"/>
          </a:xfrm>
          <a:prstGeom prst="rect">
            <a:avLst/>
          </a:prstGeom>
        </p:spPr>
      </p:pic>
    </p:spTree>
    <p:extLst>
      <p:ext uri="{BB962C8B-B14F-4D97-AF65-F5344CB8AC3E}">
        <p14:creationId xmlns:p14="http://schemas.microsoft.com/office/powerpoint/2010/main" val="55161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5D95-A495-1A13-644D-3953B08387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5BCFE4-C37B-D055-DC11-BF9DA4A75158}"/>
              </a:ext>
            </a:extLst>
          </p:cNvPr>
          <p:cNvSpPr>
            <a:spLocks noGrp="1"/>
          </p:cNvSpPr>
          <p:nvPr>
            <p:ph idx="1"/>
          </p:nvPr>
        </p:nvSpPr>
        <p:spPr/>
        <p:txBody>
          <a:bodyPr>
            <a:normAutofit/>
          </a:bodyPr>
          <a:lstStyle/>
          <a:p>
            <a:r>
              <a:rPr lang="en-US" b="1" dirty="0"/>
              <a:t>Statistical Pattern Recognition</a:t>
            </a:r>
          </a:p>
          <a:p>
            <a:r>
              <a:rPr lang="en-US" dirty="0"/>
              <a:t>As the name suggests, this model relies on historical data points and statistical techniques to learn the features and patterns from the data. This includes collecting observations, studying and </a:t>
            </a:r>
            <a:r>
              <a:rPr lang="en-US" dirty="0" err="1"/>
              <a:t>analysing</a:t>
            </a:r>
            <a:r>
              <a:rPr lang="en-US" dirty="0"/>
              <a:t> them to infer general rules or concepts that can be applied to new, unseen observations.</a:t>
            </a:r>
          </a:p>
          <a:p>
            <a:r>
              <a:rPr lang="en-US" dirty="0"/>
              <a:t>The pattern is grouped based on its features, and the number of features determines how the pattern is viewed as a point in a d-dimensional space. It follows this simple technique to recognize patterns:</a:t>
            </a:r>
          </a:p>
        </p:txBody>
      </p:sp>
    </p:spTree>
    <p:extLst>
      <p:ext uri="{BB962C8B-B14F-4D97-AF65-F5344CB8AC3E}">
        <p14:creationId xmlns:p14="http://schemas.microsoft.com/office/powerpoint/2010/main" val="2734090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E6C3-4834-6429-84C4-E5BEB4AB5F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EF26A3-8BEC-AE17-5B3A-CA6AAA6845C4}"/>
              </a:ext>
            </a:extLst>
          </p:cNvPr>
          <p:cNvSpPr>
            <a:spLocks noGrp="1"/>
          </p:cNvSpPr>
          <p:nvPr>
            <p:ph idx="1"/>
          </p:nvPr>
        </p:nvSpPr>
        <p:spPr/>
        <p:txBody>
          <a:bodyPr/>
          <a:lstStyle/>
          <a:p>
            <a:r>
              <a:rPr lang="en-US" dirty="0"/>
              <a:t>Representation. Identifying the way the objects are related maybe by a n-dimensional vector space.</a:t>
            </a:r>
          </a:p>
          <a:p>
            <a:r>
              <a:rPr lang="en-US" dirty="0"/>
              <a:t>Generalization. The rules and concepts that can be derived from a given representation of the set of examples, and can be therefore applied to unseen data points.</a:t>
            </a:r>
          </a:p>
          <a:p>
            <a:r>
              <a:rPr lang="en-US" dirty="0"/>
              <a:t>Evaluation. Accuracy and trustworthiness estimates of the model to assess the system's performance.</a:t>
            </a:r>
          </a:p>
          <a:p>
            <a:r>
              <a:rPr lang="en-US" dirty="0"/>
              <a:t>For example, this model is handy when developing AI for the financial sector to predict stock prices based on past market trends and extrapolate market conditions from past data.</a:t>
            </a:r>
          </a:p>
        </p:txBody>
      </p:sp>
    </p:spTree>
    <p:extLst>
      <p:ext uri="{BB962C8B-B14F-4D97-AF65-F5344CB8AC3E}">
        <p14:creationId xmlns:p14="http://schemas.microsoft.com/office/powerpoint/2010/main" val="203128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6B52-2D29-E909-E479-B976171253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C6B1C3-6D8A-8412-8B8F-3FB6BF540217}"/>
              </a:ext>
            </a:extLst>
          </p:cNvPr>
          <p:cNvSpPr>
            <a:spLocks noGrp="1"/>
          </p:cNvSpPr>
          <p:nvPr>
            <p:ph idx="1"/>
          </p:nvPr>
        </p:nvSpPr>
        <p:spPr/>
        <p:txBody>
          <a:bodyPr>
            <a:normAutofit fontScale="92500" lnSpcReduction="10000"/>
          </a:bodyPr>
          <a:lstStyle/>
          <a:p>
            <a:r>
              <a:rPr lang="en-US" b="1" dirty="0"/>
              <a:t>Syntactic Pattern Recognition</a:t>
            </a:r>
          </a:p>
          <a:p>
            <a:r>
              <a:rPr lang="en-US" dirty="0"/>
              <a:t>Patterns that include structural or relational information are hard to quantify as feature vectors due to their underlying complexity. In such cases, statistical pattern recognition may prove insufficient.</a:t>
            </a:r>
          </a:p>
          <a:p>
            <a:r>
              <a:rPr lang="en-US" dirty="0"/>
              <a:t>However, you can classify data based on structural similarities in data patterns. That’s why syntactic pattern recognition techniques work for picture recognition and scene analysis, where patterns are complex and the number of features is extensive.</a:t>
            </a:r>
          </a:p>
          <a:p>
            <a:r>
              <a:rPr lang="en-US" dirty="0"/>
              <a:t>Breaking complex patterns into simpler hierarchical sub-patterns comes in handy for recognizing roads, rivers, or humans in images, or syntax and grammar in text.</a:t>
            </a:r>
          </a:p>
        </p:txBody>
      </p:sp>
    </p:spTree>
    <p:extLst>
      <p:ext uri="{BB962C8B-B14F-4D97-AF65-F5344CB8AC3E}">
        <p14:creationId xmlns:p14="http://schemas.microsoft.com/office/powerpoint/2010/main" val="177956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2382-15AA-8E28-5088-CFA6943BAB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390AE3-EED8-E0DE-FE1A-882BD5A1219C}"/>
              </a:ext>
            </a:extLst>
          </p:cNvPr>
          <p:cNvSpPr>
            <a:spLocks noGrp="1"/>
          </p:cNvSpPr>
          <p:nvPr>
            <p:ph idx="1"/>
          </p:nvPr>
        </p:nvSpPr>
        <p:spPr/>
        <p:txBody>
          <a:bodyPr>
            <a:normAutofit/>
          </a:bodyPr>
          <a:lstStyle/>
          <a:p>
            <a:r>
              <a:rPr lang="en-US" b="1" dirty="0"/>
              <a:t>Neural Pattern Recognition</a:t>
            </a:r>
          </a:p>
          <a:p>
            <a:r>
              <a:rPr lang="en-US" dirty="0"/>
              <a:t>By far, it’s the most popular technique for detecting patterns, thanks to the amount of complexity it can handle.</a:t>
            </a:r>
          </a:p>
          <a:p>
            <a:r>
              <a:rPr lang="en-US" dirty="0"/>
              <a:t>An Artificial Neural Network is a computational system modeled after the neural network architecture, similar to how the human brain processes complex signals.</a:t>
            </a:r>
          </a:p>
          <a:p>
            <a:r>
              <a:rPr lang="en-US" dirty="0"/>
              <a:t>It can learn to recognize patterns in various data types (e.g., textual, visual, or audio), and works efficiently with unknown data.</a:t>
            </a:r>
          </a:p>
        </p:txBody>
      </p:sp>
    </p:spTree>
    <p:extLst>
      <p:ext uri="{BB962C8B-B14F-4D97-AF65-F5344CB8AC3E}">
        <p14:creationId xmlns:p14="http://schemas.microsoft.com/office/powerpoint/2010/main" val="1875730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8043-B6FE-E305-CB44-91314E09069C}"/>
              </a:ext>
            </a:extLst>
          </p:cNvPr>
          <p:cNvSpPr>
            <a:spLocks noGrp="1"/>
          </p:cNvSpPr>
          <p:nvPr>
            <p:ph type="title"/>
          </p:nvPr>
        </p:nvSpPr>
        <p:spPr/>
        <p:txBody>
          <a:bodyPr/>
          <a:lstStyle/>
          <a:p>
            <a:pPr algn="ctr"/>
            <a:r>
              <a:rPr lang="en-US" b="1" dirty="0"/>
              <a:t>Neural Approach</a:t>
            </a:r>
          </a:p>
        </p:txBody>
      </p:sp>
      <p:sp>
        <p:nvSpPr>
          <p:cNvPr id="3" name="Content Placeholder 2">
            <a:extLst>
              <a:ext uri="{FF2B5EF4-FFF2-40B4-BE49-F238E27FC236}">
                <a16:creationId xmlns:a16="http://schemas.microsoft.com/office/drawing/2014/main" id="{BE68E502-8218-C805-6C40-754F1226AE0C}"/>
              </a:ext>
            </a:extLst>
          </p:cNvPr>
          <p:cNvSpPr>
            <a:spLocks noGrp="1"/>
          </p:cNvSpPr>
          <p:nvPr>
            <p:ph idx="1"/>
          </p:nvPr>
        </p:nvSpPr>
        <p:spPr/>
        <p:txBody>
          <a:bodyPr>
            <a:normAutofit fontScale="55000" lnSpcReduction="20000"/>
          </a:bodyPr>
          <a:lstStyle/>
          <a:p>
            <a:r>
              <a:rPr lang="en-US" dirty="0"/>
              <a:t>There are quite a few approaches for pattern recognition like Statistical, Syntactical, and Neural. The statistical approach is nothing but to collect historical data and based on the observations and analyses from those data new patterns are recognized. The syntactical approach is also known as the structural approach as it mainly relies upon sub-patterns called primitives like words.</a:t>
            </a:r>
          </a:p>
          <a:p>
            <a:endParaRPr lang="en-US" dirty="0"/>
          </a:p>
          <a:p>
            <a:r>
              <a:rPr lang="en-US" dirty="0"/>
              <a:t>The pattern recognition approaches discussed so far are based on direct computation through machines. Direct computations are based on math and stats related techniques. Other than those techniques another one is the neural approach, neural networks related topics are discussed here to recognize the patterns. As it is known to all neuron is the basic unit of brain cells and together these neurons create networks to control the specific tasks. This neural network is implemented in systems. The outcome of this effort is the invention of artificial neural networks.  </a:t>
            </a:r>
          </a:p>
          <a:p>
            <a:endParaRPr lang="en-US" dirty="0"/>
          </a:p>
          <a:p>
            <a:r>
              <a:rPr lang="en-US" dirty="0"/>
              <a:t>An artificial neural network is a computing system that tries to stimulate the working function of a biological neural network of human brains. In this network, all the neurons are well connected and that helps to achieve massive parallel distributing. The input units receive various forms and structures of information based on an internal weighting system and the neural network attempts to learn about the information presented to produce one output report .</a:t>
            </a:r>
          </a:p>
          <a:p>
            <a:endParaRPr lang="en-US" dirty="0"/>
          </a:p>
          <a:p>
            <a:r>
              <a:rPr lang="en-US" dirty="0"/>
              <a:t>The advantages of neural networks are their adaptive-learning, self-organization, and fault-tolerance capabilities. For these outstanding capabilities, neural networks are used for pattern recognition applications. An ANN initially goes through a training phase where it learns to recognize patterns in data, whether visually, aurally, or textually . Some of the best neural models are back-propagation, high-order nets, time-delay neural networks, and recurrent nets.</a:t>
            </a:r>
          </a:p>
          <a:p>
            <a:endParaRPr lang="en-US" dirty="0"/>
          </a:p>
          <a:p>
            <a:endParaRPr lang="en-US" dirty="0"/>
          </a:p>
        </p:txBody>
      </p:sp>
    </p:spTree>
    <p:extLst>
      <p:ext uri="{BB962C8B-B14F-4D97-AF65-F5344CB8AC3E}">
        <p14:creationId xmlns:p14="http://schemas.microsoft.com/office/powerpoint/2010/main" val="367273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12AE-C8C7-855B-42AB-9F3F48E7DC0A}"/>
              </a:ext>
            </a:extLst>
          </p:cNvPr>
          <p:cNvSpPr>
            <a:spLocks noGrp="1"/>
          </p:cNvSpPr>
          <p:nvPr>
            <p:ph type="title"/>
          </p:nvPr>
        </p:nvSpPr>
        <p:spPr/>
        <p:txBody>
          <a:bodyPr/>
          <a:lstStyle/>
          <a:p>
            <a:pPr algn="ctr"/>
            <a:r>
              <a:rPr lang="en-US" dirty="0"/>
              <a:t>Neural Approach</a:t>
            </a:r>
          </a:p>
        </p:txBody>
      </p:sp>
      <p:pic>
        <p:nvPicPr>
          <p:cNvPr id="4" name="Content Placeholder 3">
            <a:extLst>
              <a:ext uri="{FF2B5EF4-FFF2-40B4-BE49-F238E27FC236}">
                <a16:creationId xmlns:a16="http://schemas.microsoft.com/office/drawing/2014/main" id="{A19FE0F0-8602-2A35-C806-C2779578A99E}"/>
              </a:ext>
            </a:extLst>
          </p:cNvPr>
          <p:cNvPicPr>
            <a:picLocks noGrp="1" noChangeAspect="1"/>
          </p:cNvPicPr>
          <p:nvPr>
            <p:ph idx="1"/>
          </p:nvPr>
        </p:nvPicPr>
        <p:blipFill>
          <a:blip r:embed="rId2"/>
          <a:stretch>
            <a:fillRect/>
          </a:stretch>
        </p:blipFill>
        <p:spPr>
          <a:xfrm>
            <a:off x="3771900" y="1825625"/>
            <a:ext cx="4262515" cy="3775075"/>
          </a:xfrm>
          <a:prstGeom prst="rect">
            <a:avLst/>
          </a:prstGeom>
        </p:spPr>
      </p:pic>
      <p:sp>
        <p:nvSpPr>
          <p:cNvPr id="5" name="TextBox 4">
            <a:extLst>
              <a:ext uri="{FF2B5EF4-FFF2-40B4-BE49-F238E27FC236}">
                <a16:creationId xmlns:a16="http://schemas.microsoft.com/office/drawing/2014/main" id="{FA28BE83-D6A3-1D47-32BD-E5F6FD8EA6C1}"/>
              </a:ext>
            </a:extLst>
          </p:cNvPr>
          <p:cNvSpPr txBox="1"/>
          <p:nvPr/>
        </p:nvSpPr>
        <p:spPr>
          <a:xfrm>
            <a:off x="2857500" y="6191250"/>
            <a:ext cx="6000750" cy="369332"/>
          </a:xfrm>
          <a:prstGeom prst="rect">
            <a:avLst/>
          </a:prstGeom>
          <a:noFill/>
        </p:spPr>
        <p:txBody>
          <a:bodyPr wrap="square" rtlCol="0">
            <a:spAutoFit/>
          </a:bodyPr>
          <a:lstStyle/>
          <a:p>
            <a:r>
              <a:rPr lang="en-US"/>
              <a:t>Fig (3): Basic structure of a feed-forward neural network</a:t>
            </a:r>
            <a:endParaRPr lang="en-US" dirty="0"/>
          </a:p>
        </p:txBody>
      </p:sp>
    </p:spTree>
    <p:extLst>
      <p:ext uri="{BB962C8B-B14F-4D97-AF65-F5344CB8AC3E}">
        <p14:creationId xmlns:p14="http://schemas.microsoft.com/office/powerpoint/2010/main" val="16321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2F0F-CC2D-CC3B-0E0B-4C5C546EAE8B}"/>
              </a:ext>
            </a:extLst>
          </p:cNvPr>
          <p:cNvSpPr>
            <a:spLocks noGrp="1"/>
          </p:cNvSpPr>
          <p:nvPr>
            <p:ph type="title"/>
          </p:nvPr>
        </p:nvSpPr>
        <p:spPr/>
        <p:txBody>
          <a:bodyPr/>
          <a:lstStyle/>
          <a:p>
            <a:pPr algn="ctr"/>
            <a:r>
              <a:rPr lang="en-US" dirty="0"/>
              <a:t>Neural Approach</a:t>
            </a:r>
          </a:p>
        </p:txBody>
      </p:sp>
      <p:sp>
        <p:nvSpPr>
          <p:cNvPr id="3" name="Content Placeholder 2">
            <a:extLst>
              <a:ext uri="{FF2B5EF4-FFF2-40B4-BE49-F238E27FC236}">
                <a16:creationId xmlns:a16="http://schemas.microsoft.com/office/drawing/2014/main" id="{59FF5B65-4FB1-7C63-F5F4-DC59355844FD}"/>
              </a:ext>
            </a:extLst>
          </p:cNvPr>
          <p:cNvSpPr>
            <a:spLocks noGrp="1"/>
          </p:cNvSpPr>
          <p:nvPr>
            <p:ph idx="1"/>
          </p:nvPr>
        </p:nvSpPr>
        <p:spPr/>
        <p:txBody>
          <a:bodyPr>
            <a:normAutofit fontScale="55000" lnSpcReduction="20000"/>
          </a:bodyPr>
          <a:lstStyle/>
          <a:p>
            <a:r>
              <a:rPr lang="en-US" dirty="0"/>
              <a:t>Normally, only feed-forward networks are used for pattern recognition.</a:t>
            </a:r>
          </a:p>
          <a:p>
            <a:r>
              <a:rPr lang="en-US" dirty="0"/>
              <a:t> Feed-forward means that there is no feedback to the input. Similar to the way that human beings learn from mistakes, neural networks also could learn from their mistakes by giving feedback to the input patterns. </a:t>
            </a:r>
          </a:p>
          <a:p>
            <a:r>
              <a:rPr lang="en-US" dirty="0"/>
              <a:t>This kind of feedback would be used to reconstruct the input patterns and make them free from error; thus increasing the performance of the neural networks. </a:t>
            </a:r>
          </a:p>
          <a:p>
            <a:r>
              <a:rPr lang="en-US" dirty="0"/>
              <a:t>Of course, it is very complex to construct such types of neural networks. </a:t>
            </a:r>
          </a:p>
          <a:p>
            <a:r>
              <a:rPr lang="en-US" dirty="0"/>
              <a:t>These kinds of networks are called auto-associative neural networks . This complexity of constructing the network can be avoided by using back-propagation algorithms.</a:t>
            </a:r>
          </a:p>
          <a:p>
            <a:r>
              <a:rPr lang="en-US" dirty="0"/>
              <a:t> During this supervised phase, the network compares its actual output produced with what it was meant to produce—the desired output.</a:t>
            </a:r>
          </a:p>
          <a:p>
            <a:r>
              <a:rPr lang="en-US" dirty="0"/>
              <a:t>The difference between both outcomes is adjusted using backpropagation.</a:t>
            </a:r>
          </a:p>
          <a:p>
            <a:r>
              <a:rPr lang="en-US" dirty="0"/>
              <a:t> This means that the network works backward, going from the output unit to the input units to adjust the weight of its connections between the units until the difference between the actual and desired outcome produces the lowest possible error [4]. </a:t>
            </a:r>
          </a:p>
          <a:p>
            <a:r>
              <a:rPr lang="en-US" dirty="0"/>
              <a:t>Local minima is one of the main problems associated with back-propagation algorithms. In addition, neural networks have issues associated with hyper-parameters like learning rate, architecture selection, feature representation, modularity, and scaling. Though there are problems and obstacles, the application of neural networks has spread everywhere.</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1000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44CB-063F-4409-29C3-F8FA372BE4F6}"/>
              </a:ext>
            </a:extLst>
          </p:cNvPr>
          <p:cNvSpPr>
            <a:spLocks noGrp="1"/>
          </p:cNvSpPr>
          <p:nvPr>
            <p:ph type="title"/>
          </p:nvPr>
        </p:nvSpPr>
        <p:spPr/>
        <p:txBody>
          <a:bodyPr/>
          <a:lstStyle/>
          <a:p>
            <a:pPr algn="ctr"/>
            <a:r>
              <a:rPr lang="en-US" b="1" dirty="0"/>
              <a:t>Real-life example</a:t>
            </a:r>
            <a:br>
              <a:rPr lang="en-US" b="1" dirty="0"/>
            </a:br>
            <a:endParaRPr lang="en-US" b="1" dirty="0"/>
          </a:p>
        </p:txBody>
      </p:sp>
      <p:sp>
        <p:nvSpPr>
          <p:cNvPr id="3" name="Content Placeholder 2">
            <a:extLst>
              <a:ext uri="{FF2B5EF4-FFF2-40B4-BE49-F238E27FC236}">
                <a16:creationId xmlns:a16="http://schemas.microsoft.com/office/drawing/2014/main" id="{636B2077-8A76-2E57-E644-FE817FD091E8}"/>
              </a:ext>
            </a:extLst>
          </p:cNvPr>
          <p:cNvSpPr>
            <a:spLocks noGrp="1"/>
          </p:cNvSpPr>
          <p:nvPr>
            <p:ph idx="1"/>
          </p:nvPr>
        </p:nvSpPr>
        <p:spPr/>
        <p:txBody>
          <a:bodyPr/>
          <a:lstStyle/>
          <a:p>
            <a:r>
              <a:rPr lang="en-US" dirty="0"/>
              <a:t>The pattern is the most basic thing for anyone to learn anything.</a:t>
            </a:r>
          </a:p>
          <a:p>
            <a:r>
              <a:rPr lang="en-US" dirty="0"/>
              <a:t> When a baby starts learning he/she tries to search for patterns to identify different objects. </a:t>
            </a:r>
          </a:p>
          <a:p>
            <a:r>
              <a:rPr lang="en-US" dirty="0"/>
              <a:t>Many people use face recognition in photos when posting to social media. </a:t>
            </a:r>
          </a:p>
          <a:p>
            <a:r>
              <a:rPr lang="en-US" dirty="0"/>
              <a:t>Pattern recognition is used to build this face recognition system similar to fingerprint identification.</a:t>
            </a:r>
          </a:p>
          <a:p>
            <a:endParaRPr lang="en-US" dirty="0"/>
          </a:p>
          <a:p>
            <a:endParaRPr lang="en-US" dirty="0"/>
          </a:p>
        </p:txBody>
      </p:sp>
    </p:spTree>
    <p:extLst>
      <p:ext uri="{BB962C8B-B14F-4D97-AF65-F5344CB8AC3E}">
        <p14:creationId xmlns:p14="http://schemas.microsoft.com/office/powerpoint/2010/main" val="241419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1C1D-C203-D238-8B1F-E7F304DBC9FE}"/>
              </a:ext>
            </a:extLst>
          </p:cNvPr>
          <p:cNvSpPr>
            <a:spLocks noGrp="1"/>
          </p:cNvSpPr>
          <p:nvPr>
            <p:ph type="title"/>
          </p:nvPr>
        </p:nvSpPr>
        <p:spPr>
          <a:xfrm>
            <a:off x="838200" y="355600"/>
            <a:ext cx="10515600" cy="1325563"/>
          </a:xfrm>
        </p:spPr>
        <p:txBody>
          <a:bodyPr/>
          <a:lstStyle/>
          <a:p>
            <a:pPr algn="ctr"/>
            <a:r>
              <a:rPr lang="en-US" b="1" dirty="0"/>
              <a:t>Real-life example</a:t>
            </a:r>
            <a:br>
              <a:rPr lang="en-US" dirty="0"/>
            </a:br>
            <a:endParaRPr lang="en-US" dirty="0"/>
          </a:p>
        </p:txBody>
      </p:sp>
      <p:sp>
        <p:nvSpPr>
          <p:cNvPr id="3" name="Content Placeholder 2">
            <a:extLst>
              <a:ext uri="{FF2B5EF4-FFF2-40B4-BE49-F238E27FC236}">
                <a16:creationId xmlns:a16="http://schemas.microsoft.com/office/drawing/2014/main" id="{E91B3E6C-5E3E-3063-02DF-19C6BDF268B6}"/>
              </a:ext>
            </a:extLst>
          </p:cNvPr>
          <p:cNvSpPr>
            <a:spLocks noGrp="1"/>
          </p:cNvSpPr>
          <p:nvPr>
            <p:ph idx="1"/>
          </p:nvPr>
        </p:nvSpPr>
        <p:spPr/>
        <p:txBody>
          <a:bodyPr>
            <a:normAutofit fontScale="92500"/>
          </a:bodyPr>
          <a:lstStyle/>
          <a:p>
            <a:r>
              <a:rPr lang="en-US" dirty="0"/>
              <a:t>Basically, a machine tries to capture features of the object and store those features into a vector. </a:t>
            </a:r>
          </a:p>
          <a:p>
            <a:r>
              <a:rPr lang="en-US" dirty="0"/>
              <a:t>These elements in vectors are the attributes of the pattern.</a:t>
            </a:r>
          </a:p>
          <a:p>
            <a:r>
              <a:rPr lang="en-US" dirty="0"/>
              <a:t> Example: While representing different types of balls, (circumference, weight, shape, and class) will be Vector and each feature is an element.</a:t>
            </a:r>
          </a:p>
          <a:p>
            <a:r>
              <a:rPr lang="en-US" dirty="0"/>
              <a:t> If the first ball belongs to class 1, the vector would be (22.4cm, 163gm, round, 1), where the value of the last element represents the “cricket ball”. </a:t>
            </a:r>
          </a:p>
          <a:p>
            <a:r>
              <a:rPr lang="en-US" dirty="0"/>
              <a:t>Each type of ball falls under a separate class and is denoted by a number.</a:t>
            </a:r>
          </a:p>
          <a:p>
            <a:endParaRPr lang="en-US" dirty="0"/>
          </a:p>
          <a:p>
            <a:endParaRPr lang="en-US" dirty="0"/>
          </a:p>
        </p:txBody>
      </p:sp>
    </p:spTree>
    <p:extLst>
      <p:ext uri="{BB962C8B-B14F-4D97-AF65-F5344CB8AC3E}">
        <p14:creationId xmlns:p14="http://schemas.microsoft.com/office/powerpoint/2010/main" val="296402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709D-B9CE-8DDB-518D-E31D8EF02465}"/>
              </a:ext>
            </a:extLst>
          </p:cNvPr>
          <p:cNvSpPr>
            <a:spLocks noGrp="1"/>
          </p:cNvSpPr>
          <p:nvPr>
            <p:ph type="title"/>
          </p:nvPr>
        </p:nvSpPr>
        <p:spPr/>
        <p:txBody>
          <a:bodyPr/>
          <a:lstStyle/>
          <a:p>
            <a:pPr algn="ctr"/>
            <a:r>
              <a:rPr lang="en-US" dirty="0"/>
              <a:t>What is Pattern Recognition?</a:t>
            </a:r>
          </a:p>
        </p:txBody>
      </p:sp>
      <p:sp>
        <p:nvSpPr>
          <p:cNvPr id="3" name="Content Placeholder 2">
            <a:extLst>
              <a:ext uri="{FF2B5EF4-FFF2-40B4-BE49-F238E27FC236}">
                <a16:creationId xmlns:a16="http://schemas.microsoft.com/office/drawing/2014/main" id="{DE60C936-95D6-6957-4725-948C577FCE4E}"/>
              </a:ext>
            </a:extLst>
          </p:cNvPr>
          <p:cNvSpPr>
            <a:spLocks noGrp="1"/>
          </p:cNvSpPr>
          <p:nvPr>
            <p:ph idx="1"/>
          </p:nvPr>
        </p:nvSpPr>
        <p:spPr/>
        <p:txBody>
          <a:bodyPr/>
          <a:lstStyle/>
          <a:p>
            <a:r>
              <a:rPr lang="en-US" dirty="0"/>
              <a:t>Pattern recognition is a process of finding regularities and similarities in data using machine learning data. </a:t>
            </a:r>
          </a:p>
          <a:p>
            <a:r>
              <a:rPr lang="en-US" dirty="0"/>
              <a:t>Now, these similarities can be found based on statistical analysis, historical data, or the already gained knowledge by the machine itself.</a:t>
            </a:r>
          </a:p>
          <a:p>
            <a:r>
              <a:rPr lang="en-US" dirty="0"/>
              <a:t>A pattern is a regularity in the world or in abstract notions.</a:t>
            </a:r>
          </a:p>
          <a:p>
            <a:r>
              <a:rPr lang="en-US" dirty="0"/>
              <a:t> If we discuss sports, a description of a type would be a pattern. </a:t>
            </a:r>
          </a:p>
          <a:p>
            <a:r>
              <a:rPr lang="en-US" dirty="0"/>
              <a:t>If a person keeps watching videos related to cricket, YouTube wouldn’t recommend them chess tutorials videos.</a:t>
            </a:r>
          </a:p>
          <a:p>
            <a:endParaRPr lang="en-US" dirty="0"/>
          </a:p>
          <a:p>
            <a:endParaRPr lang="en-US" dirty="0"/>
          </a:p>
        </p:txBody>
      </p:sp>
    </p:spTree>
    <p:extLst>
      <p:ext uri="{BB962C8B-B14F-4D97-AF65-F5344CB8AC3E}">
        <p14:creationId xmlns:p14="http://schemas.microsoft.com/office/powerpoint/2010/main" val="215910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AC59-997B-93B3-E63D-8F458AA1DEF0}"/>
              </a:ext>
            </a:extLst>
          </p:cNvPr>
          <p:cNvSpPr>
            <a:spLocks noGrp="1"/>
          </p:cNvSpPr>
          <p:nvPr>
            <p:ph type="title"/>
          </p:nvPr>
        </p:nvSpPr>
        <p:spPr/>
        <p:txBody>
          <a:bodyPr/>
          <a:lstStyle/>
          <a:p>
            <a:pPr algn="ctr"/>
            <a:r>
              <a:rPr lang="en-US" b="1" dirty="0"/>
              <a:t>Applications</a:t>
            </a:r>
            <a:br>
              <a:rPr lang="en-US" b="1" dirty="0"/>
            </a:br>
            <a:endParaRPr lang="en-US" b="1" dirty="0"/>
          </a:p>
        </p:txBody>
      </p:sp>
      <p:sp>
        <p:nvSpPr>
          <p:cNvPr id="3" name="Content Placeholder 2">
            <a:extLst>
              <a:ext uri="{FF2B5EF4-FFF2-40B4-BE49-F238E27FC236}">
                <a16:creationId xmlns:a16="http://schemas.microsoft.com/office/drawing/2014/main" id="{76C51AD0-A66A-8A2D-0A43-D85B304FDFC6}"/>
              </a:ext>
            </a:extLst>
          </p:cNvPr>
          <p:cNvSpPr>
            <a:spLocks noGrp="1"/>
          </p:cNvSpPr>
          <p:nvPr>
            <p:ph idx="1"/>
          </p:nvPr>
        </p:nvSpPr>
        <p:spPr/>
        <p:txBody>
          <a:bodyPr>
            <a:normAutofit fontScale="25000" lnSpcReduction="20000"/>
          </a:bodyPr>
          <a:lstStyle/>
          <a:p>
            <a:pPr marL="0" indent="0">
              <a:buNone/>
            </a:pPr>
            <a:r>
              <a:rPr lang="en-US" sz="6400" b="1" dirty="0"/>
              <a:t>Image processing, segmentation, and analyses </a:t>
            </a:r>
          </a:p>
          <a:p>
            <a:pPr marL="0" indent="0">
              <a:buNone/>
            </a:pPr>
            <a:r>
              <a:rPr lang="en-US" sz="6400" dirty="0"/>
              <a:t>Pattern Recognition is efficient enough to give machines human recognition intelligence. This is used for image processing, segmentation, and analyses. For example, computers can detect different types of insects better than humans.</a:t>
            </a:r>
          </a:p>
          <a:p>
            <a:pPr marL="0" indent="0">
              <a:buNone/>
            </a:pPr>
            <a:r>
              <a:rPr lang="en-US" sz="6400" b="1" dirty="0"/>
              <a:t>Computer Vision</a:t>
            </a:r>
          </a:p>
          <a:p>
            <a:pPr marL="0" indent="0">
              <a:buNone/>
            </a:pPr>
            <a:r>
              <a:rPr lang="en-US" sz="6400" dirty="0"/>
              <a:t>Using a pattern recognition system one can extract important features from the images and videos. This is helpful in computer vision which is applied in different fields’, especially biomedical imaging.</a:t>
            </a:r>
          </a:p>
          <a:p>
            <a:pPr marL="0" indent="0">
              <a:buNone/>
            </a:pPr>
            <a:r>
              <a:rPr lang="en-US" sz="6400" b="1" dirty="0"/>
              <a:t>Seismic Analyses</a:t>
            </a:r>
          </a:p>
          <a:p>
            <a:pPr marL="0" indent="0">
              <a:buNone/>
            </a:pPr>
            <a:r>
              <a:rPr lang="en-US" sz="6400" dirty="0"/>
              <a:t>Decision-theoretic and syntactic pattern recognition techniques are employed to detect the physical anomalies (bright spots) and to recognize the structural seismic patterns in two-dimensional seismograms. Here, decision-theoretic methods include Bayes classification, linear and quadratic classifications, tree classification, partitioning-method, and tree classification, and sequential classification [5].</a:t>
            </a:r>
          </a:p>
          <a:p>
            <a:pPr marL="0" indent="0">
              <a:buNone/>
            </a:pPr>
            <a:r>
              <a:rPr lang="en-US" sz="6400" b="1" dirty="0"/>
              <a:t>Radar Signal Classification</a:t>
            </a:r>
          </a:p>
          <a:p>
            <a:pPr marL="0" indent="0">
              <a:buNone/>
            </a:pPr>
            <a:r>
              <a:rPr lang="en-US" sz="6400" dirty="0"/>
              <a:t>Pattern recognition and signal processing methods are used in a large dataset to find similar characteristics like amplitude, frequencies, type of modulation, scanning type, pulse repetition intervals, etc. Basically, it helps to classify the radio signals, and based upon their class the conversion to digital form is accomplished.</a:t>
            </a:r>
          </a:p>
          <a:p>
            <a:pPr marL="0" indent="0">
              <a:buNone/>
            </a:pPr>
            <a:r>
              <a:rPr lang="en-US" sz="6400" b="1" dirty="0"/>
              <a:t>Speech Recognition</a:t>
            </a:r>
          </a:p>
          <a:p>
            <a:pPr marL="0" indent="0">
              <a:buNone/>
            </a:pPr>
            <a:r>
              <a:rPr lang="en-US" sz="6400" dirty="0"/>
              <a:t>All of us have heard the names Siri, Alexa, and Cortona. These are all the applications of speech recognition. Pattern recognition plays a huge part in this technique.</a:t>
            </a:r>
          </a:p>
          <a:p>
            <a:pPr marL="0" indent="0">
              <a:buNone/>
            </a:pPr>
            <a:endParaRPr lang="en-US" sz="6400" dirty="0"/>
          </a:p>
          <a:p>
            <a:pPr marL="0" indent="0">
              <a:buNone/>
            </a:pPr>
            <a:r>
              <a:rPr lang="en-US" sz="6400"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024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B5F3-47B1-97DA-7B07-CAA39C6DE326}"/>
              </a:ext>
            </a:extLst>
          </p:cNvPr>
          <p:cNvSpPr>
            <a:spLocks noGrp="1"/>
          </p:cNvSpPr>
          <p:nvPr>
            <p:ph type="title"/>
          </p:nvPr>
        </p:nvSpPr>
        <p:spPr/>
        <p:txBody>
          <a:bodyPr/>
          <a:lstStyle/>
          <a:p>
            <a:pPr algn="ctr"/>
            <a:r>
              <a:rPr lang="en-US" b="1" dirty="0"/>
              <a:t>Applications</a:t>
            </a:r>
            <a:br>
              <a:rPr lang="en-US" b="1" dirty="0"/>
            </a:br>
            <a:endParaRPr lang="en-US" b="1" dirty="0"/>
          </a:p>
        </p:txBody>
      </p:sp>
      <p:sp>
        <p:nvSpPr>
          <p:cNvPr id="3" name="Content Placeholder 2">
            <a:extLst>
              <a:ext uri="{FF2B5EF4-FFF2-40B4-BE49-F238E27FC236}">
                <a16:creationId xmlns:a16="http://schemas.microsoft.com/office/drawing/2014/main" id="{2C45766E-D77E-D940-A65F-DF58A23084F6}"/>
              </a:ext>
            </a:extLst>
          </p:cNvPr>
          <p:cNvSpPr>
            <a:spLocks noGrp="1"/>
          </p:cNvSpPr>
          <p:nvPr>
            <p:ph idx="1"/>
          </p:nvPr>
        </p:nvSpPr>
        <p:spPr/>
        <p:txBody>
          <a:bodyPr>
            <a:normAutofit fontScale="92500" lnSpcReduction="20000"/>
          </a:bodyPr>
          <a:lstStyle/>
          <a:p>
            <a:r>
              <a:rPr lang="en-US" b="1" dirty="0"/>
              <a:t>Fingerprint Identification</a:t>
            </a:r>
          </a:p>
          <a:p>
            <a:r>
              <a:rPr lang="en-US" dirty="0"/>
              <a:t>Many recognition approaches are there to perform Fingerprint Identification. But pattern recognition system is the most used approach.</a:t>
            </a:r>
          </a:p>
          <a:p>
            <a:r>
              <a:rPr lang="en-US" b="1" dirty="0"/>
              <a:t>Medical Diagnosis</a:t>
            </a:r>
          </a:p>
          <a:p>
            <a:r>
              <a:rPr lang="en-US" dirty="0"/>
              <a:t>Algorithms of pattern recognition deal with real data. It has been found that pattern recognition has a huge role in today’s medical diagnosis. From breast cancer detection to covid-19 checking algorithms are giving results with more than 90% accuracy.</a:t>
            </a:r>
          </a:p>
          <a:p>
            <a:r>
              <a:rPr lang="en-US" b="1" dirty="0"/>
              <a:t>Stock Market Analyses</a:t>
            </a:r>
          </a:p>
          <a:p>
            <a:r>
              <a:rPr lang="en-US" dirty="0"/>
              <a:t>Patterns are everywhere and nobody can ignore that. Though the stock market is hard to predict still some AI-based applications are there which are doing using a pattern recognition approach to predict the market. Example: Blumberg, Tinkoff, SofiWealth, and Kosho.</a:t>
            </a:r>
          </a:p>
          <a:p>
            <a:endParaRPr lang="en-US" dirty="0"/>
          </a:p>
        </p:txBody>
      </p:sp>
    </p:spTree>
    <p:extLst>
      <p:ext uri="{BB962C8B-B14F-4D97-AF65-F5344CB8AC3E}">
        <p14:creationId xmlns:p14="http://schemas.microsoft.com/office/powerpoint/2010/main" val="405990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EC60-AB21-5650-B127-9609C5FDFDD2}"/>
              </a:ext>
            </a:extLst>
          </p:cNvPr>
          <p:cNvSpPr>
            <a:spLocks noGrp="1"/>
          </p:cNvSpPr>
          <p:nvPr>
            <p:ph type="title"/>
          </p:nvPr>
        </p:nvSpPr>
        <p:spPr/>
        <p:txBody>
          <a:bodyPr/>
          <a:lstStyle/>
          <a:p>
            <a:pPr algn="ctr"/>
            <a:r>
              <a:rPr lang="en-US" dirty="0"/>
              <a:t>What is Pattern Recognition?</a:t>
            </a:r>
          </a:p>
        </p:txBody>
      </p:sp>
      <p:sp>
        <p:nvSpPr>
          <p:cNvPr id="3" name="Content Placeholder 2">
            <a:extLst>
              <a:ext uri="{FF2B5EF4-FFF2-40B4-BE49-F238E27FC236}">
                <a16:creationId xmlns:a16="http://schemas.microsoft.com/office/drawing/2014/main" id="{93617C0A-E906-294F-698E-DB9DFD480E9E}"/>
              </a:ext>
            </a:extLst>
          </p:cNvPr>
          <p:cNvSpPr>
            <a:spLocks noGrp="1"/>
          </p:cNvSpPr>
          <p:nvPr>
            <p:ph idx="1"/>
          </p:nvPr>
        </p:nvSpPr>
        <p:spPr/>
        <p:txBody>
          <a:bodyPr>
            <a:normAutofit fontScale="85000" lnSpcReduction="20000"/>
          </a:bodyPr>
          <a:lstStyle/>
          <a:p>
            <a:r>
              <a:rPr lang="en-US" dirty="0"/>
              <a:t>Examples: Speech recognition, speaker identification, multimedia document recognition (MDR), automatic medical diagnosis.</a:t>
            </a:r>
          </a:p>
          <a:p>
            <a:r>
              <a:rPr lang="en-US" dirty="0"/>
              <a:t>Before searching for a pattern there are some certain steps and the first one is to collect the data from the real world. The collected data needs to be filtered and pre-processed so that its system can extract the features from the data.</a:t>
            </a:r>
          </a:p>
          <a:p>
            <a:r>
              <a:rPr lang="en-US" dirty="0"/>
              <a:t> Then based on the type of the data system will choose the appropriate algorithm among Classification, Clustering, and Regression to recognize the pattern.</a:t>
            </a:r>
          </a:p>
          <a:p>
            <a:r>
              <a:rPr lang="en-US" dirty="0"/>
              <a:t>Classification. In classification, the algorithm assigns labels to data based on the predefined features. This is an example of supervised learning.</a:t>
            </a:r>
          </a:p>
          <a:p>
            <a:r>
              <a:rPr lang="en-US" dirty="0"/>
              <a:t>Clustering. An algorithm splits data into a number of clusters based on the similarity of features. This is an example of unsupervised learning.</a:t>
            </a:r>
          </a:p>
          <a:p>
            <a:r>
              <a:rPr lang="en-US" dirty="0"/>
              <a:t>Regression. Regression algorithms try to find a relationship between variables and predict unknown dependent variables based on known data. It is based on supervised learning. [2] </a:t>
            </a:r>
          </a:p>
          <a:p>
            <a:endParaRPr lang="en-US" dirty="0"/>
          </a:p>
          <a:p>
            <a:endParaRPr lang="en-US" dirty="0"/>
          </a:p>
        </p:txBody>
      </p:sp>
    </p:spTree>
    <p:extLst>
      <p:ext uri="{BB962C8B-B14F-4D97-AF65-F5344CB8AC3E}">
        <p14:creationId xmlns:p14="http://schemas.microsoft.com/office/powerpoint/2010/main" val="2415083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360B-3FD2-C180-FEEC-F7A26689037B}"/>
              </a:ext>
            </a:extLst>
          </p:cNvPr>
          <p:cNvSpPr>
            <a:spLocks noGrp="1"/>
          </p:cNvSpPr>
          <p:nvPr>
            <p:ph type="title"/>
          </p:nvPr>
        </p:nvSpPr>
        <p:spPr/>
        <p:txBody>
          <a:bodyPr/>
          <a:lstStyle/>
          <a:p>
            <a:pPr algn="ctr"/>
            <a:r>
              <a:rPr lang="en-US" dirty="0"/>
              <a:t>What is Pattern Recognition?</a:t>
            </a:r>
          </a:p>
        </p:txBody>
      </p:sp>
      <p:sp>
        <p:nvSpPr>
          <p:cNvPr id="3" name="Content Placeholder 2">
            <a:extLst>
              <a:ext uri="{FF2B5EF4-FFF2-40B4-BE49-F238E27FC236}">
                <a16:creationId xmlns:a16="http://schemas.microsoft.com/office/drawing/2014/main" id="{CF4BD1A8-859E-CCCC-3D29-F9E3D300AA47}"/>
              </a:ext>
            </a:extLst>
          </p:cNvPr>
          <p:cNvSpPr>
            <a:spLocks noGrp="1"/>
          </p:cNvSpPr>
          <p:nvPr>
            <p:ph idx="1"/>
          </p:nvPr>
        </p:nvSpPr>
        <p:spPr/>
        <p:txBody>
          <a:bodyPr>
            <a:normAutofit fontScale="85000" lnSpcReduction="10000"/>
          </a:bodyPr>
          <a:lstStyle/>
          <a:p>
            <a:pPr algn="just"/>
            <a:r>
              <a:rPr lang="en-US" dirty="0"/>
              <a:t>Features can be represented as continuous, discrete, or discrete binary variables. A feature is basically a function of one or more measurements, computed to quantify the significant characteristics of the object. The feature is one of the most important components in the Pattern Recognition system.</a:t>
            </a:r>
          </a:p>
          <a:p>
            <a:pPr algn="just"/>
            <a:r>
              <a:rPr lang="en-US" dirty="0"/>
              <a:t>Example: consider a football, shape, size and color, etc. are features of the football.</a:t>
            </a:r>
          </a:p>
          <a:p>
            <a:pPr algn="just"/>
            <a:r>
              <a:rPr lang="en-US" dirty="0"/>
              <a:t>A feature vector is a set of features that are taken together.</a:t>
            </a:r>
          </a:p>
          <a:p>
            <a:pPr algn="just"/>
            <a:r>
              <a:rPr lang="en-US" dirty="0"/>
              <a:t>Example: In the above example of football, if all the features (shape, size, colour etc.) taken together then the sequence is feature vector ([shape, size, colour]). The feature vector is the sequence of features represented as an n-dimensional column vector. In the case of speech, MFCC (Mel-frequency Cepstral Coefficient) is the spectral features of the speech. The sequence of the first 13 features forms a feature vector. </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7584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A2A7-9548-77CD-FFC2-FFF8A79A0515}"/>
              </a:ext>
            </a:extLst>
          </p:cNvPr>
          <p:cNvSpPr>
            <a:spLocks noGrp="1"/>
          </p:cNvSpPr>
          <p:nvPr>
            <p:ph type="title"/>
          </p:nvPr>
        </p:nvSpPr>
        <p:spPr/>
        <p:txBody>
          <a:bodyPr/>
          <a:lstStyle/>
          <a:p>
            <a:pPr algn="ctr"/>
            <a:r>
              <a:rPr lang="en-US" dirty="0"/>
              <a:t>Features of Pattern Recognition</a:t>
            </a:r>
          </a:p>
        </p:txBody>
      </p:sp>
      <p:sp>
        <p:nvSpPr>
          <p:cNvPr id="3" name="Content Placeholder 2">
            <a:extLst>
              <a:ext uri="{FF2B5EF4-FFF2-40B4-BE49-F238E27FC236}">
                <a16:creationId xmlns:a16="http://schemas.microsoft.com/office/drawing/2014/main" id="{72DBC2F8-6E8E-EDA9-92CB-B9F624FE41F8}"/>
              </a:ext>
            </a:extLst>
          </p:cNvPr>
          <p:cNvSpPr>
            <a:spLocks noGrp="1"/>
          </p:cNvSpPr>
          <p:nvPr>
            <p:ph idx="1"/>
          </p:nvPr>
        </p:nvSpPr>
        <p:spPr/>
        <p:txBody>
          <a:bodyPr>
            <a:normAutofit/>
          </a:bodyPr>
          <a:lstStyle/>
          <a:p>
            <a:pPr>
              <a:buFont typeface="Wingdings" panose="05000000000000000000" pitchFamily="2" charset="2"/>
              <a:buChar char="Ø"/>
            </a:pPr>
            <a:r>
              <a:rPr lang="en-US" dirty="0"/>
              <a:t>Speed and accuracy for the familiar is high</a:t>
            </a:r>
          </a:p>
          <a:p>
            <a:pPr>
              <a:buFont typeface="Wingdings" panose="05000000000000000000" pitchFamily="2" charset="2"/>
              <a:buChar char="Ø"/>
            </a:pPr>
            <a:r>
              <a:rPr lang="en-US" dirty="0"/>
              <a:t>It can recognize an unfamiliar object</a:t>
            </a:r>
          </a:p>
          <a:p>
            <a:pPr>
              <a:buFont typeface="Wingdings" panose="05000000000000000000" pitchFamily="2" charset="2"/>
              <a:buChar char="Ø"/>
            </a:pPr>
            <a:r>
              <a:rPr lang="en-US" dirty="0"/>
              <a:t>It has the ability to recognize different shapes and object from all angles.</a:t>
            </a:r>
          </a:p>
          <a:p>
            <a:pPr>
              <a:buFont typeface="Wingdings" panose="05000000000000000000" pitchFamily="2" charset="2"/>
              <a:buChar char="Ø"/>
            </a:pPr>
            <a:r>
              <a:rPr lang="en-US" dirty="0"/>
              <a:t>It identifies the patterns and objects when partly hidden</a:t>
            </a:r>
          </a:p>
          <a:p>
            <a:pPr>
              <a:buFont typeface="Wingdings" panose="05000000000000000000" pitchFamily="2" charset="2"/>
              <a:buChar char="Ø"/>
            </a:pPr>
            <a:r>
              <a:rPr lang="en-US" dirty="0"/>
              <a:t>During analyses quickly catch the patterns with automaticity.</a:t>
            </a:r>
          </a:p>
          <a:p>
            <a:pPr>
              <a:buFont typeface="Wingdings" panose="05000000000000000000" pitchFamily="2" charset="2"/>
              <a:buChar char="Ø"/>
            </a:pPr>
            <a:r>
              <a:rPr lang="en-US" dirty="0"/>
              <a:t>Training a Pattern Recognition system </a:t>
            </a:r>
          </a:p>
          <a:p>
            <a:pPr>
              <a:buFont typeface="Wingdings" panose="05000000000000000000" pitchFamily="2" charset="2"/>
              <a:buChar char="Ø"/>
            </a:pPr>
            <a:endParaRPr lang="en-US" dirty="0"/>
          </a:p>
          <a:p>
            <a:endParaRPr lang="en-US" dirty="0"/>
          </a:p>
          <a:p>
            <a:endParaRPr lang="en-US" dirty="0"/>
          </a:p>
        </p:txBody>
      </p:sp>
    </p:spTree>
    <p:extLst>
      <p:ext uri="{BB962C8B-B14F-4D97-AF65-F5344CB8AC3E}">
        <p14:creationId xmlns:p14="http://schemas.microsoft.com/office/powerpoint/2010/main" val="428262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AA4D-26DD-4A19-1950-03D3877D1EB8}"/>
              </a:ext>
            </a:extLst>
          </p:cNvPr>
          <p:cNvSpPr>
            <a:spLocks noGrp="1"/>
          </p:cNvSpPr>
          <p:nvPr>
            <p:ph type="title"/>
          </p:nvPr>
        </p:nvSpPr>
        <p:spPr/>
        <p:txBody>
          <a:bodyPr>
            <a:normAutofit fontScale="90000"/>
          </a:bodyPr>
          <a:lstStyle/>
          <a:p>
            <a:pPr algn="ctr"/>
            <a:br>
              <a:rPr lang="en-US" dirty="0"/>
            </a:br>
            <a:br>
              <a:rPr lang="en-US" dirty="0"/>
            </a:br>
            <a:r>
              <a:rPr lang="en-US" dirty="0"/>
              <a:t>Training a Pattern Recognition system </a:t>
            </a:r>
            <a:br>
              <a:rPr lang="en-US" dirty="0"/>
            </a:br>
            <a:r>
              <a:rPr lang="en-US" dirty="0"/>
              <a:t> </a:t>
            </a:r>
            <a:br>
              <a:rPr lang="en-US" dirty="0"/>
            </a:br>
            <a:br>
              <a:rPr lang="en-US" dirty="0"/>
            </a:br>
            <a:endParaRPr lang="en-US" dirty="0"/>
          </a:p>
        </p:txBody>
      </p:sp>
      <p:pic>
        <p:nvPicPr>
          <p:cNvPr id="11" name="Content Placeholder 10">
            <a:extLst>
              <a:ext uri="{FF2B5EF4-FFF2-40B4-BE49-F238E27FC236}">
                <a16:creationId xmlns:a16="http://schemas.microsoft.com/office/drawing/2014/main" id="{5F584786-242C-0998-F736-131C00407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499" y="1825625"/>
            <a:ext cx="7287001" cy="4351338"/>
          </a:xfrm>
        </p:spPr>
      </p:pic>
      <p:sp>
        <p:nvSpPr>
          <p:cNvPr id="10" name="TextBox 9">
            <a:extLst>
              <a:ext uri="{FF2B5EF4-FFF2-40B4-BE49-F238E27FC236}">
                <a16:creationId xmlns:a16="http://schemas.microsoft.com/office/drawing/2014/main" id="{37B8D427-8F87-D0C6-B394-FFA5FBBAA7EE}"/>
              </a:ext>
            </a:extLst>
          </p:cNvPr>
          <p:cNvSpPr txBox="1"/>
          <p:nvPr/>
        </p:nvSpPr>
        <p:spPr>
          <a:xfrm>
            <a:off x="8696325" y="5654675"/>
            <a:ext cx="2276475" cy="369332"/>
          </a:xfrm>
          <a:prstGeom prst="rect">
            <a:avLst/>
          </a:prstGeom>
          <a:noFill/>
        </p:spPr>
        <p:txBody>
          <a:bodyPr wrap="square" rtlCol="0">
            <a:spAutoFit/>
          </a:bodyPr>
          <a:lstStyle/>
          <a:p>
            <a:r>
              <a:rPr lang="en-US" dirty="0"/>
              <a:t>Fig 1.Data set</a:t>
            </a:r>
          </a:p>
        </p:txBody>
      </p:sp>
    </p:spTree>
    <p:extLst>
      <p:ext uri="{BB962C8B-B14F-4D97-AF65-F5344CB8AC3E}">
        <p14:creationId xmlns:p14="http://schemas.microsoft.com/office/powerpoint/2010/main" val="163455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4358-1DD2-5497-DA3B-0F93DE0686AB}"/>
              </a:ext>
            </a:extLst>
          </p:cNvPr>
          <p:cNvSpPr>
            <a:spLocks noGrp="1"/>
          </p:cNvSpPr>
          <p:nvPr>
            <p:ph type="title"/>
          </p:nvPr>
        </p:nvSpPr>
        <p:spPr/>
        <p:txBody>
          <a:bodyPr>
            <a:normAutofit fontScale="90000"/>
          </a:bodyPr>
          <a:lstStyle/>
          <a:p>
            <a:pPr algn="ctr"/>
            <a:br>
              <a:rPr lang="en-US" dirty="0"/>
            </a:br>
            <a:br>
              <a:rPr lang="en-US" dirty="0"/>
            </a:br>
            <a:r>
              <a:rPr lang="en-US" dirty="0"/>
              <a:t>Training a Pattern Recognition system </a:t>
            </a:r>
            <a:br>
              <a:rPr lang="en-US" dirty="0"/>
            </a:br>
            <a:r>
              <a:rPr lang="en-US" dirty="0"/>
              <a:t> </a:t>
            </a:r>
            <a:br>
              <a:rPr lang="en-US" dirty="0"/>
            </a:br>
            <a:br>
              <a:rPr lang="en-US" dirty="0"/>
            </a:br>
            <a:endParaRPr lang="en-US" dirty="0"/>
          </a:p>
        </p:txBody>
      </p:sp>
      <p:sp>
        <p:nvSpPr>
          <p:cNvPr id="3" name="Content Placeholder 2">
            <a:extLst>
              <a:ext uri="{FF2B5EF4-FFF2-40B4-BE49-F238E27FC236}">
                <a16:creationId xmlns:a16="http://schemas.microsoft.com/office/drawing/2014/main" id="{353C01D0-39B8-C531-4D7E-54D3121C94AB}"/>
              </a:ext>
            </a:extLst>
          </p:cNvPr>
          <p:cNvSpPr>
            <a:spLocks noGrp="1"/>
          </p:cNvSpPr>
          <p:nvPr>
            <p:ph idx="1"/>
          </p:nvPr>
        </p:nvSpPr>
        <p:spPr/>
        <p:txBody>
          <a:bodyPr>
            <a:normAutofit fontScale="70000" lnSpcReduction="20000"/>
          </a:bodyPr>
          <a:lstStyle/>
          <a:p>
            <a:r>
              <a:rPr lang="en-US" b="1" dirty="0"/>
              <a:t>Training Set: </a:t>
            </a:r>
            <a:r>
              <a:rPr lang="en-US" dirty="0"/>
              <a:t>The training set plays an important part to train the model. Program process this dataset by using training rules. To get the better result one need to collect quite a large dataset because the program will always give better results with a handful of training data. But it may not give the same results in the case of the test dataset. If someone is building a masked face recognizer then he/she will need a lot of images of people wearing a mask. From that dataset, the necessary information will be gathered by the program. Generally, 80% of the total dataset is used as the training dataset.</a:t>
            </a:r>
          </a:p>
          <a:p>
            <a:endParaRPr lang="en-US" dirty="0"/>
          </a:p>
          <a:p>
            <a:r>
              <a:rPr lang="en-US" b="1" dirty="0"/>
              <a:t>Validation Set: </a:t>
            </a:r>
            <a:r>
              <a:rPr lang="en-US" dirty="0"/>
              <a:t>Fine-tuning helps to train the model. If for the training dataset the accuracy is increasing then a certain portion of data from the training dataset which is unknown to the model is selected to check that for that dataset also the accuracy is increasing. If accuracy is not increasing for the validation set then the program is overfitting the model. In that case, the developer needs to check the value of the parameters or he/she may have to reconsider the model.</a:t>
            </a:r>
          </a:p>
          <a:p>
            <a:endParaRPr lang="en-US" dirty="0"/>
          </a:p>
          <a:p>
            <a:r>
              <a:rPr lang="en-US" b="1" dirty="0"/>
              <a:t>Test Set: </a:t>
            </a:r>
            <a:r>
              <a:rPr lang="en-US" dirty="0"/>
              <a:t>The test set is used to take the output from the model. After the training, it is used to check how accurate the model is. The rest of the 20% of the dataset is used as a test set.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7149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484D-D43B-A019-21EC-E504D8666B0C}"/>
              </a:ext>
            </a:extLst>
          </p:cNvPr>
          <p:cNvSpPr>
            <a:spLocks noGrp="1"/>
          </p:cNvSpPr>
          <p:nvPr>
            <p:ph type="title"/>
          </p:nvPr>
        </p:nvSpPr>
        <p:spPr/>
        <p:txBody>
          <a:bodyPr>
            <a:normAutofit fontScale="90000"/>
          </a:bodyPr>
          <a:lstStyle/>
          <a:p>
            <a:pPr algn="ctr"/>
            <a:br>
              <a:rPr lang="en-US" dirty="0"/>
            </a:br>
            <a:br>
              <a:rPr lang="en-US" dirty="0"/>
            </a:br>
            <a:r>
              <a:rPr lang="en-US" dirty="0"/>
              <a:t>How does it work? </a:t>
            </a:r>
            <a:br>
              <a:rPr lang="en-US" dirty="0"/>
            </a:br>
            <a:r>
              <a:rPr lang="en-US" dirty="0"/>
              <a:t> </a:t>
            </a:r>
            <a:br>
              <a:rPr lang="en-US" dirty="0"/>
            </a:br>
            <a:br>
              <a:rPr lang="en-US" dirty="0"/>
            </a:br>
            <a:endParaRPr lang="en-US" dirty="0"/>
          </a:p>
        </p:txBody>
      </p:sp>
      <p:pic>
        <p:nvPicPr>
          <p:cNvPr id="5" name="Content Placeholder 4">
            <a:extLst>
              <a:ext uri="{FF2B5EF4-FFF2-40B4-BE49-F238E27FC236}">
                <a16:creationId xmlns:a16="http://schemas.microsoft.com/office/drawing/2014/main" id="{A07B0E54-6D84-3387-7920-32BC8419BD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161" y="1825625"/>
            <a:ext cx="10095677" cy="3822700"/>
          </a:xfrm>
        </p:spPr>
      </p:pic>
      <p:sp>
        <p:nvSpPr>
          <p:cNvPr id="3" name="TextBox 2">
            <a:extLst>
              <a:ext uri="{FF2B5EF4-FFF2-40B4-BE49-F238E27FC236}">
                <a16:creationId xmlns:a16="http://schemas.microsoft.com/office/drawing/2014/main" id="{3D289354-F338-871C-23AF-03AACEB81606}"/>
              </a:ext>
            </a:extLst>
          </p:cNvPr>
          <p:cNvSpPr txBox="1"/>
          <p:nvPr/>
        </p:nvSpPr>
        <p:spPr>
          <a:xfrm>
            <a:off x="4972050" y="6057900"/>
            <a:ext cx="2857500" cy="369332"/>
          </a:xfrm>
          <a:prstGeom prst="rect">
            <a:avLst/>
          </a:prstGeom>
          <a:noFill/>
        </p:spPr>
        <p:txBody>
          <a:bodyPr wrap="square" rtlCol="0">
            <a:spAutoFit/>
          </a:bodyPr>
          <a:lstStyle/>
          <a:p>
            <a:r>
              <a:rPr lang="en-US" dirty="0"/>
              <a:t>Fig.2-Step by step process</a:t>
            </a:r>
          </a:p>
        </p:txBody>
      </p:sp>
    </p:spTree>
    <p:extLst>
      <p:ext uri="{BB962C8B-B14F-4D97-AF65-F5344CB8AC3E}">
        <p14:creationId xmlns:p14="http://schemas.microsoft.com/office/powerpoint/2010/main" val="19539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8F15-1735-4F57-4CEA-CF9210CAE3D7}"/>
              </a:ext>
            </a:extLst>
          </p:cNvPr>
          <p:cNvSpPr>
            <a:spLocks noGrp="1"/>
          </p:cNvSpPr>
          <p:nvPr>
            <p:ph type="title"/>
          </p:nvPr>
        </p:nvSpPr>
        <p:spPr/>
        <p:txBody>
          <a:bodyPr/>
          <a:lstStyle/>
          <a:p>
            <a:pPr algn="ctr"/>
            <a:r>
              <a:rPr lang="en-US" dirty="0"/>
              <a:t>How does it work? </a:t>
            </a:r>
          </a:p>
        </p:txBody>
      </p:sp>
      <p:sp>
        <p:nvSpPr>
          <p:cNvPr id="3" name="Content Placeholder 2">
            <a:extLst>
              <a:ext uri="{FF2B5EF4-FFF2-40B4-BE49-F238E27FC236}">
                <a16:creationId xmlns:a16="http://schemas.microsoft.com/office/drawing/2014/main" id="{570AABEF-B46D-6DB9-5C40-873F156C2321}"/>
              </a:ext>
            </a:extLst>
          </p:cNvPr>
          <p:cNvSpPr>
            <a:spLocks noGrp="1"/>
          </p:cNvSpPr>
          <p:nvPr>
            <p:ph idx="1"/>
          </p:nvPr>
        </p:nvSpPr>
        <p:spPr/>
        <p:txBody>
          <a:bodyPr>
            <a:normAutofit fontScale="32500" lnSpcReduction="20000"/>
          </a:bodyPr>
          <a:lstStyle/>
          <a:p>
            <a:r>
              <a:rPr lang="en-US" sz="4900" dirty="0"/>
              <a:t>A pattern recognition system will perceive some input from the real world with sensors. Such a system can work with any type of data: images, texts, videos, or numbers.</a:t>
            </a:r>
          </a:p>
          <a:p>
            <a:r>
              <a:rPr lang="en-US" sz="4900" dirty="0"/>
              <a:t>After receiving some information as the input, the algorithm starts to pre-process the data. That is segmenting something interesting from the background. For example, when you are given a photo of a park and a familiar face or any object that attracts the user’s attention, this is pre-processing.</a:t>
            </a:r>
          </a:p>
          <a:p>
            <a:r>
              <a:rPr lang="en-US" sz="4900" dirty="0"/>
              <a:t>While the data is in the pre-processing phase it is important to filter the noise from the main dataset. Depending on the working function of the application, the filter algorithm will change. For example, consider a face recognition system where the system is collecting the images for training purposes.</a:t>
            </a:r>
          </a:p>
          <a:p>
            <a:r>
              <a:rPr lang="en-US" sz="4900" dirty="0"/>
              <a:t>In order to process the data, it will first convert the images from RGB to greyscale. Also, the system doesn’t need other areas than the face. So to filter out unwanted portions of the images and replace them with white or black background some filter mechanisms are required. Once those filter mechanisms are used on the data it will be easier for the system to extract features from the filtered images.</a:t>
            </a:r>
          </a:p>
          <a:p>
            <a:r>
              <a:rPr lang="en-US" sz="4900" dirty="0"/>
              <a:t>Feature extraction is a process of uncovering some characteristic traits that are similar to more than one data sample. The derived information may be general features, which are evaluated to ease further processing. For example, in image recognition, the extracted features will contain information about grey shade, texture, shape, or context of the image. This is the main information used in image processing. The methods of feature extraction and the extracted features are application dependent.</a:t>
            </a:r>
          </a:p>
          <a:p>
            <a:r>
              <a:rPr lang="en-US" sz="4900" dirty="0"/>
              <a:t>After extracting the features from the processed data the result of a pattern recognition system will be either a class assignment (labeled dataset), or cluster assignment (dataset without labels), or predicted values (where regression is applied).</a:t>
            </a:r>
          </a:p>
          <a:p>
            <a:pPr marL="0" indent="0">
              <a:buNone/>
            </a:pPr>
            <a:endParaRPr lang="en-US" dirty="0"/>
          </a:p>
        </p:txBody>
      </p:sp>
    </p:spTree>
    <p:extLst>
      <p:ext uri="{BB962C8B-B14F-4D97-AF65-F5344CB8AC3E}">
        <p14:creationId xmlns:p14="http://schemas.microsoft.com/office/powerpoint/2010/main" val="1958836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2658</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UNIT 3-Pattern Recognition</vt:lpstr>
      <vt:lpstr>What is Pattern Recognition?</vt:lpstr>
      <vt:lpstr>What is Pattern Recognition?</vt:lpstr>
      <vt:lpstr>What is Pattern Recognition?</vt:lpstr>
      <vt:lpstr>Features of Pattern Recognition</vt:lpstr>
      <vt:lpstr>  Training a Pattern Recognition system     </vt:lpstr>
      <vt:lpstr>  Training a Pattern Recognition system     </vt:lpstr>
      <vt:lpstr>  How does it work?     </vt:lpstr>
      <vt:lpstr>How does it work? </vt:lpstr>
      <vt:lpstr>Types of Pattern Recognition Models</vt:lpstr>
      <vt:lpstr>PowerPoint Presentation</vt:lpstr>
      <vt:lpstr>PowerPoint Presentation</vt:lpstr>
      <vt:lpstr>PowerPoint Presentation</vt:lpstr>
      <vt:lpstr>PowerPoint Presentation</vt:lpstr>
      <vt:lpstr>Neural Approach</vt:lpstr>
      <vt:lpstr>Neural Approach</vt:lpstr>
      <vt:lpstr>Neural Approach</vt:lpstr>
      <vt:lpstr>Real-life example </vt:lpstr>
      <vt:lpstr>Real-life example </vt:lpstr>
      <vt:lpstr>Applications </vt:lpstr>
      <vt:lpstr>Applications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iamsweety19@gmail.com</dc:creator>
  <cp:lastModifiedBy>SHILPA GAIKWAD</cp:lastModifiedBy>
  <cp:revision>22</cp:revision>
  <dcterms:created xsi:type="dcterms:W3CDTF">2023-04-11T02:18:26Z</dcterms:created>
  <dcterms:modified xsi:type="dcterms:W3CDTF">2024-01-02T12:46:20Z</dcterms:modified>
</cp:coreProperties>
</file>