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2" r:id="rId3"/>
    <p:sldId id="257" r:id="rId4"/>
    <p:sldId id="258" r:id="rId5"/>
    <p:sldId id="268" r:id="rId6"/>
    <p:sldId id="269" r:id="rId7"/>
    <p:sldId id="283" r:id="rId8"/>
    <p:sldId id="284" r:id="rId9"/>
    <p:sldId id="259" r:id="rId10"/>
    <p:sldId id="270" r:id="rId11"/>
    <p:sldId id="285" r:id="rId12"/>
    <p:sldId id="286" r:id="rId13"/>
    <p:sldId id="287" r:id="rId14"/>
    <p:sldId id="260" r:id="rId15"/>
    <p:sldId id="271" r:id="rId16"/>
    <p:sldId id="291" r:id="rId17"/>
    <p:sldId id="292" r:id="rId18"/>
    <p:sldId id="293" r:id="rId19"/>
    <p:sldId id="261" r:id="rId20"/>
    <p:sldId id="272" r:id="rId21"/>
    <p:sldId id="288" r:id="rId22"/>
    <p:sldId id="289" r:id="rId23"/>
    <p:sldId id="290" r:id="rId24"/>
    <p:sldId id="262" r:id="rId25"/>
    <p:sldId id="273" r:id="rId26"/>
    <p:sldId id="294" r:id="rId27"/>
    <p:sldId id="295" r:id="rId28"/>
    <p:sldId id="263" r:id="rId29"/>
    <p:sldId id="274" r:id="rId30"/>
    <p:sldId id="275" r:id="rId31"/>
    <p:sldId id="296" r:id="rId32"/>
    <p:sldId id="297" r:id="rId33"/>
    <p:sldId id="298" r:id="rId34"/>
    <p:sldId id="299" r:id="rId35"/>
    <p:sldId id="300" r:id="rId36"/>
    <p:sldId id="301" r:id="rId37"/>
    <p:sldId id="264" r:id="rId38"/>
    <p:sldId id="277" r:id="rId39"/>
    <p:sldId id="278" r:id="rId40"/>
    <p:sldId id="302" r:id="rId41"/>
    <p:sldId id="303" r:id="rId42"/>
    <p:sldId id="304" r:id="rId43"/>
    <p:sldId id="265" r:id="rId44"/>
    <p:sldId id="276" r:id="rId45"/>
    <p:sldId id="280" r:id="rId46"/>
    <p:sldId id="305" r:id="rId47"/>
    <p:sldId id="306" r:id="rId48"/>
    <p:sldId id="307" r:id="rId49"/>
    <p:sldId id="308" r:id="rId50"/>
    <p:sldId id="266" r:id="rId51"/>
    <p:sldId id="279" r:id="rId52"/>
    <p:sldId id="309" r:id="rId53"/>
    <p:sldId id="310" r:id="rId54"/>
    <p:sldId id="267" r:id="rId55"/>
    <p:sldId id="281" r:id="rId56"/>
    <p:sldId id="311" r:id="rId57"/>
    <p:sldId id="312"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AA687-AE52-090A-5CE1-A2EEFB8719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809CE7-AFF2-AC6E-11BD-DB29A5C504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9B1083-52BB-2954-0EEB-70BEA3B3C2A8}"/>
              </a:ext>
            </a:extLst>
          </p:cNvPr>
          <p:cNvSpPr>
            <a:spLocks noGrp="1"/>
          </p:cNvSpPr>
          <p:nvPr>
            <p:ph type="dt" sz="half" idx="10"/>
          </p:nvPr>
        </p:nvSpPr>
        <p:spPr/>
        <p:txBody>
          <a:bodyPr/>
          <a:lstStyle/>
          <a:p>
            <a:fld id="{206C7B15-4188-4084-855F-66EEE8DFAAD8}" type="datetimeFigureOut">
              <a:rPr lang="en-US" smtClean="0"/>
              <a:t>2/23/2023</a:t>
            </a:fld>
            <a:endParaRPr lang="en-US"/>
          </a:p>
        </p:txBody>
      </p:sp>
      <p:sp>
        <p:nvSpPr>
          <p:cNvPr id="5" name="Footer Placeholder 4">
            <a:extLst>
              <a:ext uri="{FF2B5EF4-FFF2-40B4-BE49-F238E27FC236}">
                <a16:creationId xmlns:a16="http://schemas.microsoft.com/office/drawing/2014/main" id="{016F375B-A4E5-7930-C511-955DDE6F64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B75126-13F6-30C5-ED02-29F303C58787}"/>
              </a:ext>
            </a:extLst>
          </p:cNvPr>
          <p:cNvSpPr>
            <a:spLocks noGrp="1"/>
          </p:cNvSpPr>
          <p:nvPr>
            <p:ph type="sldNum" sz="quarter" idx="12"/>
          </p:nvPr>
        </p:nvSpPr>
        <p:spPr/>
        <p:txBody>
          <a:bodyPr/>
          <a:lstStyle/>
          <a:p>
            <a:fld id="{99B8DE87-31DE-40C1-96ED-9D6FA90E4B9B}" type="slidenum">
              <a:rPr lang="en-US" smtClean="0"/>
              <a:t>‹#›</a:t>
            </a:fld>
            <a:endParaRPr lang="en-US"/>
          </a:p>
        </p:txBody>
      </p:sp>
    </p:spTree>
    <p:extLst>
      <p:ext uri="{BB962C8B-B14F-4D97-AF65-F5344CB8AC3E}">
        <p14:creationId xmlns:p14="http://schemas.microsoft.com/office/powerpoint/2010/main" val="3097160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7AEA5-935F-6955-6CEF-0627C7DE57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8E0581-18BF-F15B-9219-C2A8860ED5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4393FF-AC8F-0505-F6F8-B6101903109A}"/>
              </a:ext>
            </a:extLst>
          </p:cNvPr>
          <p:cNvSpPr>
            <a:spLocks noGrp="1"/>
          </p:cNvSpPr>
          <p:nvPr>
            <p:ph type="dt" sz="half" idx="10"/>
          </p:nvPr>
        </p:nvSpPr>
        <p:spPr/>
        <p:txBody>
          <a:bodyPr/>
          <a:lstStyle/>
          <a:p>
            <a:fld id="{206C7B15-4188-4084-855F-66EEE8DFAAD8}" type="datetimeFigureOut">
              <a:rPr lang="en-US" smtClean="0"/>
              <a:t>2/23/2023</a:t>
            </a:fld>
            <a:endParaRPr lang="en-US"/>
          </a:p>
        </p:txBody>
      </p:sp>
      <p:sp>
        <p:nvSpPr>
          <p:cNvPr id="5" name="Footer Placeholder 4">
            <a:extLst>
              <a:ext uri="{FF2B5EF4-FFF2-40B4-BE49-F238E27FC236}">
                <a16:creationId xmlns:a16="http://schemas.microsoft.com/office/drawing/2014/main" id="{51B76D0E-5D27-4BB9-9A54-156D7F6B9B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0F4CA3-9090-827E-14F0-DDAC75C54FF1}"/>
              </a:ext>
            </a:extLst>
          </p:cNvPr>
          <p:cNvSpPr>
            <a:spLocks noGrp="1"/>
          </p:cNvSpPr>
          <p:nvPr>
            <p:ph type="sldNum" sz="quarter" idx="12"/>
          </p:nvPr>
        </p:nvSpPr>
        <p:spPr/>
        <p:txBody>
          <a:bodyPr/>
          <a:lstStyle/>
          <a:p>
            <a:fld id="{99B8DE87-31DE-40C1-96ED-9D6FA90E4B9B}" type="slidenum">
              <a:rPr lang="en-US" smtClean="0"/>
              <a:t>‹#›</a:t>
            </a:fld>
            <a:endParaRPr lang="en-US"/>
          </a:p>
        </p:txBody>
      </p:sp>
    </p:spTree>
    <p:extLst>
      <p:ext uri="{BB962C8B-B14F-4D97-AF65-F5344CB8AC3E}">
        <p14:creationId xmlns:p14="http://schemas.microsoft.com/office/powerpoint/2010/main" val="2509671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0B340A-E2AB-30D7-8AB4-B7B1B2618B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5C5EE9A-0A6F-583C-E615-FB00A82527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33A799-5B01-19FC-5A8E-5626C8C79DC5}"/>
              </a:ext>
            </a:extLst>
          </p:cNvPr>
          <p:cNvSpPr>
            <a:spLocks noGrp="1"/>
          </p:cNvSpPr>
          <p:nvPr>
            <p:ph type="dt" sz="half" idx="10"/>
          </p:nvPr>
        </p:nvSpPr>
        <p:spPr/>
        <p:txBody>
          <a:bodyPr/>
          <a:lstStyle/>
          <a:p>
            <a:fld id="{206C7B15-4188-4084-855F-66EEE8DFAAD8}" type="datetimeFigureOut">
              <a:rPr lang="en-US" smtClean="0"/>
              <a:t>2/23/2023</a:t>
            </a:fld>
            <a:endParaRPr lang="en-US"/>
          </a:p>
        </p:txBody>
      </p:sp>
      <p:sp>
        <p:nvSpPr>
          <p:cNvPr id="5" name="Footer Placeholder 4">
            <a:extLst>
              <a:ext uri="{FF2B5EF4-FFF2-40B4-BE49-F238E27FC236}">
                <a16:creationId xmlns:a16="http://schemas.microsoft.com/office/drawing/2014/main" id="{C43B0159-45AF-CF44-535E-440346692B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506026-80F1-498D-67A7-463CC11A5432}"/>
              </a:ext>
            </a:extLst>
          </p:cNvPr>
          <p:cNvSpPr>
            <a:spLocks noGrp="1"/>
          </p:cNvSpPr>
          <p:nvPr>
            <p:ph type="sldNum" sz="quarter" idx="12"/>
          </p:nvPr>
        </p:nvSpPr>
        <p:spPr/>
        <p:txBody>
          <a:bodyPr/>
          <a:lstStyle/>
          <a:p>
            <a:fld id="{99B8DE87-31DE-40C1-96ED-9D6FA90E4B9B}" type="slidenum">
              <a:rPr lang="en-US" smtClean="0"/>
              <a:t>‹#›</a:t>
            </a:fld>
            <a:endParaRPr lang="en-US"/>
          </a:p>
        </p:txBody>
      </p:sp>
    </p:spTree>
    <p:extLst>
      <p:ext uri="{BB962C8B-B14F-4D97-AF65-F5344CB8AC3E}">
        <p14:creationId xmlns:p14="http://schemas.microsoft.com/office/powerpoint/2010/main" val="1872392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FEDA7-5BED-1221-B318-6354B3A6DE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314990-E9B0-0D43-F43C-12B4341A5E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9C728B-F567-B8F3-38EC-558D7423A05A}"/>
              </a:ext>
            </a:extLst>
          </p:cNvPr>
          <p:cNvSpPr>
            <a:spLocks noGrp="1"/>
          </p:cNvSpPr>
          <p:nvPr>
            <p:ph type="dt" sz="half" idx="10"/>
          </p:nvPr>
        </p:nvSpPr>
        <p:spPr/>
        <p:txBody>
          <a:bodyPr/>
          <a:lstStyle/>
          <a:p>
            <a:fld id="{206C7B15-4188-4084-855F-66EEE8DFAAD8}" type="datetimeFigureOut">
              <a:rPr lang="en-US" smtClean="0"/>
              <a:t>2/23/2023</a:t>
            </a:fld>
            <a:endParaRPr lang="en-US"/>
          </a:p>
        </p:txBody>
      </p:sp>
      <p:sp>
        <p:nvSpPr>
          <p:cNvPr id="5" name="Footer Placeholder 4">
            <a:extLst>
              <a:ext uri="{FF2B5EF4-FFF2-40B4-BE49-F238E27FC236}">
                <a16:creationId xmlns:a16="http://schemas.microsoft.com/office/drawing/2014/main" id="{5A8DCA4E-264A-6964-2CDD-3F046F105B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F97A9-CCED-0327-F9DD-4CE46A590994}"/>
              </a:ext>
            </a:extLst>
          </p:cNvPr>
          <p:cNvSpPr>
            <a:spLocks noGrp="1"/>
          </p:cNvSpPr>
          <p:nvPr>
            <p:ph type="sldNum" sz="quarter" idx="12"/>
          </p:nvPr>
        </p:nvSpPr>
        <p:spPr/>
        <p:txBody>
          <a:bodyPr/>
          <a:lstStyle/>
          <a:p>
            <a:fld id="{99B8DE87-31DE-40C1-96ED-9D6FA90E4B9B}" type="slidenum">
              <a:rPr lang="en-US" smtClean="0"/>
              <a:t>‹#›</a:t>
            </a:fld>
            <a:endParaRPr lang="en-US"/>
          </a:p>
        </p:txBody>
      </p:sp>
    </p:spTree>
    <p:extLst>
      <p:ext uri="{BB962C8B-B14F-4D97-AF65-F5344CB8AC3E}">
        <p14:creationId xmlns:p14="http://schemas.microsoft.com/office/powerpoint/2010/main" val="2083245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AF0C6-5220-E0E5-D15E-6C412C3BB6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6BACEA-7073-6C8D-D8F1-832A6FD8E7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7D6D65-BFA0-B714-A654-AD905C2417FD}"/>
              </a:ext>
            </a:extLst>
          </p:cNvPr>
          <p:cNvSpPr>
            <a:spLocks noGrp="1"/>
          </p:cNvSpPr>
          <p:nvPr>
            <p:ph type="dt" sz="half" idx="10"/>
          </p:nvPr>
        </p:nvSpPr>
        <p:spPr/>
        <p:txBody>
          <a:bodyPr/>
          <a:lstStyle/>
          <a:p>
            <a:fld id="{206C7B15-4188-4084-855F-66EEE8DFAAD8}" type="datetimeFigureOut">
              <a:rPr lang="en-US" smtClean="0"/>
              <a:t>2/23/2023</a:t>
            </a:fld>
            <a:endParaRPr lang="en-US"/>
          </a:p>
        </p:txBody>
      </p:sp>
      <p:sp>
        <p:nvSpPr>
          <p:cNvPr id="5" name="Footer Placeholder 4">
            <a:extLst>
              <a:ext uri="{FF2B5EF4-FFF2-40B4-BE49-F238E27FC236}">
                <a16:creationId xmlns:a16="http://schemas.microsoft.com/office/drawing/2014/main" id="{108AF67F-905D-135A-2942-B8EC92B8A8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A29429-C9D7-E990-73D1-04009F76550C}"/>
              </a:ext>
            </a:extLst>
          </p:cNvPr>
          <p:cNvSpPr>
            <a:spLocks noGrp="1"/>
          </p:cNvSpPr>
          <p:nvPr>
            <p:ph type="sldNum" sz="quarter" idx="12"/>
          </p:nvPr>
        </p:nvSpPr>
        <p:spPr/>
        <p:txBody>
          <a:bodyPr/>
          <a:lstStyle/>
          <a:p>
            <a:fld id="{99B8DE87-31DE-40C1-96ED-9D6FA90E4B9B}" type="slidenum">
              <a:rPr lang="en-US" smtClean="0"/>
              <a:t>‹#›</a:t>
            </a:fld>
            <a:endParaRPr lang="en-US"/>
          </a:p>
        </p:txBody>
      </p:sp>
    </p:spTree>
    <p:extLst>
      <p:ext uri="{BB962C8B-B14F-4D97-AF65-F5344CB8AC3E}">
        <p14:creationId xmlns:p14="http://schemas.microsoft.com/office/powerpoint/2010/main" val="1321228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E1457-87EF-C2B7-5BD9-5E88D4D4F6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2ADE1A-067A-8574-CB04-CE8B8B0D31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D3B001-FCBA-07A7-7E63-F4112A219B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EB7FDF-8905-0C86-F6A8-33D7D8DD33B8}"/>
              </a:ext>
            </a:extLst>
          </p:cNvPr>
          <p:cNvSpPr>
            <a:spLocks noGrp="1"/>
          </p:cNvSpPr>
          <p:nvPr>
            <p:ph type="dt" sz="half" idx="10"/>
          </p:nvPr>
        </p:nvSpPr>
        <p:spPr/>
        <p:txBody>
          <a:bodyPr/>
          <a:lstStyle/>
          <a:p>
            <a:fld id="{206C7B15-4188-4084-855F-66EEE8DFAAD8}" type="datetimeFigureOut">
              <a:rPr lang="en-US" smtClean="0"/>
              <a:t>2/23/2023</a:t>
            </a:fld>
            <a:endParaRPr lang="en-US"/>
          </a:p>
        </p:txBody>
      </p:sp>
      <p:sp>
        <p:nvSpPr>
          <p:cNvPr id="6" name="Footer Placeholder 5">
            <a:extLst>
              <a:ext uri="{FF2B5EF4-FFF2-40B4-BE49-F238E27FC236}">
                <a16:creationId xmlns:a16="http://schemas.microsoft.com/office/drawing/2014/main" id="{BFB34E4D-1570-6BFA-D1E6-7D66C26BD5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06A9C5-6AE1-4B3C-A717-A8DD92456005}"/>
              </a:ext>
            </a:extLst>
          </p:cNvPr>
          <p:cNvSpPr>
            <a:spLocks noGrp="1"/>
          </p:cNvSpPr>
          <p:nvPr>
            <p:ph type="sldNum" sz="quarter" idx="12"/>
          </p:nvPr>
        </p:nvSpPr>
        <p:spPr/>
        <p:txBody>
          <a:bodyPr/>
          <a:lstStyle/>
          <a:p>
            <a:fld id="{99B8DE87-31DE-40C1-96ED-9D6FA90E4B9B}" type="slidenum">
              <a:rPr lang="en-US" smtClean="0"/>
              <a:t>‹#›</a:t>
            </a:fld>
            <a:endParaRPr lang="en-US"/>
          </a:p>
        </p:txBody>
      </p:sp>
    </p:spTree>
    <p:extLst>
      <p:ext uri="{BB962C8B-B14F-4D97-AF65-F5344CB8AC3E}">
        <p14:creationId xmlns:p14="http://schemas.microsoft.com/office/powerpoint/2010/main" val="841501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79C13-81C8-63C4-C81F-A07C2ADE0B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3DDE2A-CE45-40C3-EEBF-D487ED5267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543F33-6F47-D183-7212-9F00EE5D28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CA7DF5-A2B8-8B61-BA56-7D1CF9D13C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234687-6AFA-A1D6-519C-8B1EC335C0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B317B7-E3FC-20D5-7596-9C08CD65762A}"/>
              </a:ext>
            </a:extLst>
          </p:cNvPr>
          <p:cNvSpPr>
            <a:spLocks noGrp="1"/>
          </p:cNvSpPr>
          <p:nvPr>
            <p:ph type="dt" sz="half" idx="10"/>
          </p:nvPr>
        </p:nvSpPr>
        <p:spPr/>
        <p:txBody>
          <a:bodyPr/>
          <a:lstStyle/>
          <a:p>
            <a:fld id="{206C7B15-4188-4084-855F-66EEE8DFAAD8}" type="datetimeFigureOut">
              <a:rPr lang="en-US" smtClean="0"/>
              <a:t>2/23/2023</a:t>
            </a:fld>
            <a:endParaRPr lang="en-US"/>
          </a:p>
        </p:txBody>
      </p:sp>
      <p:sp>
        <p:nvSpPr>
          <p:cNvPr id="8" name="Footer Placeholder 7">
            <a:extLst>
              <a:ext uri="{FF2B5EF4-FFF2-40B4-BE49-F238E27FC236}">
                <a16:creationId xmlns:a16="http://schemas.microsoft.com/office/drawing/2014/main" id="{699EFF98-1FA1-FBA9-DEBF-F088B27CEE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E20715-44AD-E769-717C-F732167BB83F}"/>
              </a:ext>
            </a:extLst>
          </p:cNvPr>
          <p:cNvSpPr>
            <a:spLocks noGrp="1"/>
          </p:cNvSpPr>
          <p:nvPr>
            <p:ph type="sldNum" sz="quarter" idx="12"/>
          </p:nvPr>
        </p:nvSpPr>
        <p:spPr/>
        <p:txBody>
          <a:bodyPr/>
          <a:lstStyle/>
          <a:p>
            <a:fld id="{99B8DE87-31DE-40C1-96ED-9D6FA90E4B9B}" type="slidenum">
              <a:rPr lang="en-US" smtClean="0"/>
              <a:t>‹#›</a:t>
            </a:fld>
            <a:endParaRPr lang="en-US"/>
          </a:p>
        </p:txBody>
      </p:sp>
    </p:spTree>
    <p:extLst>
      <p:ext uri="{BB962C8B-B14F-4D97-AF65-F5344CB8AC3E}">
        <p14:creationId xmlns:p14="http://schemas.microsoft.com/office/powerpoint/2010/main" val="3655536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55B4A-2F27-4E61-8BFA-3261B56E2AC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C8922C-E131-332C-D78E-8A6E051271F5}"/>
              </a:ext>
            </a:extLst>
          </p:cNvPr>
          <p:cNvSpPr>
            <a:spLocks noGrp="1"/>
          </p:cNvSpPr>
          <p:nvPr>
            <p:ph type="dt" sz="half" idx="10"/>
          </p:nvPr>
        </p:nvSpPr>
        <p:spPr/>
        <p:txBody>
          <a:bodyPr/>
          <a:lstStyle/>
          <a:p>
            <a:fld id="{206C7B15-4188-4084-855F-66EEE8DFAAD8}" type="datetimeFigureOut">
              <a:rPr lang="en-US" smtClean="0"/>
              <a:t>2/23/2023</a:t>
            </a:fld>
            <a:endParaRPr lang="en-US"/>
          </a:p>
        </p:txBody>
      </p:sp>
      <p:sp>
        <p:nvSpPr>
          <p:cNvPr id="4" name="Footer Placeholder 3">
            <a:extLst>
              <a:ext uri="{FF2B5EF4-FFF2-40B4-BE49-F238E27FC236}">
                <a16:creationId xmlns:a16="http://schemas.microsoft.com/office/drawing/2014/main" id="{984975DD-2655-7CBF-E7E2-B58C2B39E7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2CE130-AA77-5B91-2B64-E99FC191D391}"/>
              </a:ext>
            </a:extLst>
          </p:cNvPr>
          <p:cNvSpPr>
            <a:spLocks noGrp="1"/>
          </p:cNvSpPr>
          <p:nvPr>
            <p:ph type="sldNum" sz="quarter" idx="12"/>
          </p:nvPr>
        </p:nvSpPr>
        <p:spPr/>
        <p:txBody>
          <a:bodyPr/>
          <a:lstStyle/>
          <a:p>
            <a:fld id="{99B8DE87-31DE-40C1-96ED-9D6FA90E4B9B}" type="slidenum">
              <a:rPr lang="en-US" smtClean="0"/>
              <a:t>‹#›</a:t>
            </a:fld>
            <a:endParaRPr lang="en-US"/>
          </a:p>
        </p:txBody>
      </p:sp>
    </p:spTree>
    <p:extLst>
      <p:ext uri="{BB962C8B-B14F-4D97-AF65-F5344CB8AC3E}">
        <p14:creationId xmlns:p14="http://schemas.microsoft.com/office/powerpoint/2010/main" val="2525812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D724E9-F21D-A3F0-747A-4874722EBBEA}"/>
              </a:ext>
            </a:extLst>
          </p:cNvPr>
          <p:cNvSpPr>
            <a:spLocks noGrp="1"/>
          </p:cNvSpPr>
          <p:nvPr>
            <p:ph type="dt" sz="half" idx="10"/>
          </p:nvPr>
        </p:nvSpPr>
        <p:spPr/>
        <p:txBody>
          <a:bodyPr/>
          <a:lstStyle/>
          <a:p>
            <a:fld id="{206C7B15-4188-4084-855F-66EEE8DFAAD8}" type="datetimeFigureOut">
              <a:rPr lang="en-US" smtClean="0"/>
              <a:t>2/23/2023</a:t>
            </a:fld>
            <a:endParaRPr lang="en-US"/>
          </a:p>
        </p:txBody>
      </p:sp>
      <p:sp>
        <p:nvSpPr>
          <p:cNvPr id="3" name="Footer Placeholder 2">
            <a:extLst>
              <a:ext uri="{FF2B5EF4-FFF2-40B4-BE49-F238E27FC236}">
                <a16:creationId xmlns:a16="http://schemas.microsoft.com/office/drawing/2014/main" id="{25E675DA-A78F-69A8-E952-BF9A769D80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243D95-64EF-37AD-DAAC-836A87A5C79C}"/>
              </a:ext>
            </a:extLst>
          </p:cNvPr>
          <p:cNvSpPr>
            <a:spLocks noGrp="1"/>
          </p:cNvSpPr>
          <p:nvPr>
            <p:ph type="sldNum" sz="quarter" idx="12"/>
          </p:nvPr>
        </p:nvSpPr>
        <p:spPr/>
        <p:txBody>
          <a:bodyPr/>
          <a:lstStyle/>
          <a:p>
            <a:fld id="{99B8DE87-31DE-40C1-96ED-9D6FA90E4B9B}" type="slidenum">
              <a:rPr lang="en-US" smtClean="0"/>
              <a:t>‹#›</a:t>
            </a:fld>
            <a:endParaRPr lang="en-US"/>
          </a:p>
        </p:txBody>
      </p:sp>
    </p:spTree>
    <p:extLst>
      <p:ext uri="{BB962C8B-B14F-4D97-AF65-F5344CB8AC3E}">
        <p14:creationId xmlns:p14="http://schemas.microsoft.com/office/powerpoint/2010/main" val="2352540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12146-DF37-D918-AFC6-4D1AEBB1BE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EAA876-3D64-BA47-8401-96C935D790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2DF459-56B9-20C7-C462-E535E57F0A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4E3AF5-E6A7-0B55-2C26-00CFBF2B0F11}"/>
              </a:ext>
            </a:extLst>
          </p:cNvPr>
          <p:cNvSpPr>
            <a:spLocks noGrp="1"/>
          </p:cNvSpPr>
          <p:nvPr>
            <p:ph type="dt" sz="half" idx="10"/>
          </p:nvPr>
        </p:nvSpPr>
        <p:spPr/>
        <p:txBody>
          <a:bodyPr/>
          <a:lstStyle/>
          <a:p>
            <a:fld id="{206C7B15-4188-4084-855F-66EEE8DFAAD8}" type="datetimeFigureOut">
              <a:rPr lang="en-US" smtClean="0"/>
              <a:t>2/23/2023</a:t>
            </a:fld>
            <a:endParaRPr lang="en-US"/>
          </a:p>
        </p:txBody>
      </p:sp>
      <p:sp>
        <p:nvSpPr>
          <p:cNvPr id="6" name="Footer Placeholder 5">
            <a:extLst>
              <a:ext uri="{FF2B5EF4-FFF2-40B4-BE49-F238E27FC236}">
                <a16:creationId xmlns:a16="http://schemas.microsoft.com/office/drawing/2014/main" id="{73225E05-36EE-C086-B53A-C89BDF9234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D792DF-6773-00D4-BFA7-F345029BD280}"/>
              </a:ext>
            </a:extLst>
          </p:cNvPr>
          <p:cNvSpPr>
            <a:spLocks noGrp="1"/>
          </p:cNvSpPr>
          <p:nvPr>
            <p:ph type="sldNum" sz="quarter" idx="12"/>
          </p:nvPr>
        </p:nvSpPr>
        <p:spPr/>
        <p:txBody>
          <a:bodyPr/>
          <a:lstStyle/>
          <a:p>
            <a:fld id="{99B8DE87-31DE-40C1-96ED-9D6FA90E4B9B}" type="slidenum">
              <a:rPr lang="en-US" smtClean="0"/>
              <a:t>‹#›</a:t>
            </a:fld>
            <a:endParaRPr lang="en-US"/>
          </a:p>
        </p:txBody>
      </p:sp>
    </p:spTree>
    <p:extLst>
      <p:ext uri="{BB962C8B-B14F-4D97-AF65-F5344CB8AC3E}">
        <p14:creationId xmlns:p14="http://schemas.microsoft.com/office/powerpoint/2010/main" val="483507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C7F65-6413-ADDC-8204-D8870691CF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4C3FC2-311A-A157-8F8F-18C11A36D3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808CE8-3B50-B88C-5671-2949CEAF6B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8FB3AC-9566-8964-7670-9021CA3194D7}"/>
              </a:ext>
            </a:extLst>
          </p:cNvPr>
          <p:cNvSpPr>
            <a:spLocks noGrp="1"/>
          </p:cNvSpPr>
          <p:nvPr>
            <p:ph type="dt" sz="half" idx="10"/>
          </p:nvPr>
        </p:nvSpPr>
        <p:spPr/>
        <p:txBody>
          <a:bodyPr/>
          <a:lstStyle/>
          <a:p>
            <a:fld id="{206C7B15-4188-4084-855F-66EEE8DFAAD8}" type="datetimeFigureOut">
              <a:rPr lang="en-US" smtClean="0"/>
              <a:t>2/23/2023</a:t>
            </a:fld>
            <a:endParaRPr lang="en-US"/>
          </a:p>
        </p:txBody>
      </p:sp>
      <p:sp>
        <p:nvSpPr>
          <p:cNvPr id="6" name="Footer Placeholder 5">
            <a:extLst>
              <a:ext uri="{FF2B5EF4-FFF2-40B4-BE49-F238E27FC236}">
                <a16:creationId xmlns:a16="http://schemas.microsoft.com/office/drawing/2014/main" id="{6893078B-C0B3-AEF7-2813-1D41414CA0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5C47EF-2964-3790-A869-1140910A1057}"/>
              </a:ext>
            </a:extLst>
          </p:cNvPr>
          <p:cNvSpPr>
            <a:spLocks noGrp="1"/>
          </p:cNvSpPr>
          <p:nvPr>
            <p:ph type="sldNum" sz="quarter" idx="12"/>
          </p:nvPr>
        </p:nvSpPr>
        <p:spPr/>
        <p:txBody>
          <a:bodyPr/>
          <a:lstStyle/>
          <a:p>
            <a:fld id="{99B8DE87-31DE-40C1-96ED-9D6FA90E4B9B}" type="slidenum">
              <a:rPr lang="en-US" smtClean="0"/>
              <a:t>‹#›</a:t>
            </a:fld>
            <a:endParaRPr lang="en-US"/>
          </a:p>
        </p:txBody>
      </p:sp>
    </p:spTree>
    <p:extLst>
      <p:ext uri="{BB962C8B-B14F-4D97-AF65-F5344CB8AC3E}">
        <p14:creationId xmlns:p14="http://schemas.microsoft.com/office/powerpoint/2010/main" val="4080849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F2E3CA-BAEA-DB39-3A2F-53DF2DACB7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5817D8-8DB3-AFBF-8CDE-EC994505FB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C76A54-BF29-6204-E357-3150948C4E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6C7B15-4188-4084-855F-66EEE8DFAAD8}" type="datetimeFigureOut">
              <a:rPr lang="en-US" smtClean="0"/>
              <a:t>2/23/2023</a:t>
            </a:fld>
            <a:endParaRPr lang="en-US"/>
          </a:p>
        </p:txBody>
      </p:sp>
      <p:sp>
        <p:nvSpPr>
          <p:cNvPr id="5" name="Footer Placeholder 4">
            <a:extLst>
              <a:ext uri="{FF2B5EF4-FFF2-40B4-BE49-F238E27FC236}">
                <a16:creationId xmlns:a16="http://schemas.microsoft.com/office/drawing/2014/main" id="{3B3EFD9E-4C79-7C9D-F8BE-18BD9EB073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6004E02-AD39-97B1-7434-9DC81943D2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B8DE87-31DE-40C1-96ED-9D6FA90E4B9B}" type="slidenum">
              <a:rPr lang="en-US" smtClean="0"/>
              <a:t>‹#›</a:t>
            </a:fld>
            <a:endParaRPr lang="en-US"/>
          </a:p>
        </p:txBody>
      </p:sp>
    </p:spTree>
    <p:extLst>
      <p:ext uri="{BB962C8B-B14F-4D97-AF65-F5344CB8AC3E}">
        <p14:creationId xmlns:p14="http://schemas.microsoft.com/office/powerpoint/2010/main" val="1349830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simplilearn.com/tutorials/data-science-tutorial/logistic-regression-in-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simplilearn.com/the-power-of-decision-trees-in-machine-learning-articl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simplilearn.com/tutorials/data-science-tutorial/svm-in-r"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simplilearn.com/tutorials/machine-learning-tutorial/naive-bayes-classifier"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simplilearn.com/tutorials/data-science-tutorial/what-is-data-scienc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en.wikipedia.org/wiki/K-nearest_neighbors_algorithm"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www.simplilearn.com/tutorials/machine-learning-tutorial/k-means-clustering-algorith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www.simplilearn.com/tutorials/machine-learning-tutorial/random-forest-algorithm"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simplilearn.com/tutorials/machine-learning-tutorial/what-is-machine-learning" TargetMode="External"/><Relationship Id="rId2" Type="http://schemas.openxmlformats.org/officeDocument/2006/relationships/hyperlink" Target="https://www.simplilearn.com/tutorials/machine-learning-tutorial/linear-regression-in-python"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www.simplilearn.com/what-is-dimensionality-reduction-article"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www.simplilearn.com/gradient-boosting-algorithm-in-python-article"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C6299-E0CE-5A99-E0B0-A48A3CB1EC4C}"/>
              </a:ext>
            </a:extLst>
          </p:cNvPr>
          <p:cNvSpPr>
            <a:spLocks noGrp="1"/>
          </p:cNvSpPr>
          <p:nvPr>
            <p:ph type="ctrTitle"/>
          </p:nvPr>
        </p:nvSpPr>
        <p:spPr/>
        <p:txBody>
          <a:bodyPr/>
          <a:lstStyle/>
          <a:p>
            <a:r>
              <a:rPr lang="en-US" b="1" dirty="0">
                <a:latin typeface="Times New Roman" panose="02020603050405020304" pitchFamily="18" charset="0"/>
                <a:cs typeface="Times New Roman" panose="02020603050405020304" pitchFamily="18" charset="0"/>
              </a:rPr>
              <a:t>Learning Algorithms</a:t>
            </a:r>
          </a:p>
        </p:txBody>
      </p:sp>
      <p:sp>
        <p:nvSpPr>
          <p:cNvPr id="3" name="Subtitle 2">
            <a:extLst>
              <a:ext uri="{FF2B5EF4-FFF2-40B4-BE49-F238E27FC236}">
                <a16:creationId xmlns:a16="http://schemas.microsoft.com/office/drawing/2014/main" id="{9255B9EF-06F8-B8D4-7A7F-30F34E2D0405}"/>
              </a:ext>
            </a:extLst>
          </p:cNvPr>
          <p:cNvSpPr>
            <a:spLocks noGrp="1"/>
          </p:cNvSpPr>
          <p:nvPr>
            <p:ph type="subTitle" idx="1"/>
          </p:nvPr>
        </p:nvSpPr>
        <p:spPr/>
        <p:txBody>
          <a:bodyPr>
            <a:normAutofit/>
          </a:bodyPr>
          <a:lstStyle/>
          <a:p>
            <a:r>
              <a:rPr lang="en-US" sz="2800" b="1" dirty="0">
                <a:latin typeface="Times New Roman" panose="02020603050405020304" pitchFamily="18" charset="0"/>
                <a:cs typeface="Times New Roman" panose="02020603050405020304" pitchFamily="18" charset="0"/>
              </a:rPr>
              <a:t>TE AIDS</a:t>
            </a:r>
          </a:p>
          <a:p>
            <a:r>
              <a:rPr lang="en-US" sz="2800" b="1" dirty="0">
                <a:latin typeface="Times New Roman" panose="02020603050405020304" pitchFamily="18" charset="0"/>
                <a:cs typeface="Times New Roman" panose="02020603050405020304" pitchFamily="18" charset="0"/>
              </a:rPr>
              <a:t>Prof. Shilpa Gaikwad</a:t>
            </a:r>
          </a:p>
        </p:txBody>
      </p:sp>
    </p:spTree>
    <p:extLst>
      <p:ext uri="{BB962C8B-B14F-4D97-AF65-F5344CB8AC3E}">
        <p14:creationId xmlns:p14="http://schemas.microsoft.com/office/powerpoint/2010/main" val="1319312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468C9-E584-D34E-B0AB-A9535F281190}"/>
              </a:ext>
            </a:extLst>
          </p:cNvPr>
          <p:cNvSpPr>
            <a:spLocks noGrp="1"/>
          </p:cNvSpPr>
          <p:nvPr>
            <p:ph type="title"/>
          </p:nvPr>
        </p:nvSpPr>
        <p:spPr/>
        <p:txBody>
          <a:bodyPr/>
          <a:lstStyle/>
          <a:p>
            <a:pPr algn="ctr"/>
            <a:r>
              <a:rPr lang="en-US" b="1" i="0" dirty="0">
                <a:solidFill>
                  <a:srgbClr val="272C37"/>
                </a:solidFill>
                <a:effectLst/>
                <a:latin typeface="Times New Roman" panose="02020603050405020304" pitchFamily="18" charset="0"/>
                <a:cs typeface="Times New Roman" panose="02020603050405020304" pitchFamily="18" charset="0"/>
              </a:rPr>
              <a:t>2. Logistic Regression</a:t>
            </a:r>
            <a:br>
              <a:rPr lang="en-US" b="0" i="0" dirty="0">
                <a:solidFill>
                  <a:srgbClr val="272C37"/>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AAF54DCF-D8B1-FC4D-A23D-C908E407BF5D}"/>
              </a:ext>
            </a:extLst>
          </p:cNvPr>
          <p:cNvSpPr>
            <a:spLocks noGrp="1"/>
          </p:cNvSpPr>
          <p:nvPr>
            <p:ph idx="1"/>
          </p:nvPr>
        </p:nvSpPr>
        <p:spPr/>
        <p:txBody>
          <a:bodyPr>
            <a:normAutofit fontScale="92500" lnSpcReduction="10000"/>
          </a:bodyPr>
          <a:lstStyle/>
          <a:p>
            <a:pPr algn="just"/>
            <a:r>
              <a:rPr lang="en-US" b="0" i="0" u="none" strike="noStrike" dirty="0">
                <a:solidFill>
                  <a:srgbClr val="1179EF"/>
                </a:solidFill>
                <a:effectLst/>
                <a:latin typeface="Times New Roman" panose="02020603050405020304" pitchFamily="18" charset="0"/>
                <a:cs typeface="Times New Roman" panose="02020603050405020304" pitchFamily="18" charset="0"/>
                <a:hlinkClick r:id="rId2" tooltip="Logistic Regression"/>
              </a:rPr>
              <a:t>Logistic Regression</a:t>
            </a:r>
            <a:r>
              <a:rPr lang="en-US" b="0" i="0" dirty="0">
                <a:solidFill>
                  <a:srgbClr val="51565E"/>
                </a:solidFill>
                <a:effectLst/>
                <a:latin typeface="Times New Roman" panose="02020603050405020304" pitchFamily="18" charset="0"/>
                <a:cs typeface="Times New Roman" panose="02020603050405020304" pitchFamily="18" charset="0"/>
              </a:rPr>
              <a:t> is used to estimate discrete values (usually binary values like 0/1) from a set of independent variables. </a:t>
            </a:r>
          </a:p>
          <a:p>
            <a:pPr algn="just"/>
            <a:r>
              <a:rPr lang="en-US" b="0" i="0" dirty="0">
                <a:solidFill>
                  <a:srgbClr val="51565E"/>
                </a:solidFill>
                <a:effectLst/>
                <a:latin typeface="Times New Roman" panose="02020603050405020304" pitchFamily="18" charset="0"/>
                <a:cs typeface="Times New Roman" panose="02020603050405020304" pitchFamily="18" charset="0"/>
              </a:rPr>
              <a:t>It helps predict the probability of an event by fitting data to a logit function. </a:t>
            </a:r>
          </a:p>
          <a:p>
            <a:pPr algn="just"/>
            <a:r>
              <a:rPr lang="en-US" b="0" i="0" dirty="0">
                <a:solidFill>
                  <a:srgbClr val="51565E"/>
                </a:solidFill>
                <a:effectLst/>
                <a:latin typeface="Times New Roman" panose="02020603050405020304" pitchFamily="18" charset="0"/>
                <a:cs typeface="Times New Roman" panose="02020603050405020304" pitchFamily="18" charset="0"/>
              </a:rPr>
              <a:t>It is also called logit regression.</a:t>
            </a:r>
          </a:p>
          <a:p>
            <a:pPr algn="just"/>
            <a:r>
              <a:rPr lang="en-US" b="0" i="0" dirty="0">
                <a:solidFill>
                  <a:srgbClr val="51565E"/>
                </a:solidFill>
                <a:effectLst/>
                <a:latin typeface="Times New Roman" panose="02020603050405020304" pitchFamily="18" charset="0"/>
                <a:cs typeface="Times New Roman" panose="02020603050405020304" pitchFamily="18" charset="0"/>
              </a:rPr>
              <a:t>These methods listed below are often used to help improve logistic regression models:</a:t>
            </a:r>
          </a:p>
          <a:p>
            <a:pPr marL="514350" indent="-514350" algn="just">
              <a:buFont typeface="+mj-lt"/>
              <a:buAutoNum type="arabicPeriod"/>
            </a:pPr>
            <a:r>
              <a:rPr lang="en-US" b="0" i="0" dirty="0">
                <a:solidFill>
                  <a:srgbClr val="51565E"/>
                </a:solidFill>
                <a:effectLst/>
                <a:latin typeface="Times New Roman" panose="02020603050405020304" pitchFamily="18" charset="0"/>
                <a:cs typeface="Times New Roman" panose="02020603050405020304" pitchFamily="18" charset="0"/>
              </a:rPr>
              <a:t>include interaction terms</a:t>
            </a:r>
          </a:p>
          <a:p>
            <a:pPr marL="514350" indent="-514350" algn="just">
              <a:buFont typeface="+mj-lt"/>
              <a:buAutoNum type="arabicPeriod"/>
            </a:pPr>
            <a:r>
              <a:rPr lang="en-US" b="0" i="0" dirty="0">
                <a:solidFill>
                  <a:srgbClr val="51565E"/>
                </a:solidFill>
                <a:effectLst/>
                <a:latin typeface="Times New Roman" panose="02020603050405020304" pitchFamily="18" charset="0"/>
                <a:cs typeface="Times New Roman" panose="02020603050405020304" pitchFamily="18" charset="0"/>
              </a:rPr>
              <a:t>eliminate features</a:t>
            </a:r>
          </a:p>
          <a:p>
            <a:pPr marL="514350" indent="-514350" algn="just">
              <a:buFont typeface="+mj-lt"/>
              <a:buAutoNum type="arabicPeriod"/>
            </a:pPr>
            <a:r>
              <a:rPr lang="en-US" b="0" i="0" dirty="0">
                <a:solidFill>
                  <a:srgbClr val="51565E"/>
                </a:solidFill>
                <a:effectLst/>
                <a:latin typeface="Times New Roman" panose="02020603050405020304" pitchFamily="18" charset="0"/>
                <a:cs typeface="Times New Roman" panose="02020603050405020304" pitchFamily="18" charset="0"/>
              </a:rPr>
              <a:t>regularize techniques</a:t>
            </a:r>
          </a:p>
          <a:p>
            <a:pPr marL="514350" indent="-514350" algn="just">
              <a:buFont typeface="+mj-lt"/>
              <a:buAutoNum type="arabicPeriod"/>
            </a:pPr>
            <a:r>
              <a:rPr lang="en-US" b="0" i="0" dirty="0">
                <a:solidFill>
                  <a:srgbClr val="51565E"/>
                </a:solidFill>
                <a:effectLst/>
                <a:latin typeface="Times New Roman" panose="02020603050405020304" pitchFamily="18" charset="0"/>
                <a:cs typeface="Times New Roman" panose="02020603050405020304" pitchFamily="18" charset="0"/>
              </a:rPr>
              <a:t>use a non-linear model</a:t>
            </a:r>
          </a:p>
          <a:p>
            <a:pPr marL="0" indent="0" algn="l">
              <a:buNone/>
            </a:pPr>
            <a:endParaRPr lang="en-US" b="0" i="0" dirty="0">
              <a:solidFill>
                <a:srgbClr val="272C37"/>
              </a:solidFill>
              <a:effectLst/>
              <a:latin typeface="Roboto" panose="02000000000000000000" pitchFamily="2" charset="0"/>
            </a:endParaRPr>
          </a:p>
          <a:p>
            <a:endParaRPr lang="en-US" dirty="0"/>
          </a:p>
        </p:txBody>
      </p:sp>
    </p:spTree>
    <p:extLst>
      <p:ext uri="{BB962C8B-B14F-4D97-AF65-F5344CB8AC3E}">
        <p14:creationId xmlns:p14="http://schemas.microsoft.com/office/powerpoint/2010/main" val="1432977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17D20-49DA-1F53-8C48-110FD19EF066}"/>
              </a:ext>
            </a:extLst>
          </p:cNvPr>
          <p:cNvSpPr>
            <a:spLocks noGrp="1"/>
          </p:cNvSpPr>
          <p:nvPr>
            <p:ph type="title"/>
          </p:nvPr>
        </p:nvSpPr>
        <p:spPr/>
        <p:txBody>
          <a:bodyPr/>
          <a:lstStyle/>
          <a:p>
            <a:r>
              <a:rPr lang="en-US" b="1" i="0" u="sng" dirty="0">
                <a:solidFill>
                  <a:srgbClr val="000000"/>
                </a:solidFill>
                <a:effectLst/>
                <a:latin typeface="inherit"/>
              </a:rPr>
              <a:t>Representation of Logistic Regression:</a:t>
            </a:r>
            <a:br>
              <a:rPr lang="en-US" b="0" i="0" dirty="0">
                <a:solidFill>
                  <a:srgbClr val="000000"/>
                </a:solidFill>
                <a:effectLst/>
                <a:latin typeface="Helvetica" panose="020B0604020202020204" pitchFamily="34" charset="0"/>
              </a:rPr>
            </a:br>
            <a:endParaRPr lang="en-US" dirty="0"/>
          </a:p>
        </p:txBody>
      </p:sp>
      <p:sp>
        <p:nvSpPr>
          <p:cNvPr id="3" name="Content Placeholder 2">
            <a:extLst>
              <a:ext uri="{FF2B5EF4-FFF2-40B4-BE49-F238E27FC236}">
                <a16:creationId xmlns:a16="http://schemas.microsoft.com/office/drawing/2014/main" id="{03C0CED3-6854-2453-059B-455E13528813}"/>
              </a:ext>
            </a:extLst>
          </p:cNvPr>
          <p:cNvSpPr>
            <a:spLocks noGrp="1"/>
          </p:cNvSpPr>
          <p:nvPr>
            <p:ph idx="1"/>
          </p:nvPr>
        </p:nvSpPr>
        <p:spPr/>
        <p:txBody>
          <a:bodyPr/>
          <a:lstStyle/>
          <a:p>
            <a:pPr algn="just" fontAlgn="base"/>
            <a:r>
              <a:rPr lang="en-US" b="0" i="0" dirty="0">
                <a:solidFill>
                  <a:srgbClr val="000000"/>
                </a:solidFill>
                <a:effectLst/>
                <a:latin typeface="Helvetica" panose="020B0604020202020204" pitchFamily="34" charset="0"/>
              </a:rPr>
              <a:t>Logistic regression is a linear method but predictions are transformed using the logistic function(or sigmoid). </a:t>
            </a:r>
          </a:p>
          <a:p>
            <a:pPr algn="just" fontAlgn="base"/>
            <a:r>
              <a:rPr lang="en-US" b="0" i="0" dirty="0">
                <a:solidFill>
                  <a:srgbClr val="000000"/>
                </a:solidFill>
                <a:effectLst/>
                <a:latin typeface="Helvetica" panose="020B0604020202020204" pitchFamily="34" charset="0"/>
              </a:rPr>
              <a:t>The formula of the sigmoid function is:</a:t>
            </a:r>
          </a:p>
          <a:p>
            <a:pPr algn="just" fontAlgn="base"/>
            <a:endParaRPr lang="en-US" b="0" i="0" dirty="0">
              <a:solidFill>
                <a:srgbClr val="000000"/>
              </a:solidFill>
              <a:effectLst/>
              <a:latin typeface="Helvetica" panose="020B0604020202020204" pitchFamily="34" charset="0"/>
            </a:endParaRPr>
          </a:p>
          <a:p>
            <a:endParaRPr lang="en-US" dirty="0"/>
          </a:p>
        </p:txBody>
      </p:sp>
      <p:pic>
        <p:nvPicPr>
          <p:cNvPr id="4" name="Picture 3">
            <a:extLst>
              <a:ext uri="{FF2B5EF4-FFF2-40B4-BE49-F238E27FC236}">
                <a16:creationId xmlns:a16="http://schemas.microsoft.com/office/drawing/2014/main" id="{17DC7096-4A03-BC82-0269-BA9A3838F53F}"/>
              </a:ext>
            </a:extLst>
          </p:cNvPr>
          <p:cNvPicPr>
            <a:picLocks noChangeAspect="1"/>
          </p:cNvPicPr>
          <p:nvPr/>
        </p:nvPicPr>
        <p:blipFill>
          <a:blip r:embed="rId2"/>
          <a:stretch>
            <a:fillRect/>
          </a:stretch>
        </p:blipFill>
        <p:spPr>
          <a:xfrm>
            <a:off x="3920172" y="3606482"/>
            <a:ext cx="3457575" cy="1819275"/>
          </a:xfrm>
          <a:prstGeom prst="rect">
            <a:avLst/>
          </a:prstGeom>
        </p:spPr>
      </p:pic>
    </p:spTree>
    <p:extLst>
      <p:ext uri="{BB962C8B-B14F-4D97-AF65-F5344CB8AC3E}">
        <p14:creationId xmlns:p14="http://schemas.microsoft.com/office/powerpoint/2010/main" val="161059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974A3-ABC9-F56C-D844-4AAFF0018B5F}"/>
              </a:ext>
            </a:extLst>
          </p:cNvPr>
          <p:cNvSpPr>
            <a:spLocks noGrp="1"/>
          </p:cNvSpPr>
          <p:nvPr>
            <p:ph type="title"/>
          </p:nvPr>
        </p:nvSpPr>
        <p:spPr/>
        <p:txBody>
          <a:bodyPr/>
          <a:lstStyle/>
          <a:p>
            <a:pPr algn="ctr"/>
            <a:r>
              <a:rPr lang="en-US" dirty="0">
                <a:solidFill>
                  <a:srgbClr val="000000"/>
                </a:solidFill>
                <a:latin typeface="Times New Roman" panose="02020603050405020304" pitchFamily="18" charset="0"/>
                <a:cs typeface="Times New Roman" panose="02020603050405020304" pitchFamily="18" charset="0"/>
              </a:rPr>
              <a:t>T</a:t>
            </a:r>
            <a:r>
              <a:rPr lang="en-US" b="0" i="0" dirty="0">
                <a:solidFill>
                  <a:srgbClr val="000000"/>
                </a:solidFill>
                <a:effectLst/>
                <a:latin typeface="Times New Roman" panose="02020603050405020304" pitchFamily="18" charset="0"/>
                <a:cs typeface="Times New Roman" panose="02020603050405020304" pitchFamily="18" charset="0"/>
              </a:rPr>
              <a:t>he graph for Logistic Regression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BAAF42F3-5FC4-D625-6287-9936AF029102}"/>
              </a:ext>
            </a:extLst>
          </p:cNvPr>
          <p:cNvPicPr>
            <a:picLocks noGrp="1" noChangeAspect="1"/>
          </p:cNvPicPr>
          <p:nvPr>
            <p:ph idx="1"/>
          </p:nvPr>
        </p:nvPicPr>
        <p:blipFill>
          <a:blip r:embed="rId2"/>
          <a:stretch>
            <a:fillRect/>
          </a:stretch>
        </p:blipFill>
        <p:spPr>
          <a:xfrm>
            <a:off x="3231527" y="1825625"/>
            <a:ext cx="5728945" cy="4351338"/>
          </a:xfrm>
          <a:prstGeom prst="rect">
            <a:avLst/>
          </a:prstGeom>
        </p:spPr>
      </p:pic>
    </p:spTree>
    <p:extLst>
      <p:ext uri="{BB962C8B-B14F-4D97-AF65-F5344CB8AC3E}">
        <p14:creationId xmlns:p14="http://schemas.microsoft.com/office/powerpoint/2010/main" val="2578877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5DB81-1562-62DE-E132-C93648963E3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43E409D-C37B-29F2-8880-2EF034AA7F75}"/>
              </a:ext>
            </a:extLst>
          </p:cNvPr>
          <p:cNvSpPr>
            <a:spLocks noGrp="1"/>
          </p:cNvSpPr>
          <p:nvPr>
            <p:ph idx="1"/>
          </p:nvPr>
        </p:nvSpPr>
        <p:spPr/>
        <p:txBody>
          <a:bodyPr>
            <a:noAutofit/>
          </a:bodyPr>
          <a:lstStyle/>
          <a:p>
            <a:r>
              <a:rPr lang="en-US" sz="2400" dirty="0">
                <a:solidFill>
                  <a:srgbClr val="000000"/>
                </a:solidFill>
                <a:latin typeface="Times New Roman" panose="02020603050405020304" pitchFamily="18" charset="0"/>
                <a:cs typeface="Times New Roman" panose="02020603050405020304" pitchFamily="18" charset="0"/>
              </a:rPr>
              <a:t>T</a:t>
            </a:r>
            <a:r>
              <a:rPr lang="en-US" sz="2400" b="0" i="0" dirty="0">
                <a:solidFill>
                  <a:srgbClr val="000000"/>
                </a:solidFill>
                <a:effectLst/>
                <a:latin typeface="Times New Roman" panose="02020603050405020304" pitchFamily="18" charset="0"/>
                <a:cs typeface="Times New Roman" panose="02020603050405020304" pitchFamily="18" charset="0"/>
              </a:rPr>
              <a:t>he graph for Logistic Regression</a:t>
            </a:r>
          </a:p>
          <a:p>
            <a:r>
              <a:rPr lang="en-US" sz="2400" b="0" i="0" dirty="0">
                <a:solidFill>
                  <a:srgbClr val="000000"/>
                </a:solidFill>
                <a:effectLst/>
                <a:latin typeface="Times New Roman" panose="02020603050405020304" pitchFamily="18" charset="0"/>
                <a:cs typeface="Times New Roman" panose="02020603050405020304" pitchFamily="18" charset="0"/>
              </a:rPr>
              <a:t>The sigmoid function forms an </a:t>
            </a:r>
            <a:r>
              <a:rPr lang="en-US" sz="2400" b="0" i="1" dirty="0">
                <a:solidFill>
                  <a:srgbClr val="000000"/>
                </a:solidFill>
                <a:effectLst/>
                <a:latin typeface="Times New Roman" panose="02020603050405020304" pitchFamily="18" charset="0"/>
                <a:cs typeface="Times New Roman" panose="02020603050405020304" pitchFamily="18" charset="0"/>
              </a:rPr>
              <a:t>S-shaped</a:t>
            </a:r>
            <a:r>
              <a:rPr lang="en-US" sz="2400" b="0" i="0" dirty="0">
                <a:solidFill>
                  <a:srgbClr val="000000"/>
                </a:solidFill>
                <a:effectLst/>
                <a:latin typeface="Times New Roman" panose="02020603050405020304" pitchFamily="18" charset="0"/>
                <a:cs typeface="Times New Roman" panose="02020603050405020304" pitchFamily="18" charset="0"/>
              </a:rPr>
              <a:t> graph and maps the real-valued numbers in (0,1).</a:t>
            </a:r>
          </a:p>
          <a:p>
            <a:pPr algn="l" fontAlgn="base"/>
            <a:r>
              <a:rPr lang="en-US" sz="2400" b="1" i="0" u="sng" dirty="0">
                <a:solidFill>
                  <a:srgbClr val="000000"/>
                </a:solidFill>
                <a:effectLst/>
                <a:latin typeface="Times New Roman" panose="02020603050405020304" pitchFamily="18" charset="0"/>
                <a:cs typeface="Times New Roman" panose="02020603050405020304" pitchFamily="18" charset="0"/>
              </a:rPr>
              <a:t>Advantages of Logistic Regression:</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It has a good classification baseline considering the simplicity</a:t>
            </a:r>
          </a:p>
          <a:p>
            <a:pPr algn="l" fontAlgn="base">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Possibility to change cutoff for precision/recall tradeoff</a:t>
            </a:r>
          </a:p>
          <a:p>
            <a:pPr algn="l" fontAlgn="base">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The probability output can be used for ranking</a:t>
            </a:r>
          </a:p>
          <a:p>
            <a:pPr algn="l" fontAlgn="base"/>
            <a:r>
              <a:rPr lang="en-US" sz="2400" b="1" i="0" u="sng" dirty="0">
                <a:solidFill>
                  <a:srgbClr val="000000"/>
                </a:solidFill>
                <a:effectLst/>
                <a:latin typeface="Times New Roman" panose="02020603050405020304" pitchFamily="18" charset="0"/>
                <a:cs typeface="Times New Roman" panose="02020603050405020304" pitchFamily="18" charset="0"/>
              </a:rPr>
              <a:t>Examples of Logistic Regression are:</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Classification of loan defaults according to profile</a:t>
            </a:r>
          </a:p>
          <a:p>
            <a:pPr algn="l" fontAlgn="base">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Customer scoring with the probability of purchase</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397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F64F7-0954-A1F5-F529-6B84DA62826D}"/>
              </a:ext>
            </a:extLst>
          </p:cNvPr>
          <p:cNvSpPr>
            <a:spLocks noGrp="1"/>
          </p:cNvSpPr>
          <p:nvPr>
            <p:ph type="title"/>
          </p:nvPr>
        </p:nvSpPr>
        <p:spPr/>
        <p:txBody>
          <a:bodyPr/>
          <a:lstStyle/>
          <a:p>
            <a:pPr algn="ctr"/>
            <a:r>
              <a:rPr lang="en-US" b="1" i="0" dirty="0">
                <a:solidFill>
                  <a:srgbClr val="51565E"/>
                </a:solidFill>
                <a:effectLst/>
                <a:latin typeface="Times New Roman" panose="02020603050405020304" pitchFamily="18" charset="0"/>
                <a:cs typeface="Times New Roman" panose="02020603050405020304" pitchFamily="18" charset="0"/>
              </a:rPr>
              <a:t>3.Decision tree</a:t>
            </a:r>
            <a:br>
              <a:rPr lang="en-US" b="0" i="0" dirty="0">
                <a:solidFill>
                  <a:srgbClr val="51565E"/>
                </a:solidFill>
                <a:effectLst/>
                <a:latin typeface="Roboto" panose="02000000000000000000" pitchFamily="2" charset="0"/>
              </a:rPr>
            </a:br>
            <a:endParaRPr lang="en-US" dirty="0"/>
          </a:p>
        </p:txBody>
      </p:sp>
      <p:pic>
        <p:nvPicPr>
          <p:cNvPr id="5" name="Content Placeholder 4">
            <a:extLst>
              <a:ext uri="{FF2B5EF4-FFF2-40B4-BE49-F238E27FC236}">
                <a16:creationId xmlns:a16="http://schemas.microsoft.com/office/drawing/2014/main" id="{DBA8EB83-00B9-16CA-CBB3-66FCA236FE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36948" y="1825625"/>
            <a:ext cx="3518103" cy="4351338"/>
          </a:xfrm>
        </p:spPr>
      </p:pic>
    </p:spTree>
    <p:extLst>
      <p:ext uri="{BB962C8B-B14F-4D97-AF65-F5344CB8AC3E}">
        <p14:creationId xmlns:p14="http://schemas.microsoft.com/office/powerpoint/2010/main" val="29934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5C1-3ACE-79F0-2DAE-2EE0DF7594B1}"/>
              </a:ext>
            </a:extLst>
          </p:cNvPr>
          <p:cNvSpPr>
            <a:spLocks noGrp="1"/>
          </p:cNvSpPr>
          <p:nvPr>
            <p:ph type="title"/>
          </p:nvPr>
        </p:nvSpPr>
        <p:spPr/>
        <p:txBody>
          <a:bodyPr/>
          <a:lstStyle/>
          <a:p>
            <a:pPr algn="ctr"/>
            <a:r>
              <a:rPr lang="en-US" b="0" i="0" dirty="0">
                <a:solidFill>
                  <a:srgbClr val="272C37"/>
                </a:solidFill>
                <a:effectLst/>
                <a:latin typeface="Roboto" panose="02000000000000000000" pitchFamily="2" charset="0"/>
              </a:rPr>
              <a:t>3. </a:t>
            </a:r>
            <a:r>
              <a:rPr lang="en-US" b="1" i="0" dirty="0">
                <a:solidFill>
                  <a:srgbClr val="272C37"/>
                </a:solidFill>
                <a:effectLst/>
                <a:latin typeface="Times New Roman" panose="02020603050405020304" pitchFamily="18" charset="0"/>
                <a:cs typeface="Times New Roman" panose="02020603050405020304" pitchFamily="18" charset="0"/>
              </a:rPr>
              <a:t>Decision Tree</a:t>
            </a:r>
            <a:br>
              <a:rPr lang="en-US" b="0" i="0" dirty="0">
                <a:solidFill>
                  <a:srgbClr val="272C37"/>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0CA03729-A29B-59E2-2875-94B520A77FE8}"/>
              </a:ext>
            </a:extLst>
          </p:cNvPr>
          <p:cNvSpPr>
            <a:spLocks noGrp="1"/>
          </p:cNvSpPr>
          <p:nvPr>
            <p:ph idx="1"/>
          </p:nvPr>
        </p:nvSpPr>
        <p:spPr/>
        <p:txBody>
          <a:bodyPr/>
          <a:lstStyle/>
          <a:p>
            <a:pPr algn="just"/>
            <a:r>
              <a:rPr lang="en-US" b="0" i="0" u="none" strike="noStrike" dirty="0">
                <a:solidFill>
                  <a:srgbClr val="1179EF"/>
                </a:solidFill>
                <a:effectLst/>
                <a:latin typeface="Times New Roman" panose="02020603050405020304" pitchFamily="18" charset="0"/>
                <a:cs typeface="Times New Roman" panose="02020603050405020304" pitchFamily="18" charset="0"/>
                <a:hlinkClick r:id="rId2" tooltip="Decision Tree algorithm"/>
              </a:rPr>
              <a:t>Decision Tree algorithm</a:t>
            </a:r>
            <a:r>
              <a:rPr lang="en-US" b="0" i="0" dirty="0">
                <a:solidFill>
                  <a:srgbClr val="51565E"/>
                </a:solidFill>
                <a:effectLst/>
                <a:latin typeface="Times New Roman" panose="02020603050405020304" pitchFamily="18" charset="0"/>
                <a:cs typeface="Times New Roman" panose="02020603050405020304" pitchFamily="18" charset="0"/>
              </a:rPr>
              <a:t> in machine learning is one of the most popular algorithm in use today.</a:t>
            </a:r>
          </a:p>
          <a:p>
            <a:pPr algn="just"/>
            <a:r>
              <a:rPr lang="en-US" b="0" i="0" dirty="0">
                <a:solidFill>
                  <a:srgbClr val="000000"/>
                </a:solidFill>
                <a:effectLst/>
                <a:latin typeface="Times New Roman" panose="02020603050405020304" pitchFamily="18" charset="0"/>
                <a:cs typeface="Times New Roman" panose="02020603050405020304" pitchFamily="18" charset="0"/>
              </a:rPr>
              <a:t>It is also referred to as CART or Decision Trees.</a:t>
            </a:r>
            <a:endParaRPr lang="en-US" b="0" i="0" dirty="0">
              <a:solidFill>
                <a:srgbClr val="51565E"/>
              </a:solidFill>
              <a:effectLst/>
              <a:latin typeface="Times New Roman" panose="02020603050405020304" pitchFamily="18" charset="0"/>
              <a:cs typeface="Times New Roman" panose="02020603050405020304" pitchFamily="18" charset="0"/>
            </a:endParaRPr>
          </a:p>
          <a:p>
            <a:pPr algn="just"/>
            <a:r>
              <a:rPr lang="en-US" b="0" i="0" dirty="0">
                <a:solidFill>
                  <a:srgbClr val="51565E"/>
                </a:solidFill>
                <a:effectLst/>
                <a:latin typeface="Times New Roman" panose="02020603050405020304" pitchFamily="18" charset="0"/>
                <a:cs typeface="Times New Roman" panose="02020603050405020304" pitchFamily="18" charset="0"/>
              </a:rPr>
              <a:t>This is a supervised learning algorithm that is used for classifying problems. </a:t>
            </a:r>
          </a:p>
          <a:p>
            <a:pPr algn="just"/>
            <a:r>
              <a:rPr lang="en-US" b="0" i="0" dirty="0">
                <a:solidFill>
                  <a:srgbClr val="51565E"/>
                </a:solidFill>
                <a:effectLst/>
                <a:latin typeface="Times New Roman" panose="02020603050405020304" pitchFamily="18" charset="0"/>
                <a:cs typeface="Times New Roman" panose="02020603050405020304" pitchFamily="18" charset="0"/>
              </a:rPr>
              <a:t>It works well in classifying both categorical and continuous dependent variables.</a:t>
            </a:r>
          </a:p>
          <a:p>
            <a:pPr algn="just"/>
            <a:r>
              <a:rPr lang="en-US" b="0" i="0" dirty="0">
                <a:solidFill>
                  <a:srgbClr val="51565E"/>
                </a:solidFill>
                <a:effectLst/>
                <a:latin typeface="Times New Roman" panose="02020603050405020304" pitchFamily="18" charset="0"/>
                <a:cs typeface="Times New Roman" panose="02020603050405020304" pitchFamily="18" charset="0"/>
              </a:rPr>
              <a:t> This algorithm divides the population into two or more homogeneous sets based on the most significant attributes/ independent variables.</a:t>
            </a:r>
          </a:p>
          <a:p>
            <a:endParaRPr lang="en-US" dirty="0"/>
          </a:p>
        </p:txBody>
      </p:sp>
    </p:spTree>
    <p:extLst>
      <p:ext uri="{BB962C8B-B14F-4D97-AF65-F5344CB8AC3E}">
        <p14:creationId xmlns:p14="http://schemas.microsoft.com/office/powerpoint/2010/main" val="849934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D15FC-2EF1-3E9E-3324-B00C5A2657E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378B3E6-392A-3524-2313-5DB5ECBBADBB}"/>
              </a:ext>
            </a:extLst>
          </p:cNvPr>
          <p:cNvSpPr>
            <a:spLocks noGrp="1"/>
          </p:cNvSpPr>
          <p:nvPr>
            <p:ph idx="1"/>
          </p:nvPr>
        </p:nvSpPr>
        <p:spPr/>
        <p:txBody>
          <a:bodyPr>
            <a:normAutofit/>
          </a:bodyPr>
          <a:lstStyle/>
          <a:p>
            <a:r>
              <a:rPr lang="en-US" b="0" i="0" dirty="0">
                <a:solidFill>
                  <a:srgbClr val="000000"/>
                </a:solidFill>
                <a:effectLst/>
                <a:latin typeface="Times New Roman" panose="02020603050405020304" pitchFamily="18" charset="0"/>
                <a:cs typeface="Times New Roman" panose="02020603050405020304" pitchFamily="18" charset="0"/>
              </a:rPr>
              <a:t>A decision tree is a flow-chart-like tree structure that uses a branching method to illustrate every possible outcome of a decision. </a:t>
            </a:r>
          </a:p>
          <a:p>
            <a:r>
              <a:rPr lang="en-US" b="0" i="0" dirty="0">
                <a:solidFill>
                  <a:srgbClr val="000000"/>
                </a:solidFill>
                <a:effectLst/>
                <a:latin typeface="Times New Roman" panose="02020603050405020304" pitchFamily="18" charset="0"/>
                <a:cs typeface="Times New Roman" panose="02020603050405020304" pitchFamily="18" charset="0"/>
              </a:rPr>
              <a:t>Each node within the tree represents a test on a specific variable and each branch is the outcome of that test.</a:t>
            </a:r>
          </a:p>
          <a:p>
            <a:r>
              <a:rPr lang="en-US" b="1" i="0" u="sng" dirty="0">
                <a:solidFill>
                  <a:srgbClr val="000000"/>
                </a:solidFill>
                <a:effectLst/>
                <a:latin typeface="Times New Roman" panose="02020603050405020304" pitchFamily="18" charset="0"/>
                <a:cs typeface="Times New Roman" panose="02020603050405020304" pitchFamily="18" charset="0"/>
              </a:rPr>
              <a:t>Representation of Decision Tree:</a:t>
            </a:r>
            <a:endParaRPr lang="en-US" b="0" i="0" dirty="0">
              <a:solidFill>
                <a:srgbClr val="000000"/>
              </a:solidFill>
              <a:effectLst/>
              <a:latin typeface="Times New Roman" panose="02020603050405020304" pitchFamily="18" charset="0"/>
              <a:cs typeface="Times New Roman" panose="02020603050405020304" pitchFamily="18" charset="0"/>
            </a:endParaRPr>
          </a:p>
          <a:p>
            <a:r>
              <a:rPr lang="en-US" b="0" i="0" dirty="0">
                <a:solidFill>
                  <a:srgbClr val="000000"/>
                </a:solidFill>
                <a:effectLst/>
                <a:latin typeface="Times New Roman" panose="02020603050405020304" pitchFamily="18" charset="0"/>
                <a:cs typeface="Times New Roman" panose="02020603050405020304" pitchFamily="18" charset="0"/>
              </a:rPr>
              <a:t>The model representation is a binary tree, where each node is an input variable m with a split point and each leaf contains an output variable n for prediction.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3791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62AA4-19DC-2BC3-35DE-657FCCB0B2ED}"/>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2361B939-5B85-B745-13A4-18935B62B6F2}"/>
              </a:ext>
            </a:extLst>
          </p:cNvPr>
          <p:cNvPicPr>
            <a:picLocks noGrp="1" noChangeAspect="1"/>
          </p:cNvPicPr>
          <p:nvPr>
            <p:ph idx="1"/>
          </p:nvPr>
        </p:nvPicPr>
        <p:blipFill>
          <a:blip r:embed="rId2"/>
          <a:stretch>
            <a:fillRect/>
          </a:stretch>
        </p:blipFill>
        <p:spPr>
          <a:xfrm>
            <a:off x="1656080" y="2082800"/>
            <a:ext cx="7843519" cy="3810000"/>
          </a:xfrm>
          <a:prstGeom prst="rect">
            <a:avLst/>
          </a:prstGeom>
        </p:spPr>
      </p:pic>
    </p:spTree>
    <p:extLst>
      <p:ext uri="{BB962C8B-B14F-4D97-AF65-F5344CB8AC3E}">
        <p14:creationId xmlns:p14="http://schemas.microsoft.com/office/powerpoint/2010/main" val="958372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34EC-061C-41E8-034F-22594078749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A3BC76-AF7F-E3AD-2354-084E1BBB63C0}"/>
              </a:ext>
            </a:extLst>
          </p:cNvPr>
          <p:cNvSpPr>
            <a:spLocks noGrp="1"/>
          </p:cNvSpPr>
          <p:nvPr>
            <p:ph idx="1"/>
          </p:nvPr>
        </p:nvSpPr>
        <p:spPr/>
        <p:txBody>
          <a:bodyPr>
            <a:normAutofit fontScale="85000" lnSpcReduction="20000"/>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As, we can see from the diagram the model actually split the input space into (hyper) rectangles, and predictions are made according to the area observations fall into. </a:t>
            </a:r>
          </a:p>
          <a:p>
            <a:pPr algn="just"/>
            <a:r>
              <a:rPr lang="en-US" b="0" i="0" dirty="0">
                <a:solidFill>
                  <a:srgbClr val="000000"/>
                </a:solidFill>
                <a:effectLst/>
                <a:latin typeface="Times New Roman" panose="02020603050405020304" pitchFamily="18" charset="0"/>
                <a:cs typeface="Times New Roman" panose="02020603050405020304" pitchFamily="18" charset="0"/>
              </a:rPr>
              <a:t>This is how the algorithm works.</a:t>
            </a:r>
          </a:p>
          <a:p>
            <a:pPr algn="just" fontAlgn="base"/>
            <a:r>
              <a:rPr lang="en-US" b="1" i="0" u="sng" dirty="0">
                <a:solidFill>
                  <a:srgbClr val="000000"/>
                </a:solidFill>
                <a:effectLst/>
                <a:latin typeface="Times New Roman" panose="02020603050405020304" pitchFamily="18" charset="0"/>
                <a:cs typeface="Times New Roman" panose="02020603050405020304" pitchFamily="18" charset="0"/>
              </a:rPr>
              <a:t>Advantages of Decision Tree Algorithm:</a:t>
            </a:r>
            <a:endParaRPr lang="en-US" b="0" i="0" dirty="0">
              <a:solidFill>
                <a:srgbClr val="000000"/>
              </a:solidFill>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The algorithm is easy to interpret and has no overfitting with the pruning.</a:t>
            </a:r>
          </a:p>
          <a:p>
            <a:pPr algn="just" fontAlgn="base">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It works for both regression and classification problems.</a:t>
            </a:r>
          </a:p>
          <a:p>
            <a:pPr algn="just" fontAlgn="base">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It can take any type of variable without modifications and does not require any kind of data preparation.</a:t>
            </a:r>
          </a:p>
          <a:p>
            <a:pPr algn="just" fontAlgn="base"/>
            <a:r>
              <a:rPr lang="en-US" b="1" i="0" u="sng" dirty="0">
                <a:solidFill>
                  <a:srgbClr val="000000"/>
                </a:solidFill>
                <a:effectLst/>
                <a:latin typeface="Times New Roman" panose="02020603050405020304" pitchFamily="18" charset="0"/>
                <a:cs typeface="Times New Roman" panose="02020603050405020304" pitchFamily="18" charset="0"/>
              </a:rPr>
              <a:t>Examples of Decision Tree algorithm are:</a:t>
            </a:r>
            <a:endParaRPr lang="en-US" b="0" i="0" dirty="0">
              <a:solidFill>
                <a:srgbClr val="000000"/>
              </a:solidFill>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Online shopping portal</a:t>
            </a:r>
            <a:r>
              <a:rPr lang="en-US" b="1" i="0" dirty="0">
                <a:solidFill>
                  <a:srgbClr val="000000"/>
                </a:solidFill>
                <a:effectLst/>
                <a:latin typeface="Times New Roman" panose="02020603050405020304" pitchFamily="18" charset="0"/>
                <a:cs typeface="Times New Roman" panose="02020603050405020304" pitchFamily="18" charset="0"/>
              </a:rPr>
              <a:t> </a:t>
            </a:r>
            <a:endParaRPr lang="en-US" b="0" i="0" dirty="0">
              <a:solidFill>
                <a:srgbClr val="000000"/>
              </a:solidFill>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Fraudulent transaction classification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9536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F6517-B0A0-1DF3-CD51-C38FD3D18B4F}"/>
              </a:ext>
            </a:extLst>
          </p:cNvPr>
          <p:cNvSpPr>
            <a:spLocks noGrp="1"/>
          </p:cNvSpPr>
          <p:nvPr>
            <p:ph type="title"/>
          </p:nvPr>
        </p:nvSpPr>
        <p:spPr/>
        <p:txBody>
          <a:bodyPr/>
          <a:lstStyle/>
          <a:p>
            <a:pPr algn="ctr"/>
            <a:r>
              <a:rPr lang="en-US" b="1" i="0" dirty="0">
                <a:solidFill>
                  <a:srgbClr val="51565E"/>
                </a:solidFill>
                <a:effectLst/>
                <a:latin typeface="Times New Roman" panose="02020603050405020304" pitchFamily="18" charset="0"/>
                <a:cs typeface="Times New Roman" panose="02020603050405020304" pitchFamily="18" charset="0"/>
              </a:rPr>
              <a:t>4.SVM algorithm</a:t>
            </a:r>
            <a:br>
              <a:rPr lang="en-US" b="0" i="0" dirty="0">
                <a:solidFill>
                  <a:srgbClr val="51565E"/>
                </a:solidFill>
                <a:effectLst/>
                <a:latin typeface="Roboto" panose="02000000000000000000" pitchFamily="2" charset="0"/>
              </a:rPr>
            </a:br>
            <a:endParaRPr lang="en-US" dirty="0"/>
          </a:p>
        </p:txBody>
      </p:sp>
      <p:pic>
        <p:nvPicPr>
          <p:cNvPr id="5" name="Content Placeholder 4">
            <a:extLst>
              <a:ext uri="{FF2B5EF4-FFF2-40B4-BE49-F238E27FC236}">
                <a16:creationId xmlns:a16="http://schemas.microsoft.com/office/drawing/2014/main" id="{094EDFD1-DFFF-321E-21E4-C156CF468F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34293" y="1825625"/>
            <a:ext cx="3323413" cy="4351338"/>
          </a:xfrm>
        </p:spPr>
      </p:pic>
    </p:spTree>
    <p:extLst>
      <p:ext uri="{BB962C8B-B14F-4D97-AF65-F5344CB8AC3E}">
        <p14:creationId xmlns:p14="http://schemas.microsoft.com/office/powerpoint/2010/main" val="940602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4231B-D885-116C-72FB-4039669C88F4}"/>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Learning Algorithms</a:t>
            </a:r>
          </a:p>
        </p:txBody>
      </p:sp>
      <p:sp>
        <p:nvSpPr>
          <p:cNvPr id="3" name="Content Placeholder 2">
            <a:extLst>
              <a:ext uri="{FF2B5EF4-FFF2-40B4-BE49-F238E27FC236}">
                <a16:creationId xmlns:a16="http://schemas.microsoft.com/office/drawing/2014/main" id="{A9300FAE-AEA9-96CE-EB84-B2218899287D}"/>
              </a:ext>
            </a:extLst>
          </p:cNvPr>
          <p:cNvSpPr>
            <a:spLocks noGrp="1"/>
          </p:cNvSpPr>
          <p:nvPr>
            <p:ph idx="1"/>
          </p:nvPr>
        </p:nvSpPr>
        <p:spPr/>
        <p:txBody>
          <a:bodyPr/>
          <a:lstStyle/>
          <a:p>
            <a:pPr algn="just"/>
            <a:r>
              <a:rPr lang="en-US" b="0" i="0" dirty="0">
                <a:solidFill>
                  <a:srgbClr val="202124"/>
                </a:solidFill>
                <a:effectLst/>
                <a:latin typeface="arial" panose="020B0604020202020204" pitchFamily="34" charset="0"/>
              </a:rPr>
              <a:t>A learning algorithm is </a:t>
            </a:r>
            <a:r>
              <a:rPr lang="en-US" b="1" i="0" dirty="0">
                <a:solidFill>
                  <a:srgbClr val="202124"/>
                </a:solidFill>
                <a:effectLst/>
                <a:latin typeface="arial" panose="020B0604020202020204" pitchFamily="34" charset="0"/>
              </a:rPr>
              <a:t>a method used to process data to extract patterns appropriate for application in a new situation</a:t>
            </a:r>
            <a:r>
              <a:rPr lang="en-US" b="0" i="0" dirty="0">
                <a:solidFill>
                  <a:srgbClr val="202124"/>
                </a:solidFill>
                <a:effectLst/>
                <a:latin typeface="arial" panose="020B0604020202020204" pitchFamily="34" charset="0"/>
              </a:rPr>
              <a:t>. </a:t>
            </a:r>
          </a:p>
          <a:p>
            <a:pPr algn="just"/>
            <a:r>
              <a:rPr lang="en-US" b="0" i="0" dirty="0">
                <a:solidFill>
                  <a:srgbClr val="202124"/>
                </a:solidFill>
                <a:effectLst/>
                <a:latin typeface="arial" panose="020B0604020202020204" pitchFamily="34" charset="0"/>
              </a:rPr>
              <a:t>In particular, the goal is to adapt a system to a specific input-output transformation task.</a:t>
            </a:r>
            <a:endParaRPr lang="en-US" dirty="0"/>
          </a:p>
        </p:txBody>
      </p:sp>
    </p:spTree>
    <p:extLst>
      <p:ext uri="{BB962C8B-B14F-4D97-AF65-F5344CB8AC3E}">
        <p14:creationId xmlns:p14="http://schemas.microsoft.com/office/powerpoint/2010/main" val="3240987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9BF48-783F-2615-5493-46520E9D5D36}"/>
              </a:ext>
            </a:extLst>
          </p:cNvPr>
          <p:cNvSpPr>
            <a:spLocks noGrp="1"/>
          </p:cNvSpPr>
          <p:nvPr>
            <p:ph type="title"/>
          </p:nvPr>
        </p:nvSpPr>
        <p:spPr/>
        <p:txBody>
          <a:bodyPr>
            <a:normAutofit/>
          </a:bodyPr>
          <a:lstStyle/>
          <a:p>
            <a:r>
              <a:rPr lang="en-US" b="0" i="0" dirty="0">
                <a:solidFill>
                  <a:srgbClr val="272C37"/>
                </a:solidFill>
                <a:effectLst/>
                <a:latin typeface="Times New Roman" panose="02020603050405020304" pitchFamily="18" charset="0"/>
                <a:cs typeface="Times New Roman" panose="02020603050405020304" pitchFamily="18" charset="0"/>
              </a:rPr>
              <a:t>4. Support Vector Machine (SVM) Algorithm</a:t>
            </a:r>
            <a:br>
              <a:rPr lang="en-US" b="0" i="0" dirty="0">
                <a:solidFill>
                  <a:srgbClr val="272C37"/>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2D7105A2-DF01-96FB-4329-91A56BCBF357}"/>
              </a:ext>
            </a:extLst>
          </p:cNvPr>
          <p:cNvSpPr>
            <a:spLocks noGrp="1"/>
          </p:cNvSpPr>
          <p:nvPr>
            <p:ph idx="1"/>
          </p:nvPr>
        </p:nvSpPr>
        <p:spPr/>
        <p:txBody>
          <a:bodyPr/>
          <a:lstStyle/>
          <a:p>
            <a:pPr algn="just"/>
            <a:r>
              <a:rPr lang="en-US" b="0" i="0" u="none" strike="noStrike" dirty="0">
                <a:solidFill>
                  <a:srgbClr val="1179EF"/>
                </a:solidFill>
                <a:effectLst/>
                <a:latin typeface="Times New Roman" panose="02020603050405020304" pitchFamily="18" charset="0"/>
                <a:cs typeface="Times New Roman" panose="02020603050405020304" pitchFamily="18" charset="0"/>
                <a:hlinkClick r:id="rId2" tooltip="SVM algorithm"/>
              </a:rPr>
              <a:t>SVM algorithm</a:t>
            </a:r>
            <a:r>
              <a:rPr lang="en-US" b="0" i="0" dirty="0">
                <a:solidFill>
                  <a:srgbClr val="51565E"/>
                </a:solidFill>
                <a:effectLst/>
                <a:latin typeface="Times New Roman" panose="02020603050405020304" pitchFamily="18" charset="0"/>
                <a:cs typeface="Times New Roman" panose="02020603050405020304" pitchFamily="18" charset="0"/>
              </a:rPr>
              <a:t> is a method of a classification algorithm in which you plot raw data as points in an n-dimensional space (where n is the number of features you have). </a:t>
            </a:r>
          </a:p>
          <a:p>
            <a:pPr algn="just"/>
            <a:r>
              <a:rPr lang="en-US" b="0" i="0" dirty="0">
                <a:solidFill>
                  <a:srgbClr val="51565E"/>
                </a:solidFill>
                <a:effectLst/>
                <a:latin typeface="Times New Roman" panose="02020603050405020304" pitchFamily="18" charset="0"/>
                <a:cs typeface="Times New Roman" panose="02020603050405020304" pitchFamily="18" charset="0"/>
              </a:rPr>
              <a:t>The value of each feature is then tied to a particular coordinate, making it easy to classify the data. </a:t>
            </a:r>
          </a:p>
          <a:p>
            <a:pPr algn="just"/>
            <a:r>
              <a:rPr lang="en-US" b="0" i="0" dirty="0">
                <a:solidFill>
                  <a:srgbClr val="51565E"/>
                </a:solidFill>
                <a:effectLst/>
                <a:latin typeface="Times New Roman" panose="02020603050405020304" pitchFamily="18" charset="0"/>
                <a:cs typeface="Times New Roman" panose="02020603050405020304" pitchFamily="18" charset="0"/>
              </a:rPr>
              <a:t>Lines called classifiers can be used to split the data and plot them on a graph.</a:t>
            </a:r>
          </a:p>
          <a:p>
            <a:pPr marL="0" indent="0" algn="l">
              <a:buNone/>
            </a:pPr>
            <a:endParaRPr lang="en-US" b="0" i="0" dirty="0">
              <a:solidFill>
                <a:srgbClr val="272C37"/>
              </a:solidFill>
              <a:effectLst/>
              <a:latin typeface="Roboto" panose="02000000000000000000" pitchFamily="2" charset="0"/>
            </a:endParaRPr>
          </a:p>
          <a:p>
            <a:endParaRPr lang="en-US" dirty="0"/>
          </a:p>
        </p:txBody>
      </p:sp>
    </p:spTree>
    <p:extLst>
      <p:ext uri="{BB962C8B-B14F-4D97-AF65-F5344CB8AC3E}">
        <p14:creationId xmlns:p14="http://schemas.microsoft.com/office/powerpoint/2010/main" val="8893170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08A33-D76E-F830-386E-76416502E704}"/>
              </a:ext>
            </a:extLst>
          </p:cNvPr>
          <p:cNvSpPr>
            <a:spLocks noGrp="1"/>
          </p:cNvSpPr>
          <p:nvPr>
            <p:ph type="title"/>
          </p:nvPr>
        </p:nvSpPr>
        <p:spPr/>
        <p:txBody>
          <a:bodyPr/>
          <a:lstStyle/>
          <a:p>
            <a:pPr algn="ctr"/>
            <a:r>
              <a:rPr lang="en-US" b="1" i="0" u="sng" dirty="0">
                <a:solidFill>
                  <a:srgbClr val="000000"/>
                </a:solidFill>
                <a:effectLst/>
                <a:latin typeface="Times New Roman" panose="02020603050405020304" pitchFamily="18" charset="0"/>
                <a:cs typeface="Times New Roman" panose="02020603050405020304" pitchFamily="18" charset="0"/>
              </a:rPr>
              <a:t>Representation of SVM:</a:t>
            </a:r>
            <a:br>
              <a:rPr lang="en-US" b="0" i="0" dirty="0">
                <a:solidFill>
                  <a:srgbClr val="000000"/>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38B67A8-0E83-A547-8123-88CB8355B57A}"/>
              </a:ext>
            </a:extLst>
          </p:cNvPr>
          <p:cNvSpPr>
            <a:spLocks noGrp="1"/>
          </p:cNvSpPr>
          <p:nvPr>
            <p:ph idx="1"/>
          </p:nvPr>
        </p:nvSpPr>
        <p:spPr/>
        <p:txBody>
          <a:bodyPr/>
          <a:lstStyle/>
          <a:p>
            <a:pPr algn="l" fontAlgn="base"/>
            <a:r>
              <a:rPr lang="en-US" b="0" i="0" dirty="0">
                <a:solidFill>
                  <a:srgbClr val="000000"/>
                </a:solidFill>
                <a:effectLst/>
                <a:latin typeface="Helvetica" panose="020B0604020202020204" pitchFamily="34" charset="0"/>
              </a:rPr>
              <a:t>In the SVM, a hyperplane is selected to separate the points in the input variable space by their class, with the largest margin. The closest data points (defining the margin) are called the support vectors. </a:t>
            </a:r>
          </a:p>
          <a:p>
            <a:pPr algn="l" fontAlgn="base"/>
            <a:r>
              <a:rPr lang="en-US" b="0" i="0" dirty="0">
                <a:solidFill>
                  <a:srgbClr val="000000"/>
                </a:solidFill>
                <a:effectLst/>
                <a:latin typeface="Helvetica" panose="020B0604020202020204" pitchFamily="34" charset="0"/>
              </a:rPr>
              <a:t>But real data cannot be perfectly separated, that is why a C defines the amount of violation of the margin allowed.</a:t>
            </a:r>
          </a:p>
          <a:p>
            <a:endParaRPr lang="en-US" dirty="0"/>
          </a:p>
        </p:txBody>
      </p:sp>
    </p:spTree>
    <p:extLst>
      <p:ext uri="{BB962C8B-B14F-4D97-AF65-F5344CB8AC3E}">
        <p14:creationId xmlns:p14="http://schemas.microsoft.com/office/powerpoint/2010/main" val="1351071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07DE4-D583-4329-D3B1-79244DA0DFCA}"/>
              </a:ext>
            </a:extLst>
          </p:cNvPr>
          <p:cNvSpPr>
            <a:spLocks noGrp="1"/>
          </p:cNvSpPr>
          <p:nvPr>
            <p:ph type="title"/>
          </p:nvPr>
        </p:nvSpPr>
        <p:spPr/>
        <p:txBody>
          <a:bodyPr/>
          <a:lstStyle/>
          <a:p>
            <a:endParaRPr lang="en-US"/>
          </a:p>
        </p:txBody>
      </p:sp>
      <p:pic>
        <p:nvPicPr>
          <p:cNvPr id="1026" name="Picture 2" descr="list of all machine learning algorithms - svm">
            <a:extLst>
              <a:ext uri="{FF2B5EF4-FFF2-40B4-BE49-F238E27FC236}">
                <a16:creationId xmlns:a16="http://schemas.microsoft.com/office/drawing/2014/main" id="{513DCBA8-355D-7AA9-9662-72ECB72A321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62262" y="1825625"/>
            <a:ext cx="486747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3555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48998-0677-A7C0-3ACD-DB91B617C3E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2280E7A-1E03-AB97-E414-042A3A050361}"/>
              </a:ext>
            </a:extLst>
          </p:cNvPr>
          <p:cNvSpPr>
            <a:spLocks noGrp="1"/>
          </p:cNvSpPr>
          <p:nvPr>
            <p:ph idx="1"/>
          </p:nvPr>
        </p:nvSpPr>
        <p:spPr/>
        <p:txBody>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The plot shows the representation of SVM. </a:t>
            </a:r>
          </a:p>
          <a:p>
            <a:pPr algn="just"/>
            <a:r>
              <a:rPr lang="en-US" b="0" i="0" dirty="0">
                <a:solidFill>
                  <a:srgbClr val="000000"/>
                </a:solidFill>
                <a:effectLst/>
                <a:latin typeface="Times New Roman" panose="02020603050405020304" pitchFamily="18" charset="0"/>
                <a:cs typeface="Times New Roman" panose="02020603050405020304" pitchFamily="18" charset="0"/>
              </a:rPr>
              <a:t>This is how we can use SVMs in classification problems. SVM  assumes numeric inputs and may require a dummy transformation of categorical features.</a:t>
            </a:r>
          </a:p>
          <a:p>
            <a:pPr algn="l" fontAlgn="base"/>
            <a:r>
              <a:rPr lang="en-US" b="1" i="0" u="sng" dirty="0">
                <a:solidFill>
                  <a:srgbClr val="000000"/>
                </a:solidFill>
                <a:effectLst/>
                <a:latin typeface="inherit"/>
              </a:rPr>
              <a:t>Advantages of SVM:</a:t>
            </a:r>
            <a:endParaRPr lang="en-US" b="0" i="0" dirty="0">
              <a:solidFill>
                <a:srgbClr val="000000"/>
              </a:solidFill>
              <a:effectLst/>
              <a:latin typeface="Helvetica" panose="020B0604020202020204" pitchFamily="34" charset="0"/>
            </a:endParaRPr>
          </a:p>
          <a:p>
            <a:pPr algn="l" fontAlgn="base">
              <a:buFont typeface="Arial" panose="020B0604020202020204" pitchFamily="34" charset="0"/>
              <a:buChar char="•"/>
            </a:pPr>
            <a:r>
              <a:rPr lang="en-US" b="0" i="0" dirty="0">
                <a:solidFill>
                  <a:srgbClr val="000000"/>
                </a:solidFill>
                <a:effectLst/>
                <a:latin typeface="Helvetica" panose="020B0604020202020204" pitchFamily="34" charset="0"/>
              </a:rPr>
              <a:t>It works well in high-dimensional space</a:t>
            </a:r>
          </a:p>
          <a:p>
            <a:pPr algn="l" fontAlgn="base">
              <a:buFont typeface="Arial" panose="020B0604020202020204" pitchFamily="34" charset="0"/>
              <a:buChar char="•"/>
            </a:pPr>
            <a:r>
              <a:rPr lang="en-US" b="0" i="0" dirty="0">
                <a:solidFill>
                  <a:srgbClr val="000000"/>
                </a:solidFill>
                <a:effectLst/>
                <a:latin typeface="Helvetica" panose="020B0604020202020204" pitchFamily="34" charset="0"/>
              </a:rPr>
              <a:t>It allows nonlinear separation with nonlinear Kernels</a:t>
            </a:r>
          </a:p>
          <a:p>
            <a:pPr algn="l" fontAlgn="base"/>
            <a:r>
              <a:rPr lang="en-US" b="1" i="0" u="sng" dirty="0">
                <a:solidFill>
                  <a:srgbClr val="000000"/>
                </a:solidFill>
                <a:effectLst/>
                <a:latin typeface="inherit"/>
              </a:rPr>
              <a:t>Examples of SVM are:</a:t>
            </a:r>
            <a:endParaRPr lang="en-US" b="0" i="0" dirty="0">
              <a:solidFill>
                <a:srgbClr val="000000"/>
              </a:solidFill>
              <a:effectLst/>
              <a:latin typeface="Helvetica" panose="020B0604020202020204" pitchFamily="34" charset="0"/>
            </a:endParaRPr>
          </a:p>
          <a:p>
            <a:pPr algn="l" fontAlgn="base">
              <a:buFont typeface="Arial" panose="020B0604020202020204" pitchFamily="34" charset="0"/>
              <a:buChar char="•"/>
            </a:pPr>
            <a:r>
              <a:rPr lang="en-US" b="0" i="0" dirty="0">
                <a:solidFill>
                  <a:srgbClr val="000000"/>
                </a:solidFill>
                <a:effectLst/>
                <a:latin typeface="Helvetica" panose="020B0604020202020204" pitchFamily="34" charset="0"/>
              </a:rPr>
              <a:t>Face detection from images</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0675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B837E-7F54-EA40-6160-7363D5547A01}"/>
              </a:ext>
            </a:extLst>
          </p:cNvPr>
          <p:cNvSpPr>
            <a:spLocks noGrp="1"/>
          </p:cNvSpPr>
          <p:nvPr>
            <p:ph type="title"/>
          </p:nvPr>
        </p:nvSpPr>
        <p:spPr/>
        <p:txBody>
          <a:bodyPr/>
          <a:lstStyle/>
          <a:p>
            <a:pPr algn="ctr"/>
            <a:r>
              <a:rPr lang="en-US" b="1" i="0" dirty="0">
                <a:solidFill>
                  <a:srgbClr val="51565E"/>
                </a:solidFill>
                <a:effectLst/>
                <a:latin typeface="Times New Roman" panose="02020603050405020304" pitchFamily="18" charset="0"/>
                <a:cs typeface="Times New Roman" panose="02020603050405020304" pitchFamily="18" charset="0"/>
              </a:rPr>
              <a:t>5.Naive Bayes algorithm</a:t>
            </a:r>
            <a:br>
              <a:rPr lang="en-US" b="1" i="0" dirty="0">
                <a:solidFill>
                  <a:srgbClr val="51565E"/>
                </a:solidFill>
                <a:effectLst/>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70A33B4D-F30F-AD67-1649-0E237D94B3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75439"/>
            <a:ext cx="10515600" cy="4051709"/>
          </a:xfrm>
        </p:spPr>
      </p:pic>
    </p:spTree>
    <p:extLst>
      <p:ext uri="{BB962C8B-B14F-4D97-AF65-F5344CB8AC3E}">
        <p14:creationId xmlns:p14="http://schemas.microsoft.com/office/powerpoint/2010/main" val="4087597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9327B-8D4D-7D6B-6EFA-226A118DDC8A}"/>
              </a:ext>
            </a:extLst>
          </p:cNvPr>
          <p:cNvSpPr>
            <a:spLocks noGrp="1"/>
          </p:cNvSpPr>
          <p:nvPr>
            <p:ph type="title"/>
          </p:nvPr>
        </p:nvSpPr>
        <p:spPr/>
        <p:txBody>
          <a:bodyPr/>
          <a:lstStyle/>
          <a:p>
            <a:pPr algn="ctr"/>
            <a:r>
              <a:rPr lang="en-US" b="1" i="0" dirty="0">
                <a:solidFill>
                  <a:srgbClr val="51565E"/>
                </a:solidFill>
                <a:effectLst/>
                <a:latin typeface="Times New Roman" panose="02020603050405020304" pitchFamily="18" charset="0"/>
                <a:cs typeface="Times New Roman" panose="02020603050405020304" pitchFamily="18" charset="0"/>
              </a:rPr>
              <a:t>5.Naive Bayes algorithm</a:t>
            </a:r>
            <a:endParaRPr lang="en-US" dirty="0"/>
          </a:p>
        </p:txBody>
      </p:sp>
      <p:sp>
        <p:nvSpPr>
          <p:cNvPr id="3" name="Content Placeholder 2">
            <a:extLst>
              <a:ext uri="{FF2B5EF4-FFF2-40B4-BE49-F238E27FC236}">
                <a16:creationId xmlns:a16="http://schemas.microsoft.com/office/drawing/2014/main" id="{66A67AD1-DED9-3AFB-E872-D5DAD676F708}"/>
              </a:ext>
            </a:extLst>
          </p:cNvPr>
          <p:cNvSpPr>
            <a:spLocks noGrp="1"/>
          </p:cNvSpPr>
          <p:nvPr>
            <p:ph idx="1"/>
          </p:nvPr>
        </p:nvSpPr>
        <p:spPr/>
        <p:txBody>
          <a:bodyPr/>
          <a:lstStyle/>
          <a:p>
            <a:pPr algn="just"/>
            <a:r>
              <a:rPr lang="en-US" b="0" i="0" dirty="0">
                <a:solidFill>
                  <a:srgbClr val="51565E"/>
                </a:solidFill>
                <a:effectLst/>
                <a:latin typeface="Times New Roman" panose="02020603050405020304" pitchFamily="18" charset="0"/>
                <a:cs typeface="Times New Roman" panose="02020603050405020304" pitchFamily="18" charset="0"/>
              </a:rPr>
              <a:t>A </a:t>
            </a:r>
            <a:r>
              <a:rPr lang="en-US" b="0" i="0" u="none" strike="noStrike" dirty="0">
                <a:solidFill>
                  <a:srgbClr val="1179EF"/>
                </a:solidFill>
                <a:effectLst/>
                <a:latin typeface="Times New Roman" panose="02020603050405020304" pitchFamily="18" charset="0"/>
                <a:cs typeface="Times New Roman" panose="02020603050405020304" pitchFamily="18" charset="0"/>
                <a:hlinkClick r:id="rId2" tooltip="Naive Bayes"/>
              </a:rPr>
              <a:t>Naive Bayes</a:t>
            </a:r>
            <a:r>
              <a:rPr lang="en-US" b="0" i="0" dirty="0">
                <a:solidFill>
                  <a:srgbClr val="51565E"/>
                </a:solidFill>
                <a:effectLst/>
                <a:latin typeface="Times New Roman" panose="02020603050405020304" pitchFamily="18" charset="0"/>
                <a:cs typeface="Times New Roman" panose="02020603050405020304" pitchFamily="18" charset="0"/>
              </a:rPr>
              <a:t> classifier assumes that the presence of a particular feature in a class is unrelated to the presence of any other feature.</a:t>
            </a:r>
          </a:p>
          <a:p>
            <a:pPr algn="just"/>
            <a:r>
              <a:rPr lang="en-US" b="0" i="0" dirty="0">
                <a:solidFill>
                  <a:srgbClr val="51565E"/>
                </a:solidFill>
                <a:effectLst/>
                <a:latin typeface="Times New Roman" panose="02020603050405020304" pitchFamily="18" charset="0"/>
                <a:cs typeface="Times New Roman" panose="02020603050405020304" pitchFamily="18" charset="0"/>
              </a:rPr>
              <a:t>Even if these features are related to each other, a Naive Bayes classifier would consider all of these properties independently when calculating the probability of a particular outcome.</a:t>
            </a:r>
          </a:p>
          <a:p>
            <a:pPr algn="just"/>
            <a:r>
              <a:rPr lang="en-US" b="0" i="0" dirty="0">
                <a:solidFill>
                  <a:srgbClr val="51565E"/>
                </a:solidFill>
                <a:effectLst/>
                <a:latin typeface="Times New Roman" panose="02020603050405020304" pitchFamily="18" charset="0"/>
                <a:cs typeface="Times New Roman" panose="02020603050405020304" pitchFamily="18" charset="0"/>
              </a:rPr>
              <a:t>A Naive Bayesian model is easy to build and useful for massive datasets. </a:t>
            </a:r>
          </a:p>
          <a:p>
            <a:pPr algn="just"/>
            <a:r>
              <a:rPr lang="en-US" b="0" i="0" dirty="0">
                <a:solidFill>
                  <a:srgbClr val="51565E"/>
                </a:solidFill>
                <a:effectLst/>
                <a:latin typeface="Times New Roman" panose="02020603050405020304" pitchFamily="18" charset="0"/>
                <a:cs typeface="Times New Roman" panose="02020603050405020304" pitchFamily="18" charset="0"/>
              </a:rPr>
              <a:t>It's simple and is known to outperform even highly sophisticated classification methods.</a:t>
            </a:r>
          </a:p>
          <a:p>
            <a:endParaRPr lang="en-US" dirty="0"/>
          </a:p>
        </p:txBody>
      </p:sp>
    </p:spTree>
    <p:extLst>
      <p:ext uri="{BB962C8B-B14F-4D97-AF65-F5344CB8AC3E}">
        <p14:creationId xmlns:p14="http://schemas.microsoft.com/office/powerpoint/2010/main" val="8133822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59376-B441-F543-B00F-83F2DFD0F02B}"/>
              </a:ext>
            </a:extLst>
          </p:cNvPr>
          <p:cNvSpPr>
            <a:spLocks noGrp="1"/>
          </p:cNvSpPr>
          <p:nvPr>
            <p:ph type="title"/>
          </p:nvPr>
        </p:nvSpPr>
        <p:spPr/>
        <p:txBody>
          <a:bodyPr/>
          <a:lstStyle/>
          <a:p>
            <a:pPr algn="ctr"/>
            <a:r>
              <a:rPr lang="en-US" b="1" i="0" u="sng" dirty="0">
                <a:solidFill>
                  <a:srgbClr val="000000"/>
                </a:solidFill>
                <a:effectLst/>
                <a:latin typeface="Times New Roman" panose="02020603050405020304" pitchFamily="18" charset="0"/>
                <a:cs typeface="Times New Roman" panose="02020603050405020304" pitchFamily="18" charset="0"/>
              </a:rPr>
              <a:t>Representation of Naive Bayes: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8475666-450B-F7B8-6930-62BA511E2399}"/>
              </a:ext>
            </a:extLst>
          </p:cNvPr>
          <p:cNvSpPr>
            <a:spLocks noGrp="1"/>
          </p:cNvSpPr>
          <p:nvPr>
            <p:ph idx="1"/>
          </p:nvPr>
        </p:nvSpPr>
        <p:spPr/>
        <p:txBody>
          <a:bodyPr/>
          <a:lstStyle/>
          <a:p>
            <a:r>
              <a:rPr lang="en-US" b="0" i="0" dirty="0">
                <a:solidFill>
                  <a:srgbClr val="000000"/>
                </a:solidFill>
                <a:effectLst/>
                <a:latin typeface="Helvetica" panose="020B0604020202020204" pitchFamily="34" charset="0"/>
              </a:rPr>
              <a:t>It works on a simple mathematical formula used for calculating conditional probabilities. </a:t>
            </a:r>
          </a:p>
          <a:p>
            <a:r>
              <a:rPr lang="en-US" b="0" i="0" dirty="0">
                <a:solidFill>
                  <a:srgbClr val="000000"/>
                </a:solidFill>
                <a:effectLst/>
                <a:latin typeface="Helvetica" panose="020B0604020202020204" pitchFamily="34" charset="0"/>
              </a:rPr>
              <a:t>The formula is:</a:t>
            </a:r>
            <a:endParaRPr lang="en-US" dirty="0"/>
          </a:p>
        </p:txBody>
      </p:sp>
      <p:pic>
        <p:nvPicPr>
          <p:cNvPr id="4" name="Picture 3">
            <a:extLst>
              <a:ext uri="{FF2B5EF4-FFF2-40B4-BE49-F238E27FC236}">
                <a16:creationId xmlns:a16="http://schemas.microsoft.com/office/drawing/2014/main" id="{19D1A77E-E3DF-FA03-5DBD-1A2881244FF2}"/>
              </a:ext>
            </a:extLst>
          </p:cNvPr>
          <p:cNvPicPr>
            <a:picLocks noChangeAspect="1"/>
          </p:cNvPicPr>
          <p:nvPr/>
        </p:nvPicPr>
        <p:blipFill>
          <a:blip r:embed="rId2"/>
          <a:stretch>
            <a:fillRect/>
          </a:stretch>
        </p:blipFill>
        <p:spPr>
          <a:xfrm>
            <a:off x="2825750" y="3429000"/>
            <a:ext cx="5038090" cy="2837601"/>
          </a:xfrm>
          <a:prstGeom prst="rect">
            <a:avLst/>
          </a:prstGeom>
        </p:spPr>
      </p:pic>
    </p:spTree>
    <p:extLst>
      <p:ext uri="{BB962C8B-B14F-4D97-AF65-F5344CB8AC3E}">
        <p14:creationId xmlns:p14="http://schemas.microsoft.com/office/powerpoint/2010/main" val="32521380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180B7-53A3-6F5F-5F6C-3366259A162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8590351-5D61-E688-4EE0-CF742197F00F}"/>
              </a:ext>
            </a:extLst>
          </p:cNvPr>
          <p:cNvSpPr>
            <a:spLocks noGrp="1"/>
          </p:cNvSpPr>
          <p:nvPr>
            <p:ph idx="1"/>
          </p:nvPr>
        </p:nvSpPr>
        <p:spPr/>
        <p:txBody>
          <a:bodyPr/>
          <a:lstStyle/>
          <a:p>
            <a:pPr algn="l" fontAlgn="base"/>
            <a:r>
              <a:rPr lang="en-US" b="1" i="0" u="sng" dirty="0">
                <a:solidFill>
                  <a:srgbClr val="000000"/>
                </a:solidFill>
                <a:effectLst/>
                <a:latin typeface="Times New Roman" panose="02020603050405020304" pitchFamily="18" charset="0"/>
                <a:cs typeface="Times New Roman" panose="02020603050405020304" pitchFamily="18" charset="0"/>
              </a:rPr>
              <a:t>Advantages of Naive Bayes algorithm:</a:t>
            </a:r>
            <a:endParaRPr lang="en-US" b="0" i="0" dirty="0">
              <a:solidFill>
                <a:srgbClr val="000000"/>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It is a good algorithm for a few categories of variables</a:t>
            </a:r>
          </a:p>
          <a:p>
            <a:pPr algn="l" fontAlgn="base">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It is Fast because of the calculations</a:t>
            </a:r>
          </a:p>
          <a:p>
            <a:pPr algn="l" fontAlgn="base">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If the naive assumptions work can converge quicker than the other models. It can be used on smaller training data.</a:t>
            </a:r>
          </a:p>
          <a:p>
            <a:pPr algn="l" fontAlgn="base"/>
            <a:r>
              <a:rPr lang="en-US" b="1" i="0" u="sng" dirty="0">
                <a:solidFill>
                  <a:srgbClr val="000000"/>
                </a:solidFill>
                <a:effectLst/>
                <a:latin typeface="Times New Roman" panose="02020603050405020304" pitchFamily="18" charset="0"/>
                <a:cs typeface="Times New Roman" panose="02020603050405020304" pitchFamily="18" charset="0"/>
              </a:rPr>
              <a:t>Examples of Naive Bayes are:</a:t>
            </a:r>
            <a:endParaRPr lang="en-US" b="0" i="0" dirty="0">
              <a:solidFill>
                <a:srgbClr val="000000"/>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Email spam detection is a use case example of this algorithm</a:t>
            </a:r>
          </a:p>
          <a:p>
            <a:pPr algn="l" fontAlgn="base">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Article classification using binary word presence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747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9F09C-ED62-01A3-7726-ABDEBE7247F0}"/>
              </a:ext>
            </a:extLst>
          </p:cNvPr>
          <p:cNvSpPr>
            <a:spLocks noGrp="1"/>
          </p:cNvSpPr>
          <p:nvPr>
            <p:ph type="title"/>
          </p:nvPr>
        </p:nvSpPr>
        <p:spPr>
          <a:xfrm>
            <a:off x="838200" y="233681"/>
            <a:ext cx="10515600" cy="1457008"/>
          </a:xfrm>
        </p:spPr>
        <p:txBody>
          <a:bodyPr>
            <a:normAutofit fontScale="90000"/>
          </a:bodyPr>
          <a:lstStyle/>
          <a:p>
            <a:pPr algn="ctr"/>
            <a:r>
              <a:rPr lang="en-US" b="1" i="0" dirty="0">
                <a:solidFill>
                  <a:srgbClr val="51565E"/>
                </a:solidFill>
                <a:effectLst/>
                <a:latin typeface="Times New Roman" panose="02020603050405020304" pitchFamily="18" charset="0"/>
                <a:cs typeface="Times New Roman" panose="02020603050405020304" pitchFamily="18" charset="0"/>
              </a:rPr>
              <a:t>6.</a:t>
            </a:r>
            <a:r>
              <a:rPr lang="en-US" b="1" i="0" dirty="0">
                <a:solidFill>
                  <a:srgbClr val="272C37"/>
                </a:solidFill>
                <a:effectLst/>
                <a:latin typeface="Times New Roman" panose="02020603050405020304" pitchFamily="18" charset="0"/>
                <a:cs typeface="Times New Roman" panose="02020603050405020304" pitchFamily="18" charset="0"/>
              </a:rPr>
              <a:t> K- Nearest Neighbors </a:t>
            </a:r>
            <a:br>
              <a:rPr lang="en-US" b="1" i="0" dirty="0">
                <a:solidFill>
                  <a:srgbClr val="272C37"/>
                </a:solidFill>
                <a:effectLst/>
                <a:latin typeface="Times New Roman" panose="02020603050405020304" pitchFamily="18" charset="0"/>
                <a:cs typeface="Times New Roman" panose="02020603050405020304" pitchFamily="18" charset="0"/>
              </a:rPr>
            </a:br>
            <a:r>
              <a:rPr lang="en-US" b="1" i="0" dirty="0">
                <a:solidFill>
                  <a:srgbClr val="272C37"/>
                </a:solidFill>
                <a:effectLst/>
                <a:latin typeface="Times New Roman" panose="02020603050405020304" pitchFamily="18" charset="0"/>
                <a:cs typeface="Times New Roman" panose="02020603050405020304" pitchFamily="18" charset="0"/>
              </a:rPr>
              <a:t>(</a:t>
            </a:r>
            <a:r>
              <a:rPr lang="en-US" b="1" i="0" dirty="0">
                <a:solidFill>
                  <a:srgbClr val="51565E"/>
                </a:solidFill>
                <a:effectLst/>
                <a:latin typeface="Times New Roman" panose="02020603050405020304" pitchFamily="18" charset="0"/>
                <a:cs typeface="Times New Roman" panose="02020603050405020304" pitchFamily="18" charset="0"/>
              </a:rPr>
              <a:t>KNN) algorithm</a:t>
            </a:r>
            <a:br>
              <a:rPr lang="en-US" b="0" i="0" dirty="0">
                <a:solidFill>
                  <a:srgbClr val="51565E"/>
                </a:solidFill>
                <a:effectLst/>
                <a:latin typeface="Roboto" panose="02000000000000000000" pitchFamily="2" charset="0"/>
              </a:rPr>
            </a:br>
            <a:endParaRPr lang="en-US" dirty="0"/>
          </a:p>
        </p:txBody>
      </p:sp>
      <p:pic>
        <p:nvPicPr>
          <p:cNvPr id="5" name="Content Placeholder 4">
            <a:extLst>
              <a:ext uri="{FF2B5EF4-FFF2-40B4-BE49-F238E27FC236}">
                <a16:creationId xmlns:a16="http://schemas.microsoft.com/office/drawing/2014/main" id="{6C6EFACF-BD54-D837-0DD9-20FDD3E868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8440" y="2410397"/>
            <a:ext cx="10355120" cy="3181794"/>
          </a:xfrm>
        </p:spPr>
      </p:pic>
    </p:spTree>
    <p:extLst>
      <p:ext uri="{BB962C8B-B14F-4D97-AF65-F5344CB8AC3E}">
        <p14:creationId xmlns:p14="http://schemas.microsoft.com/office/powerpoint/2010/main" val="17481328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7D4B5-C91C-99DA-69C9-9841CC0A8DC7}"/>
              </a:ext>
            </a:extLst>
          </p:cNvPr>
          <p:cNvSpPr>
            <a:spLocks noGrp="1"/>
          </p:cNvSpPr>
          <p:nvPr>
            <p:ph type="title"/>
          </p:nvPr>
        </p:nvSpPr>
        <p:spPr/>
        <p:txBody>
          <a:bodyPr/>
          <a:lstStyle/>
          <a:p>
            <a:pPr algn="ctr"/>
            <a:r>
              <a:rPr lang="en-US" b="1" i="0" dirty="0">
                <a:solidFill>
                  <a:srgbClr val="51565E"/>
                </a:solidFill>
                <a:effectLst/>
                <a:latin typeface="Times New Roman" panose="02020603050405020304" pitchFamily="18" charset="0"/>
                <a:cs typeface="Times New Roman" panose="02020603050405020304" pitchFamily="18" charset="0"/>
              </a:rPr>
              <a:t>6.</a:t>
            </a:r>
            <a:r>
              <a:rPr lang="en-US" b="1" i="0" dirty="0">
                <a:solidFill>
                  <a:srgbClr val="272C37"/>
                </a:solidFill>
                <a:effectLst/>
                <a:latin typeface="Times New Roman" panose="02020603050405020304" pitchFamily="18" charset="0"/>
                <a:cs typeface="Times New Roman" panose="02020603050405020304" pitchFamily="18" charset="0"/>
              </a:rPr>
              <a:t> K- Nearest Neighbors </a:t>
            </a:r>
            <a:br>
              <a:rPr lang="en-US" b="1" i="0" dirty="0">
                <a:solidFill>
                  <a:srgbClr val="272C37"/>
                </a:solidFill>
                <a:effectLst/>
                <a:latin typeface="Times New Roman" panose="02020603050405020304" pitchFamily="18" charset="0"/>
                <a:cs typeface="Times New Roman" panose="02020603050405020304" pitchFamily="18" charset="0"/>
              </a:rPr>
            </a:br>
            <a:r>
              <a:rPr lang="en-US" b="1" i="0" dirty="0">
                <a:solidFill>
                  <a:srgbClr val="272C37"/>
                </a:solidFill>
                <a:effectLst/>
                <a:latin typeface="Times New Roman" panose="02020603050405020304" pitchFamily="18" charset="0"/>
                <a:cs typeface="Times New Roman" panose="02020603050405020304" pitchFamily="18" charset="0"/>
              </a:rPr>
              <a:t>(</a:t>
            </a:r>
            <a:r>
              <a:rPr lang="en-US" b="1" i="0" dirty="0">
                <a:solidFill>
                  <a:srgbClr val="51565E"/>
                </a:solidFill>
                <a:effectLst/>
                <a:latin typeface="Times New Roman" panose="02020603050405020304" pitchFamily="18" charset="0"/>
                <a:cs typeface="Times New Roman" panose="02020603050405020304" pitchFamily="18" charset="0"/>
              </a:rPr>
              <a:t>KNN) algorithm </a:t>
            </a:r>
            <a:endParaRPr lang="en-US" dirty="0"/>
          </a:p>
        </p:txBody>
      </p:sp>
      <p:sp>
        <p:nvSpPr>
          <p:cNvPr id="3" name="Content Placeholder 2">
            <a:extLst>
              <a:ext uri="{FF2B5EF4-FFF2-40B4-BE49-F238E27FC236}">
                <a16:creationId xmlns:a16="http://schemas.microsoft.com/office/drawing/2014/main" id="{953D4F09-7FC7-15F0-2ABF-FDFEEBCE6FFA}"/>
              </a:ext>
            </a:extLst>
          </p:cNvPr>
          <p:cNvSpPr>
            <a:spLocks noGrp="1"/>
          </p:cNvSpPr>
          <p:nvPr>
            <p:ph idx="1"/>
          </p:nvPr>
        </p:nvSpPr>
        <p:spPr/>
        <p:txBody>
          <a:bodyPr>
            <a:normAutofit/>
          </a:bodyPr>
          <a:lstStyle/>
          <a:p>
            <a:pPr algn="just"/>
            <a:r>
              <a:rPr lang="en-US" b="0" i="0" dirty="0">
                <a:solidFill>
                  <a:srgbClr val="51565E"/>
                </a:solidFill>
                <a:effectLst/>
                <a:latin typeface="Times New Roman" panose="02020603050405020304" pitchFamily="18" charset="0"/>
                <a:cs typeface="Times New Roman" panose="02020603050405020304" pitchFamily="18" charset="0"/>
              </a:rPr>
              <a:t>This algorithm can be applied to both classification and regression problems. </a:t>
            </a:r>
          </a:p>
          <a:p>
            <a:pPr algn="just"/>
            <a:r>
              <a:rPr lang="en-US" b="0" i="0" dirty="0">
                <a:solidFill>
                  <a:srgbClr val="51565E"/>
                </a:solidFill>
                <a:effectLst/>
                <a:latin typeface="Times New Roman" panose="02020603050405020304" pitchFamily="18" charset="0"/>
                <a:cs typeface="Times New Roman" panose="02020603050405020304" pitchFamily="18" charset="0"/>
              </a:rPr>
              <a:t>Apparently, within the </a:t>
            </a:r>
            <a:r>
              <a:rPr lang="en-US" b="0" i="0" u="none" strike="noStrike" dirty="0">
                <a:solidFill>
                  <a:srgbClr val="1179EF"/>
                </a:solidFill>
                <a:effectLst/>
                <a:latin typeface="Times New Roman" panose="02020603050405020304" pitchFamily="18" charset="0"/>
                <a:cs typeface="Times New Roman" panose="02020603050405020304" pitchFamily="18" charset="0"/>
                <a:hlinkClick r:id="rId2" tooltip="Data Science"/>
              </a:rPr>
              <a:t>Data Science</a:t>
            </a:r>
            <a:r>
              <a:rPr lang="en-US" b="0" i="0" dirty="0">
                <a:solidFill>
                  <a:srgbClr val="51565E"/>
                </a:solidFill>
                <a:effectLst/>
                <a:latin typeface="Times New Roman" panose="02020603050405020304" pitchFamily="18" charset="0"/>
                <a:cs typeface="Times New Roman" panose="02020603050405020304" pitchFamily="18" charset="0"/>
              </a:rPr>
              <a:t> industry, it's more widely used to solve classification problems. </a:t>
            </a:r>
          </a:p>
          <a:p>
            <a:pPr algn="just"/>
            <a:r>
              <a:rPr lang="en-US" b="0" i="0" dirty="0">
                <a:solidFill>
                  <a:srgbClr val="51565E"/>
                </a:solidFill>
                <a:effectLst/>
                <a:latin typeface="Times New Roman" panose="02020603050405020304" pitchFamily="18" charset="0"/>
                <a:cs typeface="Times New Roman" panose="02020603050405020304" pitchFamily="18" charset="0"/>
              </a:rPr>
              <a:t>It’s a simple algorithm that stores all available cases and classifies any new cases by taking a majority vote of its k neighbors. </a:t>
            </a:r>
          </a:p>
          <a:p>
            <a:pPr algn="just"/>
            <a:r>
              <a:rPr lang="en-US" b="0" i="0" dirty="0">
                <a:solidFill>
                  <a:srgbClr val="51565E"/>
                </a:solidFill>
                <a:effectLst/>
                <a:latin typeface="Times New Roman" panose="02020603050405020304" pitchFamily="18" charset="0"/>
                <a:cs typeface="Times New Roman" panose="02020603050405020304" pitchFamily="18" charset="0"/>
              </a:rPr>
              <a:t>The case is then assigned to the class with which it has the most in common. </a:t>
            </a:r>
          </a:p>
          <a:p>
            <a:pPr algn="just"/>
            <a:r>
              <a:rPr lang="en-US" b="0" i="0" dirty="0">
                <a:solidFill>
                  <a:srgbClr val="51565E"/>
                </a:solidFill>
                <a:effectLst/>
                <a:latin typeface="Times New Roman" panose="02020603050405020304" pitchFamily="18" charset="0"/>
                <a:cs typeface="Times New Roman" panose="02020603050405020304" pitchFamily="18" charset="0"/>
              </a:rPr>
              <a:t>A distance function performs this measurement.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6011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BA7AB-EF0A-D7EC-DC1D-7D27BF1E826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635136C-C679-CA13-4869-2576EF6B6D90}"/>
              </a:ext>
            </a:extLst>
          </p:cNvPr>
          <p:cNvSpPr>
            <a:spLocks noGrp="1"/>
          </p:cNvSpPr>
          <p:nvPr>
            <p:ph idx="1"/>
          </p:nvPr>
        </p:nvSpPr>
        <p:spPr/>
        <p:txBody>
          <a:bodyPr>
            <a:normAutofit fontScale="85000" lnSpcReduction="20000"/>
          </a:bodyPr>
          <a:lstStyle/>
          <a:p>
            <a:pPr marL="0" indent="0" algn="l">
              <a:buNone/>
            </a:pPr>
            <a:r>
              <a:rPr lang="en-US" dirty="0">
                <a:solidFill>
                  <a:srgbClr val="51565E"/>
                </a:solidFill>
                <a:latin typeface="Roboto" panose="02000000000000000000" pitchFamily="2" charset="0"/>
              </a:rPr>
              <a:t>T</a:t>
            </a:r>
            <a:r>
              <a:rPr lang="en-US" b="0" i="0" dirty="0">
                <a:solidFill>
                  <a:srgbClr val="51565E"/>
                </a:solidFill>
                <a:effectLst/>
                <a:latin typeface="Roboto" panose="02000000000000000000" pitchFamily="2" charset="0"/>
              </a:rPr>
              <a:t>he list of Top 10 commonly used Machine Learning (ML) Algorithms:</a:t>
            </a:r>
          </a:p>
          <a:p>
            <a:pPr marL="514350" indent="-514350" algn="l">
              <a:buFont typeface="+mj-lt"/>
              <a:buAutoNum type="arabicPeriod"/>
            </a:pPr>
            <a:r>
              <a:rPr lang="en-US" b="0" i="0" dirty="0">
                <a:solidFill>
                  <a:srgbClr val="51565E"/>
                </a:solidFill>
                <a:effectLst/>
                <a:latin typeface="Roboto" panose="02000000000000000000" pitchFamily="2" charset="0"/>
              </a:rPr>
              <a:t>Linear regression</a:t>
            </a:r>
          </a:p>
          <a:p>
            <a:pPr marL="514350" indent="-514350" algn="l">
              <a:buFont typeface="+mj-lt"/>
              <a:buAutoNum type="arabicPeriod"/>
            </a:pPr>
            <a:r>
              <a:rPr lang="en-US" b="0" i="0" dirty="0">
                <a:solidFill>
                  <a:srgbClr val="51565E"/>
                </a:solidFill>
                <a:effectLst/>
                <a:latin typeface="Roboto" panose="02000000000000000000" pitchFamily="2" charset="0"/>
              </a:rPr>
              <a:t>Logistic regression</a:t>
            </a:r>
          </a:p>
          <a:p>
            <a:pPr marL="514350" indent="-514350" algn="l">
              <a:buFont typeface="+mj-lt"/>
              <a:buAutoNum type="arabicPeriod"/>
            </a:pPr>
            <a:r>
              <a:rPr lang="en-US" b="0" i="0" dirty="0">
                <a:solidFill>
                  <a:srgbClr val="51565E"/>
                </a:solidFill>
                <a:effectLst/>
                <a:latin typeface="Roboto" panose="02000000000000000000" pitchFamily="2" charset="0"/>
              </a:rPr>
              <a:t>Decision tree</a:t>
            </a:r>
          </a:p>
          <a:p>
            <a:pPr marL="514350" indent="-514350" algn="l">
              <a:buFont typeface="+mj-lt"/>
              <a:buAutoNum type="arabicPeriod"/>
            </a:pPr>
            <a:r>
              <a:rPr lang="en-US" b="0" i="0" dirty="0">
                <a:solidFill>
                  <a:srgbClr val="51565E"/>
                </a:solidFill>
                <a:effectLst/>
                <a:latin typeface="Roboto" panose="02000000000000000000" pitchFamily="2" charset="0"/>
              </a:rPr>
              <a:t>SVM algorithm</a:t>
            </a:r>
          </a:p>
          <a:p>
            <a:pPr marL="514350" indent="-514350" algn="l">
              <a:buFont typeface="+mj-lt"/>
              <a:buAutoNum type="arabicPeriod"/>
            </a:pPr>
            <a:r>
              <a:rPr lang="en-US" b="0" i="0" dirty="0">
                <a:solidFill>
                  <a:srgbClr val="51565E"/>
                </a:solidFill>
                <a:effectLst/>
                <a:latin typeface="Roboto" panose="02000000000000000000" pitchFamily="2" charset="0"/>
              </a:rPr>
              <a:t>Naive Bayes algorithm</a:t>
            </a:r>
          </a:p>
          <a:p>
            <a:pPr marL="514350" indent="-514350" algn="l">
              <a:buFont typeface="+mj-lt"/>
              <a:buAutoNum type="arabicPeriod"/>
            </a:pPr>
            <a:r>
              <a:rPr lang="en-US" b="0" i="0" dirty="0">
                <a:solidFill>
                  <a:srgbClr val="51565E"/>
                </a:solidFill>
                <a:effectLst/>
                <a:latin typeface="Roboto" panose="02000000000000000000" pitchFamily="2" charset="0"/>
              </a:rPr>
              <a:t>KNN algorithm</a:t>
            </a:r>
          </a:p>
          <a:p>
            <a:pPr marL="514350" indent="-514350" algn="l">
              <a:buFont typeface="+mj-lt"/>
              <a:buAutoNum type="arabicPeriod"/>
            </a:pPr>
            <a:r>
              <a:rPr lang="en-US" b="0" i="0" dirty="0">
                <a:solidFill>
                  <a:srgbClr val="51565E"/>
                </a:solidFill>
                <a:effectLst/>
                <a:latin typeface="Roboto" panose="02000000000000000000" pitchFamily="2" charset="0"/>
              </a:rPr>
              <a:t>K-means</a:t>
            </a:r>
          </a:p>
          <a:p>
            <a:pPr marL="514350" indent="-514350" algn="l">
              <a:buFont typeface="+mj-lt"/>
              <a:buAutoNum type="arabicPeriod"/>
            </a:pPr>
            <a:r>
              <a:rPr lang="en-US" b="0" i="0" dirty="0">
                <a:solidFill>
                  <a:srgbClr val="51565E"/>
                </a:solidFill>
                <a:effectLst/>
                <a:latin typeface="Roboto" panose="02000000000000000000" pitchFamily="2" charset="0"/>
              </a:rPr>
              <a:t>Random forest algorithm</a:t>
            </a:r>
          </a:p>
          <a:p>
            <a:pPr marL="514350" indent="-514350" algn="l">
              <a:buFont typeface="+mj-lt"/>
              <a:buAutoNum type="arabicPeriod"/>
            </a:pPr>
            <a:r>
              <a:rPr lang="en-US" b="0" i="0" dirty="0">
                <a:solidFill>
                  <a:srgbClr val="51565E"/>
                </a:solidFill>
                <a:effectLst/>
                <a:latin typeface="Roboto" panose="02000000000000000000" pitchFamily="2" charset="0"/>
              </a:rPr>
              <a:t>Dimensionality reduction algorithms</a:t>
            </a:r>
          </a:p>
          <a:p>
            <a:pPr marL="514350" indent="-514350" algn="l">
              <a:buFont typeface="+mj-lt"/>
              <a:buAutoNum type="arabicPeriod"/>
            </a:pPr>
            <a:r>
              <a:rPr lang="en-US" b="0" i="0" dirty="0">
                <a:solidFill>
                  <a:srgbClr val="51565E"/>
                </a:solidFill>
                <a:effectLst/>
                <a:latin typeface="Roboto" panose="02000000000000000000" pitchFamily="2" charset="0"/>
              </a:rPr>
              <a:t>Gradient boosting algorithm and AdaBoosting algorithm</a:t>
            </a:r>
          </a:p>
          <a:p>
            <a:endParaRPr lang="en-US" dirty="0"/>
          </a:p>
        </p:txBody>
      </p:sp>
    </p:spTree>
    <p:extLst>
      <p:ext uri="{BB962C8B-B14F-4D97-AF65-F5344CB8AC3E}">
        <p14:creationId xmlns:p14="http://schemas.microsoft.com/office/powerpoint/2010/main" val="13994416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7CB77-B228-695E-2FED-E76118E7F516}"/>
              </a:ext>
            </a:extLst>
          </p:cNvPr>
          <p:cNvSpPr>
            <a:spLocks noGrp="1"/>
          </p:cNvSpPr>
          <p:nvPr>
            <p:ph type="title"/>
          </p:nvPr>
        </p:nvSpPr>
        <p:spPr/>
        <p:txBody>
          <a:bodyPr/>
          <a:lstStyle/>
          <a:p>
            <a:pPr algn="ctr"/>
            <a:r>
              <a:rPr lang="en-US" b="1" i="0" dirty="0">
                <a:solidFill>
                  <a:srgbClr val="51565E"/>
                </a:solidFill>
                <a:effectLst/>
                <a:latin typeface="Times New Roman" panose="02020603050405020304" pitchFamily="18" charset="0"/>
                <a:cs typeface="Times New Roman" panose="02020603050405020304" pitchFamily="18" charset="0"/>
              </a:rPr>
              <a:t>6.</a:t>
            </a:r>
            <a:r>
              <a:rPr lang="en-US" b="1" i="0" dirty="0">
                <a:solidFill>
                  <a:srgbClr val="272C37"/>
                </a:solidFill>
                <a:effectLst/>
                <a:latin typeface="Times New Roman" panose="02020603050405020304" pitchFamily="18" charset="0"/>
                <a:cs typeface="Times New Roman" panose="02020603050405020304" pitchFamily="18" charset="0"/>
              </a:rPr>
              <a:t> K- Nearest Neighbors </a:t>
            </a:r>
            <a:br>
              <a:rPr lang="en-US" b="1" i="0" dirty="0">
                <a:solidFill>
                  <a:srgbClr val="272C37"/>
                </a:solidFill>
                <a:effectLst/>
                <a:latin typeface="Times New Roman" panose="02020603050405020304" pitchFamily="18" charset="0"/>
                <a:cs typeface="Times New Roman" panose="02020603050405020304" pitchFamily="18" charset="0"/>
              </a:rPr>
            </a:br>
            <a:r>
              <a:rPr lang="en-US" b="1" i="0" dirty="0">
                <a:solidFill>
                  <a:srgbClr val="272C37"/>
                </a:solidFill>
                <a:effectLst/>
                <a:latin typeface="Times New Roman" panose="02020603050405020304" pitchFamily="18" charset="0"/>
                <a:cs typeface="Times New Roman" panose="02020603050405020304" pitchFamily="18" charset="0"/>
              </a:rPr>
              <a:t>(</a:t>
            </a:r>
            <a:r>
              <a:rPr lang="en-US" b="1" i="0" dirty="0">
                <a:solidFill>
                  <a:srgbClr val="51565E"/>
                </a:solidFill>
                <a:effectLst/>
                <a:latin typeface="Times New Roman" panose="02020603050405020304" pitchFamily="18" charset="0"/>
                <a:cs typeface="Times New Roman" panose="02020603050405020304" pitchFamily="18" charset="0"/>
              </a:rPr>
              <a:t>KNN) algorithm </a:t>
            </a:r>
            <a:endParaRPr lang="en-US" dirty="0"/>
          </a:p>
        </p:txBody>
      </p:sp>
      <p:sp>
        <p:nvSpPr>
          <p:cNvPr id="3" name="Content Placeholder 2">
            <a:extLst>
              <a:ext uri="{FF2B5EF4-FFF2-40B4-BE49-F238E27FC236}">
                <a16:creationId xmlns:a16="http://schemas.microsoft.com/office/drawing/2014/main" id="{2E02105D-9C37-371C-AC0A-FAAD7BDA28D6}"/>
              </a:ext>
            </a:extLst>
          </p:cNvPr>
          <p:cNvSpPr>
            <a:spLocks noGrp="1"/>
          </p:cNvSpPr>
          <p:nvPr>
            <p:ph idx="1"/>
          </p:nvPr>
        </p:nvSpPr>
        <p:spPr/>
        <p:txBody>
          <a:bodyPr>
            <a:normAutofit/>
          </a:bodyPr>
          <a:lstStyle/>
          <a:p>
            <a:pPr algn="just"/>
            <a:r>
              <a:rPr lang="en-US" b="0" i="0" u="none" strike="noStrike" dirty="0">
                <a:solidFill>
                  <a:srgbClr val="1179EF"/>
                </a:solidFill>
                <a:effectLst/>
                <a:latin typeface="Times New Roman" panose="02020603050405020304" pitchFamily="18" charset="0"/>
                <a:cs typeface="Times New Roman" panose="02020603050405020304" pitchFamily="18" charset="0"/>
                <a:hlinkClick r:id="rId2" tooltip="KNN can be easily understood"/>
              </a:rPr>
              <a:t>KNN can be easily understood</a:t>
            </a:r>
            <a:r>
              <a:rPr lang="en-US" b="0" i="0" dirty="0">
                <a:solidFill>
                  <a:srgbClr val="51565E"/>
                </a:solidFill>
                <a:effectLst/>
                <a:latin typeface="Times New Roman" panose="02020603050405020304" pitchFamily="18" charset="0"/>
                <a:cs typeface="Times New Roman" panose="02020603050405020304" pitchFamily="18" charset="0"/>
              </a:rPr>
              <a:t> by comparing it to real life. </a:t>
            </a:r>
          </a:p>
          <a:p>
            <a:pPr algn="just"/>
            <a:r>
              <a:rPr lang="en-US" b="0" i="0" dirty="0">
                <a:solidFill>
                  <a:srgbClr val="51565E"/>
                </a:solidFill>
                <a:effectLst/>
                <a:latin typeface="Times New Roman" panose="02020603050405020304" pitchFamily="18" charset="0"/>
                <a:cs typeface="Times New Roman" panose="02020603050405020304" pitchFamily="18" charset="0"/>
              </a:rPr>
              <a:t>For example, if you want information about a person, it makes sense to talk to his or her friends and colleagues!</a:t>
            </a:r>
          </a:p>
          <a:p>
            <a:pPr algn="just"/>
            <a:r>
              <a:rPr lang="en-US" b="0" i="0" dirty="0">
                <a:solidFill>
                  <a:srgbClr val="51565E"/>
                </a:solidFill>
                <a:effectLst/>
                <a:latin typeface="Times New Roman" panose="02020603050405020304" pitchFamily="18" charset="0"/>
                <a:cs typeface="Times New Roman" panose="02020603050405020304" pitchFamily="18" charset="0"/>
              </a:rPr>
              <a:t>Things to consider before selecting K Nearest </a:t>
            </a:r>
            <a:r>
              <a:rPr lang="en-US" b="0" i="0" dirty="0" err="1">
                <a:solidFill>
                  <a:srgbClr val="51565E"/>
                </a:solidFill>
                <a:effectLst/>
                <a:latin typeface="Times New Roman" panose="02020603050405020304" pitchFamily="18" charset="0"/>
                <a:cs typeface="Times New Roman" panose="02020603050405020304" pitchFamily="18" charset="0"/>
              </a:rPr>
              <a:t>Neighbours</a:t>
            </a:r>
            <a:r>
              <a:rPr lang="en-US" b="0" i="0" dirty="0">
                <a:solidFill>
                  <a:srgbClr val="51565E"/>
                </a:solidFill>
                <a:effectLst/>
                <a:latin typeface="Times New Roman" panose="02020603050405020304" pitchFamily="18" charset="0"/>
                <a:cs typeface="Times New Roman" panose="02020603050405020304" pitchFamily="18" charset="0"/>
              </a:rPr>
              <a:t> Algorithm: </a:t>
            </a:r>
          </a:p>
          <a:p>
            <a:pPr algn="just">
              <a:buFont typeface="Arial" panose="020B0604020202020204" pitchFamily="34" charset="0"/>
              <a:buChar char="•"/>
            </a:pPr>
            <a:r>
              <a:rPr lang="en-US" b="0" i="0" dirty="0">
                <a:solidFill>
                  <a:srgbClr val="51565E"/>
                </a:solidFill>
                <a:effectLst/>
                <a:latin typeface="Times New Roman" panose="02020603050405020304" pitchFamily="18" charset="0"/>
                <a:cs typeface="Times New Roman" panose="02020603050405020304" pitchFamily="18" charset="0"/>
              </a:rPr>
              <a:t>KNN is computationally expensive</a:t>
            </a:r>
          </a:p>
          <a:p>
            <a:pPr algn="just">
              <a:buFont typeface="Arial" panose="020B0604020202020204" pitchFamily="34" charset="0"/>
              <a:buChar char="•"/>
            </a:pPr>
            <a:r>
              <a:rPr lang="en-US" b="0" i="0" dirty="0">
                <a:solidFill>
                  <a:srgbClr val="51565E"/>
                </a:solidFill>
                <a:effectLst/>
                <a:latin typeface="Times New Roman" panose="02020603050405020304" pitchFamily="18" charset="0"/>
                <a:cs typeface="Times New Roman" panose="02020603050405020304" pitchFamily="18" charset="0"/>
              </a:rPr>
              <a:t>Variables should be normalized, or else higher range variables can bias the algorithm</a:t>
            </a:r>
          </a:p>
          <a:p>
            <a:pPr algn="just">
              <a:buFont typeface="Arial" panose="020B0604020202020204" pitchFamily="34" charset="0"/>
              <a:buChar char="•"/>
            </a:pPr>
            <a:r>
              <a:rPr lang="en-US" b="0" i="0" dirty="0">
                <a:solidFill>
                  <a:srgbClr val="51565E"/>
                </a:solidFill>
                <a:effectLst/>
                <a:latin typeface="Times New Roman" panose="02020603050405020304" pitchFamily="18" charset="0"/>
                <a:cs typeface="Times New Roman" panose="02020603050405020304" pitchFamily="18" charset="0"/>
              </a:rPr>
              <a:t>Data still needs to be pre-processed.</a:t>
            </a:r>
          </a:p>
          <a:p>
            <a:pPr marL="0" indent="0" algn="l">
              <a:buNone/>
            </a:pPr>
            <a:endParaRPr lang="en-US" b="0" i="0" dirty="0">
              <a:solidFill>
                <a:srgbClr val="272C37"/>
              </a:solidFill>
              <a:effectLst/>
              <a:latin typeface="Roboto" panose="02000000000000000000" pitchFamily="2" charset="0"/>
            </a:endParaRPr>
          </a:p>
          <a:p>
            <a:endParaRPr lang="en-US" dirty="0"/>
          </a:p>
        </p:txBody>
      </p:sp>
    </p:spTree>
    <p:extLst>
      <p:ext uri="{BB962C8B-B14F-4D97-AF65-F5344CB8AC3E}">
        <p14:creationId xmlns:p14="http://schemas.microsoft.com/office/powerpoint/2010/main" val="24936874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2B98-CE2F-B157-8DB4-24766F327AD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873E265-65EA-80B5-4679-58D3EBD34AE6}"/>
              </a:ext>
            </a:extLst>
          </p:cNvPr>
          <p:cNvSpPr>
            <a:spLocks noGrp="1"/>
          </p:cNvSpPr>
          <p:nvPr>
            <p:ph idx="1"/>
          </p:nvPr>
        </p:nvSpPr>
        <p:spPr/>
        <p:txBody>
          <a:bodyPr/>
          <a:lstStyle/>
          <a:p>
            <a:r>
              <a:rPr lang="en-US" b="0" i="0" dirty="0">
                <a:solidFill>
                  <a:srgbClr val="000000"/>
                </a:solidFill>
                <a:effectLst/>
                <a:latin typeface="Helvetica" panose="020B0604020202020204" pitchFamily="34" charset="0"/>
              </a:rPr>
              <a:t>It is a versatile algorithm also used for imputing missing values and resampling datasets. </a:t>
            </a:r>
          </a:p>
          <a:p>
            <a:r>
              <a:rPr lang="en-US" b="1" i="0" dirty="0">
                <a:solidFill>
                  <a:srgbClr val="000000"/>
                </a:solidFill>
                <a:effectLst/>
                <a:latin typeface="Helvetica" panose="020B0604020202020204" pitchFamily="34" charset="0"/>
              </a:rPr>
              <a:t>Representation of KNN:</a:t>
            </a:r>
          </a:p>
          <a:p>
            <a:endParaRPr lang="en-US" dirty="0"/>
          </a:p>
        </p:txBody>
      </p:sp>
      <p:pic>
        <p:nvPicPr>
          <p:cNvPr id="4" name="Picture 3">
            <a:extLst>
              <a:ext uri="{FF2B5EF4-FFF2-40B4-BE49-F238E27FC236}">
                <a16:creationId xmlns:a16="http://schemas.microsoft.com/office/drawing/2014/main" id="{F64E8FDD-9E4B-4E9F-95E3-5D3F811BD225}"/>
              </a:ext>
            </a:extLst>
          </p:cNvPr>
          <p:cNvPicPr>
            <a:picLocks noChangeAspect="1"/>
          </p:cNvPicPr>
          <p:nvPr/>
        </p:nvPicPr>
        <p:blipFill>
          <a:blip r:embed="rId2"/>
          <a:stretch>
            <a:fillRect/>
          </a:stretch>
        </p:blipFill>
        <p:spPr>
          <a:xfrm>
            <a:off x="3332480" y="3768248"/>
            <a:ext cx="5090160" cy="2543651"/>
          </a:xfrm>
          <a:prstGeom prst="rect">
            <a:avLst/>
          </a:prstGeom>
        </p:spPr>
      </p:pic>
    </p:spTree>
    <p:extLst>
      <p:ext uri="{BB962C8B-B14F-4D97-AF65-F5344CB8AC3E}">
        <p14:creationId xmlns:p14="http://schemas.microsoft.com/office/powerpoint/2010/main" val="10833908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59E92-A04B-042D-CEDB-35809517750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5A450B0-2CB4-1F25-7E93-93FB73A7277D}"/>
              </a:ext>
            </a:extLst>
          </p:cNvPr>
          <p:cNvSpPr>
            <a:spLocks noGrp="1"/>
          </p:cNvSpPr>
          <p:nvPr>
            <p:ph idx="1"/>
          </p:nvPr>
        </p:nvSpPr>
        <p:spPr/>
        <p:txBody>
          <a:bodyPr/>
          <a:lstStyle/>
          <a:p>
            <a:pPr algn="just" fontAlgn="base"/>
            <a:r>
              <a:rPr lang="en-US" b="0" i="0" dirty="0">
                <a:solidFill>
                  <a:srgbClr val="000000"/>
                </a:solidFill>
                <a:effectLst/>
                <a:latin typeface="Times New Roman" panose="02020603050405020304" pitchFamily="18" charset="0"/>
                <a:cs typeface="Times New Roman" panose="02020603050405020304" pitchFamily="18" charset="0"/>
              </a:rPr>
              <a:t>As we can see from the above diagram with the help of KNN, we can easily identify the category or class of a particular dataset. </a:t>
            </a:r>
          </a:p>
          <a:p>
            <a:pPr algn="just" fontAlgn="base"/>
            <a:r>
              <a:rPr lang="en-US" b="0" i="0" dirty="0">
                <a:solidFill>
                  <a:srgbClr val="000000"/>
                </a:solidFill>
                <a:effectLst/>
                <a:latin typeface="Times New Roman" panose="02020603050405020304" pitchFamily="18" charset="0"/>
                <a:cs typeface="Times New Roman" panose="02020603050405020304" pitchFamily="18" charset="0"/>
              </a:rPr>
              <a:t>For regression, the output can be the mean, while for classification the output can be the most common class. </a:t>
            </a:r>
          </a:p>
          <a:p>
            <a:pPr algn="just" fontAlgn="base"/>
            <a:r>
              <a:rPr lang="en-US" b="0" i="0" dirty="0">
                <a:solidFill>
                  <a:srgbClr val="000000"/>
                </a:solidFill>
                <a:effectLst/>
                <a:latin typeface="Times New Roman" panose="02020603050405020304" pitchFamily="18" charset="0"/>
                <a:cs typeface="Times New Roman" panose="02020603050405020304" pitchFamily="18" charset="0"/>
              </a:rPr>
              <a:t>Various distances can be used, for example:</a:t>
            </a:r>
          </a:p>
          <a:p>
            <a:pPr algn="just" fontAlgn="base"/>
            <a:r>
              <a:rPr lang="en-US" b="0" i="0" dirty="0">
                <a:solidFill>
                  <a:srgbClr val="000000"/>
                </a:solidFill>
                <a:effectLst/>
                <a:latin typeface="Times New Roman" panose="02020603050405020304" pitchFamily="18" charset="0"/>
                <a:cs typeface="Times New Roman" panose="02020603050405020304" pitchFamily="18" charset="0"/>
              </a:rPr>
              <a:t>Euclidian distance – Euclidean distance is a formula that is used to calculate the distance of K number of neighbors. </a:t>
            </a:r>
          </a:p>
          <a:p>
            <a:pPr algn="just" fontAlgn="base"/>
            <a:r>
              <a:rPr lang="en-US" dirty="0">
                <a:solidFill>
                  <a:srgbClr val="000000"/>
                </a:solidFill>
                <a:latin typeface="Times New Roman" panose="02020603050405020304" pitchFamily="18" charset="0"/>
                <a:cs typeface="Times New Roman" panose="02020603050405020304" pitchFamily="18" charset="0"/>
              </a:rPr>
              <a:t>It</a:t>
            </a:r>
            <a:r>
              <a:rPr lang="en-US" b="0" i="0" dirty="0">
                <a:solidFill>
                  <a:srgbClr val="000000"/>
                </a:solidFill>
                <a:effectLst/>
                <a:latin typeface="Times New Roman" panose="02020603050405020304" pitchFamily="18" charset="0"/>
                <a:cs typeface="Times New Roman" panose="02020603050405020304" pitchFamily="18" charset="0"/>
              </a:rPr>
              <a:t> is good for a similar types of variables.</a:t>
            </a:r>
          </a:p>
          <a:p>
            <a:endParaRPr lang="en-US" dirty="0"/>
          </a:p>
        </p:txBody>
      </p:sp>
    </p:spTree>
    <p:extLst>
      <p:ext uri="{BB962C8B-B14F-4D97-AF65-F5344CB8AC3E}">
        <p14:creationId xmlns:p14="http://schemas.microsoft.com/office/powerpoint/2010/main" val="25186996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67FC2-D942-12F9-F4E8-9A23D1E5CB0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E40D838-405A-6476-8796-E2492F761887}"/>
              </a:ext>
            </a:extLst>
          </p:cNvPr>
          <p:cNvSpPr>
            <a:spLocks noGrp="1"/>
          </p:cNvSpPr>
          <p:nvPr>
            <p:ph idx="1"/>
          </p:nvPr>
        </p:nvSpPr>
        <p:spPr>
          <a:xfrm>
            <a:off x="1595120" y="2336800"/>
            <a:ext cx="9758680" cy="3840162"/>
          </a:xfrm>
        </p:spPr>
        <p:txBody>
          <a:bodyPr/>
          <a:lstStyle/>
          <a:p>
            <a:pPr algn="just"/>
            <a:r>
              <a:rPr lang="en-US" b="0" i="0" dirty="0">
                <a:solidFill>
                  <a:srgbClr val="000000"/>
                </a:solidFill>
                <a:effectLst/>
                <a:latin typeface="Helvetica" panose="020B0604020202020204" pitchFamily="34" charset="0"/>
              </a:rPr>
              <a:t>The </a:t>
            </a:r>
            <a:r>
              <a:rPr lang="en-US" b="0" i="0" dirty="0" err="1">
                <a:solidFill>
                  <a:srgbClr val="000000"/>
                </a:solidFill>
                <a:effectLst/>
                <a:latin typeface="Helvetica" panose="020B0604020202020204" pitchFamily="34" charset="0"/>
              </a:rPr>
              <a:t>euclidean</a:t>
            </a:r>
            <a:r>
              <a:rPr lang="en-US" b="0" i="0" dirty="0">
                <a:solidFill>
                  <a:srgbClr val="000000"/>
                </a:solidFill>
                <a:effectLst/>
                <a:latin typeface="Helvetica" panose="020B0604020202020204" pitchFamily="34" charset="0"/>
              </a:rPr>
              <a:t> distance formula is:</a:t>
            </a:r>
          </a:p>
          <a:p>
            <a:pPr algn="just"/>
            <a:r>
              <a:rPr lang="en-US" b="0" i="0" dirty="0">
                <a:solidFill>
                  <a:srgbClr val="000000"/>
                </a:solidFill>
                <a:effectLst/>
                <a:latin typeface="Helvetica" panose="020B0604020202020204" pitchFamily="34" charset="0"/>
              </a:rPr>
              <a:t>The best value of k must be found by testing, and the algorithm is sensitive to the Curse of dimensionality</a:t>
            </a:r>
            <a:endParaRPr lang="en-US" dirty="0"/>
          </a:p>
        </p:txBody>
      </p:sp>
      <p:pic>
        <p:nvPicPr>
          <p:cNvPr id="2050" name="Picture 2" descr="Machine Learning algorithms - knn formula">
            <a:extLst>
              <a:ext uri="{FF2B5EF4-FFF2-40B4-BE49-F238E27FC236}">
                <a16:creationId xmlns:a16="http://schemas.microsoft.com/office/drawing/2014/main" id="{E95EC0DE-3D2D-BB79-F197-CEAC960A8D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4538" y="4330041"/>
            <a:ext cx="3189157" cy="1003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2909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4D0E8-8ADF-BD93-5E19-4F25DD0D87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7C0EC9-6E76-2594-E7F6-114B0158D398}"/>
              </a:ext>
            </a:extLst>
          </p:cNvPr>
          <p:cNvSpPr>
            <a:spLocks noGrp="1"/>
          </p:cNvSpPr>
          <p:nvPr>
            <p:ph idx="1"/>
          </p:nvPr>
        </p:nvSpPr>
        <p:spPr/>
        <p:txBody>
          <a:bodyPr/>
          <a:lstStyle/>
          <a:p>
            <a:pPr algn="just" fontAlgn="base"/>
            <a:r>
              <a:rPr lang="en-US" b="1" i="0" u="sng" dirty="0">
                <a:solidFill>
                  <a:srgbClr val="000000"/>
                </a:solidFill>
                <a:effectLst/>
                <a:latin typeface="Times New Roman" panose="02020603050405020304" pitchFamily="18" charset="0"/>
                <a:cs typeface="Times New Roman" panose="02020603050405020304" pitchFamily="18" charset="0"/>
              </a:rPr>
              <a:t>Advantages of KNN:</a:t>
            </a:r>
            <a:endParaRPr lang="en-US" b="0" i="0" dirty="0">
              <a:solidFill>
                <a:srgbClr val="000000"/>
              </a:solidFill>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KNN is effective if the training data is large</a:t>
            </a:r>
          </a:p>
          <a:p>
            <a:pPr algn="just" fontAlgn="base">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It is robust to noisy data, no need to filter outlier</a:t>
            </a:r>
          </a:p>
          <a:p>
            <a:pPr algn="just" fontAlgn="base"/>
            <a:r>
              <a:rPr lang="en-US" b="1" i="0" u="sng" dirty="0">
                <a:solidFill>
                  <a:srgbClr val="000000"/>
                </a:solidFill>
                <a:effectLst/>
                <a:latin typeface="Times New Roman" panose="02020603050405020304" pitchFamily="18" charset="0"/>
                <a:cs typeface="Times New Roman" panose="02020603050405020304" pitchFamily="18" charset="0"/>
              </a:rPr>
              <a:t>Examples of KNN are:</a:t>
            </a:r>
            <a:endParaRPr lang="en-US" b="0" i="0" dirty="0">
              <a:solidFill>
                <a:srgbClr val="000000"/>
              </a:solidFill>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Anomaly detection</a:t>
            </a:r>
          </a:p>
          <a:p>
            <a:pPr algn="just" fontAlgn="base">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Recommending products based on similar customers</a:t>
            </a:r>
          </a:p>
          <a:p>
            <a:endParaRPr lang="en-US" dirty="0"/>
          </a:p>
        </p:txBody>
      </p:sp>
    </p:spTree>
    <p:extLst>
      <p:ext uri="{BB962C8B-B14F-4D97-AF65-F5344CB8AC3E}">
        <p14:creationId xmlns:p14="http://schemas.microsoft.com/office/powerpoint/2010/main" val="548031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873FB-2F3B-D0C1-3B9F-C7312779EF9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9DD2242-0D9E-CE63-80A9-522D2AA7A5C6}"/>
              </a:ext>
            </a:extLst>
          </p:cNvPr>
          <p:cNvSpPr>
            <a:spLocks noGrp="1"/>
          </p:cNvSpPr>
          <p:nvPr>
            <p:ph idx="1"/>
          </p:nvPr>
        </p:nvSpPr>
        <p:spPr/>
        <p:txBody>
          <a:bodyPr/>
          <a:lstStyle/>
          <a:p>
            <a:pPr algn="just"/>
            <a:r>
              <a:rPr lang="en-US" b="1" i="0" dirty="0">
                <a:solidFill>
                  <a:srgbClr val="333333"/>
                </a:solidFill>
                <a:effectLst/>
                <a:latin typeface="inter-bold"/>
              </a:rPr>
              <a:t>Anomaly detection is a process of finding those rare items, data points, events, or observations that make suspicions by being different from the rest data points or observations.</a:t>
            </a:r>
          </a:p>
          <a:p>
            <a:pPr algn="just"/>
            <a:r>
              <a:rPr lang="en-US" b="0" i="0" dirty="0">
                <a:solidFill>
                  <a:srgbClr val="333333"/>
                </a:solidFill>
                <a:effectLst/>
                <a:latin typeface="inter-regular"/>
              </a:rPr>
              <a:t> Anomaly detection is also known as </a:t>
            </a:r>
            <a:r>
              <a:rPr lang="en-US" b="1" i="0" dirty="0">
                <a:solidFill>
                  <a:srgbClr val="333333"/>
                </a:solidFill>
                <a:effectLst/>
                <a:latin typeface="inter-bold"/>
              </a:rPr>
              <a:t>outlier detection</a:t>
            </a:r>
            <a:r>
              <a:rPr lang="en-US" b="0" i="0" dirty="0">
                <a:solidFill>
                  <a:srgbClr val="333333"/>
                </a:solidFill>
                <a:effectLst/>
                <a:latin typeface="inter-regular"/>
              </a:rPr>
              <a:t>.</a:t>
            </a:r>
          </a:p>
          <a:p>
            <a:pPr algn="just"/>
            <a:r>
              <a:rPr lang="en-US" b="0" i="0" dirty="0">
                <a:solidFill>
                  <a:srgbClr val="333333"/>
                </a:solidFill>
                <a:effectLst/>
                <a:latin typeface="Times New Roman" panose="02020603050405020304" pitchFamily="18" charset="0"/>
                <a:cs typeface="Times New Roman" panose="02020603050405020304" pitchFamily="18" charset="0"/>
              </a:rPr>
              <a:t>Generally, anomalous data is related to some kind of problems such as bank fraud, medical problems, malfunctioning equipment, etc.</a:t>
            </a:r>
          </a:p>
          <a:p>
            <a:pPr algn="just"/>
            <a:r>
              <a:rPr lang="en-US" b="0" i="0" dirty="0">
                <a:solidFill>
                  <a:srgbClr val="333333"/>
                </a:solidFill>
                <a:effectLst/>
                <a:latin typeface="Times New Roman" panose="02020603050405020304" pitchFamily="18" charset="0"/>
                <a:cs typeface="Times New Roman" panose="02020603050405020304" pitchFamily="18" charset="0"/>
              </a:rPr>
              <a:t>Finding an anomaly is the ability to define what is normal? For example, in the below image, the yellow vehicle is an anomaly among all red vehicles.</a:t>
            </a:r>
          </a:p>
          <a:p>
            <a:pPr algn="just"/>
            <a:endParaRPr lang="en-US" dirty="0"/>
          </a:p>
        </p:txBody>
      </p:sp>
    </p:spTree>
    <p:extLst>
      <p:ext uri="{BB962C8B-B14F-4D97-AF65-F5344CB8AC3E}">
        <p14:creationId xmlns:p14="http://schemas.microsoft.com/office/powerpoint/2010/main" val="5482833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01259-5D61-8653-630C-4F7B43D68AE6}"/>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70E1A254-9A41-B1C4-752F-9F332E974CF1}"/>
              </a:ext>
            </a:extLst>
          </p:cNvPr>
          <p:cNvPicPr>
            <a:picLocks noGrp="1" noChangeAspect="1"/>
          </p:cNvPicPr>
          <p:nvPr>
            <p:ph idx="1"/>
          </p:nvPr>
        </p:nvPicPr>
        <p:blipFill>
          <a:blip r:embed="rId2"/>
          <a:stretch>
            <a:fillRect/>
          </a:stretch>
        </p:blipFill>
        <p:spPr>
          <a:xfrm>
            <a:off x="3052762" y="2339181"/>
            <a:ext cx="6086475" cy="3324225"/>
          </a:xfrm>
          <a:prstGeom prst="rect">
            <a:avLst/>
          </a:prstGeom>
        </p:spPr>
      </p:pic>
    </p:spTree>
    <p:extLst>
      <p:ext uri="{BB962C8B-B14F-4D97-AF65-F5344CB8AC3E}">
        <p14:creationId xmlns:p14="http://schemas.microsoft.com/office/powerpoint/2010/main" val="10011895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15C60-6A61-5DD1-3CDC-C08BA28F5A21}"/>
              </a:ext>
            </a:extLst>
          </p:cNvPr>
          <p:cNvSpPr>
            <a:spLocks noGrp="1"/>
          </p:cNvSpPr>
          <p:nvPr>
            <p:ph type="title"/>
          </p:nvPr>
        </p:nvSpPr>
        <p:spPr/>
        <p:txBody>
          <a:bodyPr/>
          <a:lstStyle/>
          <a:p>
            <a:pPr algn="ctr"/>
            <a:r>
              <a:rPr lang="en-US" b="1" i="0" dirty="0">
                <a:solidFill>
                  <a:srgbClr val="51565E"/>
                </a:solidFill>
                <a:effectLst/>
                <a:latin typeface="Times New Roman" panose="02020603050405020304" pitchFamily="18" charset="0"/>
                <a:cs typeface="Times New Roman" panose="02020603050405020304" pitchFamily="18" charset="0"/>
              </a:rPr>
              <a:t>7.K-means</a:t>
            </a:r>
            <a:br>
              <a:rPr lang="en-US" b="1" i="0" dirty="0">
                <a:solidFill>
                  <a:srgbClr val="51565E"/>
                </a:solidFill>
                <a:effectLst/>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1EDBCA01-1294-3B72-4B82-ACD379F806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8999" y="1825625"/>
            <a:ext cx="4334002" cy="4351338"/>
          </a:xfrm>
        </p:spPr>
      </p:pic>
    </p:spTree>
    <p:extLst>
      <p:ext uri="{BB962C8B-B14F-4D97-AF65-F5344CB8AC3E}">
        <p14:creationId xmlns:p14="http://schemas.microsoft.com/office/powerpoint/2010/main" val="9322485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42E89-4DA0-D131-1937-8AA726CC989D}"/>
              </a:ext>
            </a:extLst>
          </p:cNvPr>
          <p:cNvSpPr>
            <a:spLocks noGrp="1"/>
          </p:cNvSpPr>
          <p:nvPr>
            <p:ph type="title"/>
          </p:nvPr>
        </p:nvSpPr>
        <p:spPr/>
        <p:txBody>
          <a:bodyPr/>
          <a:lstStyle/>
          <a:p>
            <a:pPr algn="ctr"/>
            <a:r>
              <a:rPr lang="en-US" b="1" i="0" dirty="0">
                <a:solidFill>
                  <a:srgbClr val="51565E"/>
                </a:solidFill>
                <a:effectLst/>
                <a:latin typeface="Times New Roman" panose="02020603050405020304" pitchFamily="18" charset="0"/>
                <a:cs typeface="Times New Roman" panose="02020603050405020304" pitchFamily="18" charset="0"/>
              </a:rPr>
              <a:t>7.K-means</a:t>
            </a:r>
            <a:endParaRPr lang="en-US" dirty="0"/>
          </a:p>
        </p:txBody>
      </p:sp>
      <p:sp>
        <p:nvSpPr>
          <p:cNvPr id="3" name="Content Placeholder 2">
            <a:extLst>
              <a:ext uri="{FF2B5EF4-FFF2-40B4-BE49-F238E27FC236}">
                <a16:creationId xmlns:a16="http://schemas.microsoft.com/office/drawing/2014/main" id="{A1453D18-7AEC-0C63-2891-7A1C7E67A4C9}"/>
              </a:ext>
            </a:extLst>
          </p:cNvPr>
          <p:cNvSpPr>
            <a:spLocks noGrp="1"/>
          </p:cNvSpPr>
          <p:nvPr>
            <p:ph idx="1"/>
          </p:nvPr>
        </p:nvSpPr>
        <p:spPr/>
        <p:txBody>
          <a:bodyPr/>
          <a:lstStyle/>
          <a:p>
            <a:pPr algn="just"/>
            <a:r>
              <a:rPr lang="en-US" b="0" i="0" dirty="0">
                <a:solidFill>
                  <a:srgbClr val="51565E"/>
                </a:solidFill>
                <a:effectLst/>
                <a:latin typeface="Times New Roman" panose="02020603050405020304" pitchFamily="18" charset="0"/>
                <a:cs typeface="Times New Roman" panose="02020603050405020304" pitchFamily="18" charset="0"/>
              </a:rPr>
              <a:t>It is an unsupervised learning algorithm that solves clustering problems. </a:t>
            </a:r>
          </a:p>
          <a:p>
            <a:pPr algn="just"/>
            <a:r>
              <a:rPr lang="en-US" b="0" i="0" dirty="0">
                <a:solidFill>
                  <a:srgbClr val="51565E"/>
                </a:solidFill>
                <a:effectLst/>
                <a:latin typeface="Times New Roman" panose="02020603050405020304" pitchFamily="18" charset="0"/>
                <a:cs typeface="Times New Roman" panose="02020603050405020304" pitchFamily="18" charset="0"/>
              </a:rPr>
              <a:t>Data sets are classified into a particular number of clusters (let's call that number K) in such a way that all the data points within a cluster are homogenous and heterogeneous from the data in other clusters.</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4056380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82BFF-056D-7EE4-FEB2-CECFF4D66BF2}"/>
              </a:ext>
            </a:extLst>
          </p:cNvPr>
          <p:cNvSpPr>
            <a:spLocks noGrp="1"/>
          </p:cNvSpPr>
          <p:nvPr>
            <p:ph type="title"/>
          </p:nvPr>
        </p:nvSpPr>
        <p:spPr/>
        <p:txBody>
          <a:bodyPr/>
          <a:lstStyle/>
          <a:p>
            <a:pPr algn="ctr"/>
            <a:r>
              <a:rPr lang="en-US" b="1" i="0" dirty="0">
                <a:solidFill>
                  <a:srgbClr val="51565E"/>
                </a:solidFill>
                <a:effectLst/>
                <a:latin typeface="Times New Roman" panose="02020603050405020304" pitchFamily="18" charset="0"/>
                <a:cs typeface="Times New Roman" panose="02020603050405020304" pitchFamily="18" charset="0"/>
              </a:rPr>
              <a:t>7.K-means</a:t>
            </a:r>
            <a:endParaRPr lang="en-US" dirty="0"/>
          </a:p>
        </p:txBody>
      </p:sp>
      <p:sp>
        <p:nvSpPr>
          <p:cNvPr id="3" name="Content Placeholder 2">
            <a:extLst>
              <a:ext uri="{FF2B5EF4-FFF2-40B4-BE49-F238E27FC236}">
                <a16:creationId xmlns:a16="http://schemas.microsoft.com/office/drawing/2014/main" id="{F945C449-9C8E-EA34-6042-C71D4054E0BB}"/>
              </a:ext>
            </a:extLst>
          </p:cNvPr>
          <p:cNvSpPr>
            <a:spLocks noGrp="1"/>
          </p:cNvSpPr>
          <p:nvPr>
            <p:ph idx="1"/>
          </p:nvPr>
        </p:nvSpPr>
        <p:spPr/>
        <p:txBody>
          <a:bodyPr>
            <a:normAutofit/>
          </a:bodyPr>
          <a:lstStyle/>
          <a:p>
            <a:pPr algn="just"/>
            <a:r>
              <a:rPr lang="en-US" b="0" i="0" dirty="0">
                <a:solidFill>
                  <a:srgbClr val="51565E"/>
                </a:solidFill>
                <a:effectLst/>
                <a:latin typeface="Times New Roman" panose="02020603050405020304" pitchFamily="18" charset="0"/>
                <a:cs typeface="Times New Roman" panose="02020603050405020304" pitchFamily="18" charset="0"/>
              </a:rPr>
              <a:t>How K-means forms clusters:</a:t>
            </a:r>
          </a:p>
          <a:p>
            <a:pPr algn="just">
              <a:buFont typeface="Arial" panose="020B0604020202020204" pitchFamily="34" charset="0"/>
              <a:buChar char="•"/>
            </a:pPr>
            <a:r>
              <a:rPr lang="en-US" b="0" i="0" dirty="0">
                <a:solidFill>
                  <a:srgbClr val="51565E"/>
                </a:solidFill>
                <a:effectLst/>
                <a:latin typeface="Times New Roman" panose="02020603050405020304" pitchFamily="18" charset="0"/>
                <a:cs typeface="Times New Roman" panose="02020603050405020304" pitchFamily="18" charset="0"/>
              </a:rPr>
              <a:t>The </a:t>
            </a:r>
            <a:r>
              <a:rPr lang="en-US" b="0" i="0" u="none" strike="noStrike" dirty="0">
                <a:solidFill>
                  <a:srgbClr val="0A5DC9"/>
                </a:solidFill>
                <a:effectLst/>
                <a:latin typeface="Times New Roman" panose="02020603050405020304" pitchFamily="18" charset="0"/>
                <a:cs typeface="Times New Roman" panose="02020603050405020304" pitchFamily="18" charset="0"/>
                <a:hlinkClick r:id="rId2" tooltip="K-means algorithm"/>
              </a:rPr>
              <a:t>K-means algorithm</a:t>
            </a:r>
            <a:r>
              <a:rPr lang="en-US" b="0" i="0" dirty="0">
                <a:solidFill>
                  <a:srgbClr val="51565E"/>
                </a:solidFill>
                <a:effectLst/>
                <a:latin typeface="Times New Roman" panose="02020603050405020304" pitchFamily="18" charset="0"/>
                <a:cs typeface="Times New Roman" panose="02020603050405020304" pitchFamily="18" charset="0"/>
              </a:rPr>
              <a:t> picks k number of points, called centroids, for each cluster.</a:t>
            </a:r>
          </a:p>
          <a:p>
            <a:pPr algn="just">
              <a:buFont typeface="Arial" panose="020B0604020202020204" pitchFamily="34" charset="0"/>
              <a:buChar char="•"/>
            </a:pPr>
            <a:r>
              <a:rPr lang="en-US" b="0" i="0" dirty="0">
                <a:solidFill>
                  <a:srgbClr val="51565E"/>
                </a:solidFill>
                <a:effectLst/>
                <a:latin typeface="Times New Roman" panose="02020603050405020304" pitchFamily="18" charset="0"/>
                <a:cs typeface="Times New Roman" panose="02020603050405020304" pitchFamily="18" charset="0"/>
              </a:rPr>
              <a:t>Each data point forms a cluster with the closest centroids, i.e., K clusters.</a:t>
            </a:r>
          </a:p>
          <a:p>
            <a:pPr algn="just">
              <a:buFont typeface="Arial" panose="020B0604020202020204" pitchFamily="34" charset="0"/>
              <a:buChar char="•"/>
            </a:pPr>
            <a:r>
              <a:rPr lang="en-US" b="0" i="0" dirty="0">
                <a:solidFill>
                  <a:srgbClr val="51565E"/>
                </a:solidFill>
                <a:effectLst/>
                <a:latin typeface="Times New Roman" panose="02020603050405020304" pitchFamily="18" charset="0"/>
                <a:cs typeface="Times New Roman" panose="02020603050405020304" pitchFamily="18" charset="0"/>
              </a:rPr>
              <a:t>It now creates new centroids based on the existing cluster members.</a:t>
            </a:r>
          </a:p>
          <a:p>
            <a:pPr algn="just">
              <a:buFont typeface="Arial" panose="020B0604020202020204" pitchFamily="34" charset="0"/>
              <a:buChar char="•"/>
            </a:pPr>
            <a:r>
              <a:rPr lang="en-US" b="0" i="0" dirty="0">
                <a:solidFill>
                  <a:srgbClr val="51565E"/>
                </a:solidFill>
                <a:effectLst/>
                <a:latin typeface="Times New Roman" panose="02020603050405020304" pitchFamily="18" charset="0"/>
                <a:cs typeface="Times New Roman" panose="02020603050405020304" pitchFamily="18" charset="0"/>
              </a:rPr>
              <a:t>With these new centroids, the closest distance for each data point is determined. </a:t>
            </a:r>
          </a:p>
          <a:p>
            <a:pPr algn="just">
              <a:buFont typeface="Arial" panose="020B0604020202020204" pitchFamily="34" charset="0"/>
              <a:buChar char="•"/>
            </a:pPr>
            <a:r>
              <a:rPr lang="en-US" b="0" i="0" dirty="0">
                <a:solidFill>
                  <a:srgbClr val="51565E"/>
                </a:solidFill>
                <a:effectLst/>
                <a:latin typeface="Times New Roman" panose="02020603050405020304" pitchFamily="18" charset="0"/>
                <a:cs typeface="Times New Roman" panose="02020603050405020304" pitchFamily="18" charset="0"/>
              </a:rPr>
              <a:t>This process is repeated until the centroids do not change.</a:t>
            </a:r>
          </a:p>
          <a:p>
            <a:endParaRPr lang="en-US" dirty="0"/>
          </a:p>
        </p:txBody>
      </p:sp>
    </p:spTree>
    <p:extLst>
      <p:ext uri="{BB962C8B-B14F-4D97-AF65-F5344CB8AC3E}">
        <p14:creationId xmlns:p14="http://schemas.microsoft.com/office/powerpoint/2010/main" val="3614421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870A3-A853-6165-9C8B-D19ACF501502}"/>
              </a:ext>
            </a:extLst>
          </p:cNvPr>
          <p:cNvSpPr>
            <a:spLocks noGrp="1"/>
          </p:cNvSpPr>
          <p:nvPr>
            <p:ph type="title"/>
          </p:nvPr>
        </p:nvSpPr>
        <p:spPr/>
        <p:txBody>
          <a:bodyPr/>
          <a:lstStyle/>
          <a:p>
            <a:pPr algn="ctr"/>
            <a:r>
              <a:rPr lang="en-US" b="1" i="0" dirty="0">
                <a:solidFill>
                  <a:srgbClr val="51565E"/>
                </a:solidFill>
                <a:effectLst/>
                <a:latin typeface="Times New Roman" panose="02020603050405020304" pitchFamily="18" charset="0"/>
                <a:cs typeface="Times New Roman" panose="02020603050405020304" pitchFamily="18" charset="0"/>
              </a:rPr>
              <a:t>1.Linear regression</a:t>
            </a:r>
            <a:br>
              <a:rPr lang="en-US" b="0" i="0" dirty="0">
                <a:solidFill>
                  <a:srgbClr val="51565E"/>
                </a:solidFill>
                <a:effectLst/>
                <a:latin typeface="Roboto" panose="02000000000000000000" pitchFamily="2" charset="0"/>
              </a:rPr>
            </a:br>
            <a:endParaRPr lang="en-US" dirty="0"/>
          </a:p>
        </p:txBody>
      </p:sp>
      <p:pic>
        <p:nvPicPr>
          <p:cNvPr id="12" name="Content Placeholder 11">
            <a:extLst>
              <a:ext uri="{FF2B5EF4-FFF2-40B4-BE49-F238E27FC236}">
                <a16:creationId xmlns:a16="http://schemas.microsoft.com/office/drawing/2014/main" id="{B9162BD6-6389-77CB-0284-891E68C483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00852" y="1825625"/>
            <a:ext cx="2790295" cy="4351338"/>
          </a:xfrm>
        </p:spPr>
      </p:pic>
    </p:spTree>
    <p:extLst>
      <p:ext uri="{BB962C8B-B14F-4D97-AF65-F5344CB8AC3E}">
        <p14:creationId xmlns:p14="http://schemas.microsoft.com/office/powerpoint/2010/main" val="10591980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8433C-F293-3B03-968E-C4412483B2EA}"/>
              </a:ext>
            </a:extLst>
          </p:cNvPr>
          <p:cNvSpPr>
            <a:spLocks noGrp="1"/>
          </p:cNvSpPr>
          <p:nvPr>
            <p:ph type="title"/>
          </p:nvPr>
        </p:nvSpPr>
        <p:spPr/>
        <p:txBody>
          <a:bodyPr/>
          <a:lstStyle/>
          <a:p>
            <a:pPr algn="ctr"/>
            <a:r>
              <a:rPr lang="en-US" b="1" i="0" dirty="0">
                <a:solidFill>
                  <a:srgbClr val="000000"/>
                </a:solidFill>
                <a:effectLst/>
                <a:latin typeface="Helvetica" panose="020B0604020202020204" pitchFamily="34" charset="0"/>
              </a:rPr>
              <a:t>Representation of K-Means:</a:t>
            </a:r>
            <a:endParaRPr lang="en-US" dirty="0"/>
          </a:p>
        </p:txBody>
      </p:sp>
      <p:sp>
        <p:nvSpPr>
          <p:cNvPr id="3" name="Content Placeholder 2">
            <a:extLst>
              <a:ext uri="{FF2B5EF4-FFF2-40B4-BE49-F238E27FC236}">
                <a16:creationId xmlns:a16="http://schemas.microsoft.com/office/drawing/2014/main" id="{9B984F7B-CFED-C9B6-7584-DDE20C8A0F9D}"/>
              </a:ext>
            </a:extLst>
          </p:cNvPr>
          <p:cNvSpPr>
            <a:spLocks noGrp="1"/>
          </p:cNvSpPr>
          <p:nvPr>
            <p:ph idx="1"/>
          </p:nvPr>
        </p:nvSpPr>
        <p:spPr/>
        <p:txBody>
          <a:bodyPr/>
          <a:lstStyle/>
          <a:p>
            <a:pPr algn="just" fontAlgn="base"/>
            <a:r>
              <a:rPr lang="en-US" b="0" i="0" dirty="0">
                <a:solidFill>
                  <a:srgbClr val="000000"/>
                </a:solidFill>
                <a:effectLst/>
                <a:latin typeface="Times New Roman" panose="02020603050405020304" pitchFamily="18" charset="0"/>
                <a:cs typeface="Times New Roman" panose="02020603050405020304" pitchFamily="18" charset="0"/>
              </a:rPr>
              <a:t>Step 1: It first selects the number K to decide the number of clusters, these random K points are called centroids.</a:t>
            </a:r>
          </a:p>
          <a:p>
            <a:pPr algn="just" fontAlgn="base"/>
            <a:r>
              <a:rPr lang="en-US" b="0" i="0" dirty="0">
                <a:solidFill>
                  <a:srgbClr val="000000"/>
                </a:solidFill>
                <a:effectLst/>
                <a:latin typeface="Times New Roman" panose="02020603050405020304" pitchFamily="18" charset="0"/>
                <a:cs typeface="Times New Roman" panose="02020603050405020304" pitchFamily="18" charset="0"/>
              </a:rPr>
              <a:t>Step 2: Now, categorize each item to its closest mean and update the mean’s coordinates, which are the averages of all the items categorized in that cluster so far.</a:t>
            </a:r>
          </a:p>
          <a:p>
            <a:pPr algn="just" fontAlgn="base"/>
            <a:r>
              <a:rPr lang="en-US" b="0" i="0" dirty="0">
                <a:solidFill>
                  <a:srgbClr val="000000"/>
                </a:solidFill>
                <a:effectLst/>
                <a:latin typeface="Times New Roman" panose="02020603050405020304" pitchFamily="18" charset="0"/>
                <a:cs typeface="Times New Roman" panose="02020603050405020304" pitchFamily="18" charset="0"/>
              </a:rPr>
              <a:t>Step 3: This process is repeated until the centroids do not change.</a:t>
            </a:r>
          </a:p>
          <a:p>
            <a:endParaRPr lang="en-US" dirty="0"/>
          </a:p>
        </p:txBody>
      </p:sp>
    </p:spTree>
    <p:extLst>
      <p:ext uri="{BB962C8B-B14F-4D97-AF65-F5344CB8AC3E}">
        <p14:creationId xmlns:p14="http://schemas.microsoft.com/office/powerpoint/2010/main" val="15841525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C059B-8721-7E52-DF2F-DFCD5D09DAA8}"/>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349A41EC-824F-AAD1-D8AE-236043560529}"/>
              </a:ext>
            </a:extLst>
          </p:cNvPr>
          <p:cNvPicPr>
            <a:picLocks noGrp="1" noChangeAspect="1"/>
          </p:cNvPicPr>
          <p:nvPr>
            <p:ph idx="1"/>
          </p:nvPr>
        </p:nvPicPr>
        <p:blipFill>
          <a:blip r:embed="rId2"/>
          <a:stretch>
            <a:fillRect/>
          </a:stretch>
        </p:blipFill>
        <p:spPr>
          <a:xfrm>
            <a:off x="3534380" y="1825625"/>
            <a:ext cx="5123239" cy="4351338"/>
          </a:xfrm>
          <a:prstGeom prst="rect">
            <a:avLst/>
          </a:prstGeom>
        </p:spPr>
      </p:pic>
    </p:spTree>
    <p:extLst>
      <p:ext uri="{BB962C8B-B14F-4D97-AF65-F5344CB8AC3E}">
        <p14:creationId xmlns:p14="http://schemas.microsoft.com/office/powerpoint/2010/main" val="1396451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9BBCC-2896-5409-11EE-97A14C6B5E1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E8422B9-1F9C-C10A-F285-B2BAFFD65D35}"/>
              </a:ext>
            </a:extLst>
          </p:cNvPr>
          <p:cNvSpPr>
            <a:spLocks noGrp="1"/>
          </p:cNvSpPr>
          <p:nvPr>
            <p:ph idx="1"/>
          </p:nvPr>
        </p:nvSpPr>
        <p:spPr/>
        <p:txBody>
          <a:bodyPr/>
          <a:lstStyle/>
          <a:p>
            <a:pPr algn="l" fontAlgn="base"/>
            <a:r>
              <a:rPr lang="en-US" b="1" i="0" u="sng" dirty="0">
                <a:solidFill>
                  <a:srgbClr val="000000"/>
                </a:solidFill>
                <a:effectLst/>
                <a:latin typeface="Times New Roman" panose="02020603050405020304" pitchFamily="18" charset="0"/>
                <a:cs typeface="Times New Roman" panose="02020603050405020304" pitchFamily="18" charset="0"/>
              </a:rPr>
              <a:t>Advantages of K-Means:</a:t>
            </a:r>
            <a:endParaRPr lang="en-US" b="0" i="0" dirty="0">
              <a:solidFill>
                <a:srgbClr val="000000"/>
              </a:solidFill>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Simple clustering approach</a:t>
            </a:r>
          </a:p>
          <a:p>
            <a:pPr algn="just" fontAlgn="base">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Apply even in case of large data sets</a:t>
            </a:r>
          </a:p>
          <a:p>
            <a:pPr algn="just" fontAlgn="base">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The algorithm can guarantee the result</a:t>
            </a:r>
          </a:p>
          <a:p>
            <a:pPr algn="just" fontAlgn="base"/>
            <a:r>
              <a:rPr lang="en-US" b="1" i="0" u="sng" dirty="0" err="1">
                <a:solidFill>
                  <a:srgbClr val="000000"/>
                </a:solidFill>
                <a:effectLst/>
                <a:latin typeface="Times New Roman" panose="02020603050405020304" pitchFamily="18" charset="0"/>
                <a:cs typeface="Times New Roman" panose="02020603050405020304" pitchFamily="18" charset="0"/>
              </a:rPr>
              <a:t>Usecase</a:t>
            </a:r>
            <a:r>
              <a:rPr lang="en-US" b="1" i="0" u="sng" dirty="0">
                <a:solidFill>
                  <a:srgbClr val="000000"/>
                </a:solidFill>
                <a:effectLst/>
                <a:latin typeface="Times New Roman" panose="02020603050405020304" pitchFamily="18" charset="0"/>
                <a:cs typeface="Times New Roman" panose="02020603050405020304" pitchFamily="18" charset="0"/>
              </a:rPr>
              <a:t> examples of K-Means Clustering:</a:t>
            </a:r>
            <a:endParaRPr lang="en-US" b="0" i="0" dirty="0">
              <a:solidFill>
                <a:srgbClr val="000000"/>
              </a:solidFill>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Identifying Fake News</a:t>
            </a:r>
          </a:p>
          <a:p>
            <a:pPr algn="just" fontAlgn="base">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Marketing and Sales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19750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84D0A-9EE8-DD8B-B94C-521714D278E6}"/>
              </a:ext>
            </a:extLst>
          </p:cNvPr>
          <p:cNvSpPr>
            <a:spLocks noGrp="1"/>
          </p:cNvSpPr>
          <p:nvPr>
            <p:ph type="title"/>
          </p:nvPr>
        </p:nvSpPr>
        <p:spPr/>
        <p:txBody>
          <a:bodyPr/>
          <a:lstStyle/>
          <a:p>
            <a:pPr algn="ctr"/>
            <a:r>
              <a:rPr lang="en-US" b="1" i="0" dirty="0">
                <a:solidFill>
                  <a:srgbClr val="51565E"/>
                </a:solidFill>
                <a:effectLst/>
                <a:latin typeface="Times New Roman" panose="02020603050405020304" pitchFamily="18" charset="0"/>
                <a:cs typeface="Times New Roman" panose="02020603050405020304" pitchFamily="18" charset="0"/>
              </a:rPr>
              <a:t>8.Random forest algorithm</a:t>
            </a:r>
            <a:br>
              <a:rPr lang="en-US" b="0" i="0" dirty="0">
                <a:solidFill>
                  <a:srgbClr val="51565E"/>
                </a:solidFill>
                <a:effectLst/>
                <a:latin typeface="Roboto" panose="02000000000000000000" pitchFamily="2" charset="0"/>
              </a:rPr>
            </a:br>
            <a:endParaRPr lang="en-US" dirty="0"/>
          </a:p>
        </p:txBody>
      </p:sp>
      <p:pic>
        <p:nvPicPr>
          <p:cNvPr id="5" name="Content Placeholder 4">
            <a:extLst>
              <a:ext uri="{FF2B5EF4-FFF2-40B4-BE49-F238E27FC236}">
                <a16:creationId xmlns:a16="http://schemas.microsoft.com/office/drawing/2014/main" id="{E2FFC3B5-74DE-3E30-E1F1-D8225FC7B0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33429" y="1825625"/>
            <a:ext cx="4925141" cy="4351338"/>
          </a:xfrm>
        </p:spPr>
      </p:pic>
    </p:spTree>
    <p:extLst>
      <p:ext uri="{BB962C8B-B14F-4D97-AF65-F5344CB8AC3E}">
        <p14:creationId xmlns:p14="http://schemas.microsoft.com/office/powerpoint/2010/main" val="24950957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A552C-BB19-FC5A-367C-82619AA6D38D}"/>
              </a:ext>
            </a:extLst>
          </p:cNvPr>
          <p:cNvSpPr>
            <a:spLocks noGrp="1"/>
          </p:cNvSpPr>
          <p:nvPr>
            <p:ph type="title"/>
          </p:nvPr>
        </p:nvSpPr>
        <p:spPr/>
        <p:txBody>
          <a:bodyPr/>
          <a:lstStyle/>
          <a:p>
            <a:pPr algn="ctr"/>
            <a:r>
              <a:rPr lang="en-US" b="1" i="0" dirty="0">
                <a:solidFill>
                  <a:srgbClr val="272C37"/>
                </a:solidFill>
                <a:effectLst/>
                <a:latin typeface="Times New Roman" panose="02020603050405020304" pitchFamily="18" charset="0"/>
                <a:cs typeface="Times New Roman" panose="02020603050405020304" pitchFamily="18" charset="0"/>
              </a:rPr>
              <a:t>8. Random Forest Algorithm</a:t>
            </a:r>
            <a:br>
              <a:rPr lang="en-US" b="0" i="0" dirty="0">
                <a:solidFill>
                  <a:srgbClr val="272C37"/>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5B024D5D-8CCD-075D-12FB-1BA547CD9F45}"/>
              </a:ext>
            </a:extLst>
          </p:cNvPr>
          <p:cNvSpPr>
            <a:spLocks noGrp="1"/>
          </p:cNvSpPr>
          <p:nvPr>
            <p:ph idx="1"/>
          </p:nvPr>
        </p:nvSpPr>
        <p:spPr/>
        <p:txBody>
          <a:bodyPr/>
          <a:lstStyle/>
          <a:p>
            <a:pPr marL="0" indent="0" algn="just">
              <a:buNone/>
            </a:pPr>
            <a:r>
              <a:rPr lang="en-US" b="1" i="0" dirty="0">
                <a:solidFill>
                  <a:srgbClr val="272C37"/>
                </a:solidFill>
                <a:effectLst/>
                <a:latin typeface="Times New Roman" panose="02020603050405020304" pitchFamily="18" charset="0"/>
                <a:cs typeface="Times New Roman" panose="02020603050405020304" pitchFamily="18" charset="0"/>
              </a:rPr>
              <a:t>8. Random Forest Algorithm</a:t>
            </a:r>
          </a:p>
          <a:p>
            <a:pPr algn="just"/>
            <a:r>
              <a:rPr lang="en-US" b="0" i="0" dirty="0">
                <a:solidFill>
                  <a:srgbClr val="51565E"/>
                </a:solidFill>
                <a:effectLst/>
                <a:latin typeface="Times New Roman" panose="02020603050405020304" pitchFamily="18" charset="0"/>
                <a:cs typeface="Times New Roman" panose="02020603050405020304" pitchFamily="18" charset="0"/>
              </a:rPr>
              <a:t>A collective of decision trees is called a </a:t>
            </a:r>
            <a:r>
              <a:rPr lang="en-US" b="0" i="0" u="none" strike="noStrike" dirty="0">
                <a:solidFill>
                  <a:srgbClr val="1179EF"/>
                </a:solidFill>
                <a:effectLst/>
                <a:latin typeface="Times New Roman" panose="02020603050405020304" pitchFamily="18" charset="0"/>
                <a:cs typeface="Times New Roman" panose="02020603050405020304" pitchFamily="18" charset="0"/>
                <a:hlinkClick r:id="rId2" tooltip="Random Forest"/>
              </a:rPr>
              <a:t>Random Forest</a:t>
            </a:r>
            <a:r>
              <a:rPr lang="en-US" b="0" i="0" dirty="0">
                <a:solidFill>
                  <a:srgbClr val="51565E"/>
                </a:solidFill>
                <a:effectLst/>
                <a:latin typeface="Times New Roman" panose="02020603050405020304" pitchFamily="18" charset="0"/>
                <a:cs typeface="Times New Roman" panose="02020603050405020304" pitchFamily="18" charset="0"/>
              </a:rPr>
              <a:t>. </a:t>
            </a:r>
          </a:p>
          <a:p>
            <a:pPr algn="just"/>
            <a:r>
              <a:rPr lang="en-US" b="0" i="0" dirty="0">
                <a:solidFill>
                  <a:srgbClr val="51565E"/>
                </a:solidFill>
                <a:effectLst/>
                <a:latin typeface="Times New Roman" panose="02020603050405020304" pitchFamily="18" charset="0"/>
                <a:cs typeface="Times New Roman" panose="02020603050405020304" pitchFamily="18" charset="0"/>
              </a:rPr>
              <a:t>To classify a new object based on its attributes, each tree is classified, and the tree “votes” for that class. </a:t>
            </a:r>
          </a:p>
          <a:p>
            <a:pPr algn="just"/>
            <a:r>
              <a:rPr lang="en-US" b="0" i="0" dirty="0">
                <a:solidFill>
                  <a:srgbClr val="51565E"/>
                </a:solidFill>
                <a:effectLst/>
                <a:latin typeface="Times New Roman" panose="02020603050405020304" pitchFamily="18" charset="0"/>
                <a:cs typeface="Times New Roman" panose="02020603050405020304" pitchFamily="18" charset="0"/>
              </a:rPr>
              <a:t>The forest chooses the classification having the most votes (over all the trees in the forest).</a:t>
            </a:r>
          </a:p>
          <a:p>
            <a:pPr marL="0" indent="0">
              <a:buNone/>
            </a:pPr>
            <a:endParaRPr lang="en-US" dirty="0"/>
          </a:p>
        </p:txBody>
      </p:sp>
    </p:spTree>
    <p:extLst>
      <p:ext uri="{BB962C8B-B14F-4D97-AF65-F5344CB8AC3E}">
        <p14:creationId xmlns:p14="http://schemas.microsoft.com/office/powerpoint/2010/main" val="22529670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0C9B5-A0BE-6439-F3F2-CD4FE67B8DFF}"/>
              </a:ext>
            </a:extLst>
          </p:cNvPr>
          <p:cNvSpPr>
            <a:spLocks noGrp="1"/>
          </p:cNvSpPr>
          <p:nvPr>
            <p:ph type="title"/>
          </p:nvPr>
        </p:nvSpPr>
        <p:spPr/>
        <p:txBody>
          <a:bodyPr/>
          <a:lstStyle/>
          <a:p>
            <a:pPr algn="ctr"/>
            <a:r>
              <a:rPr lang="en-US" b="1" i="0" dirty="0">
                <a:solidFill>
                  <a:srgbClr val="272C37"/>
                </a:solidFill>
                <a:effectLst/>
                <a:latin typeface="Times New Roman" panose="02020603050405020304" pitchFamily="18" charset="0"/>
                <a:cs typeface="Times New Roman" panose="02020603050405020304" pitchFamily="18" charset="0"/>
              </a:rPr>
              <a:t>8. Random Forest Algorithm</a:t>
            </a:r>
            <a:endParaRPr lang="en-US" dirty="0"/>
          </a:p>
        </p:txBody>
      </p:sp>
      <p:sp>
        <p:nvSpPr>
          <p:cNvPr id="3" name="Content Placeholder 2">
            <a:extLst>
              <a:ext uri="{FF2B5EF4-FFF2-40B4-BE49-F238E27FC236}">
                <a16:creationId xmlns:a16="http://schemas.microsoft.com/office/drawing/2014/main" id="{2D282386-19A1-50BD-2D34-2D905368C383}"/>
              </a:ext>
            </a:extLst>
          </p:cNvPr>
          <p:cNvSpPr>
            <a:spLocks noGrp="1"/>
          </p:cNvSpPr>
          <p:nvPr>
            <p:ph idx="1"/>
          </p:nvPr>
        </p:nvSpPr>
        <p:spPr/>
        <p:txBody>
          <a:bodyPr>
            <a:normAutofit lnSpcReduction="10000"/>
          </a:bodyPr>
          <a:lstStyle/>
          <a:p>
            <a:pPr algn="just"/>
            <a:r>
              <a:rPr lang="en-US" b="0" i="0" dirty="0">
                <a:solidFill>
                  <a:srgbClr val="51565E"/>
                </a:solidFill>
                <a:effectLst/>
                <a:latin typeface="Times New Roman" panose="02020603050405020304" pitchFamily="18" charset="0"/>
                <a:cs typeface="Times New Roman" panose="02020603050405020304" pitchFamily="18" charset="0"/>
              </a:rPr>
              <a:t>Each tree is planted &amp; grown as follows:</a:t>
            </a:r>
          </a:p>
          <a:p>
            <a:pPr algn="just">
              <a:buFont typeface="Arial" panose="020B0604020202020204" pitchFamily="34" charset="0"/>
              <a:buChar char="•"/>
            </a:pPr>
            <a:r>
              <a:rPr lang="en-US" b="0" i="0" dirty="0">
                <a:solidFill>
                  <a:srgbClr val="51565E"/>
                </a:solidFill>
                <a:effectLst/>
                <a:latin typeface="Times New Roman" panose="02020603050405020304" pitchFamily="18" charset="0"/>
                <a:cs typeface="Times New Roman" panose="02020603050405020304" pitchFamily="18" charset="0"/>
              </a:rPr>
              <a:t>If the number of cases in the training set is N, then a sample of N cases is taken at random. </a:t>
            </a:r>
          </a:p>
          <a:p>
            <a:pPr algn="just">
              <a:buFont typeface="Arial" panose="020B0604020202020204" pitchFamily="34" charset="0"/>
              <a:buChar char="•"/>
            </a:pPr>
            <a:r>
              <a:rPr lang="en-US" b="0" i="0" dirty="0">
                <a:solidFill>
                  <a:srgbClr val="51565E"/>
                </a:solidFill>
                <a:effectLst/>
                <a:latin typeface="Times New Roman" panose="02020603050405020304" pitchFamily="18" charset="0"/>
                <a:cs typeface="Times New Roman" panose="02020603050405020304" pitchFamily="18" charset="0"/>
              </a:rPr>
              <a:t>This sample will be the training set for growing the tree.</a:t>
            </a:r>
          </a:p>
          <a:p>
            <a:pPr algn="just">
              <a:buFont typeface="Arial" panose="020B0604020202020204" pitchFamily="34" charset="0"/>
              <a:buChar char="•"/>
            </a:pPr>
            <a:r>
              <a:rPr lang="en-US" b="0" i="0" dirty="0">
                <a:solidFill>
                  <a:srgbClr val="51565E"/>
                </a:solidFill>
                <a:effectLst/>
                <a:latin typeface="Times New Roman" panose="02020603050405020304" pitchFamily="18" charset="0"/>
                <a:cs typeface="Times New Roman" panose="02020603050405020304" pitchFamily="18" charset="0"/>
              </a:rPr>
              <a:t>If there are M input variables, a number m&lt;&lt;M is specified such that at each node, m variables are selected at random out of the M, and the best split on this m is used to split the node. </a:t>
            </a:r>
          </a:p>
          <a:p>
            <a:pPr algn="just">
              <a:buFont typeface="Arial" panose="020B0604020202020204" pitchFamily="34" charset="0"/>
              <a:buChar char="•"/>
            </a:pPr>
            <a:r>
              <a:rPr lang="en-US" b="0" i="0" dirty="0">
                <a:solidFill>
                  <a:srgbClr val="51565E"/>
                </a:solidFill>
                <a:effectLst/>
                <a:latin typeface="Times New Roman" panose="02020603050405020304" pitchFamily="18" charset="0"/>
                <a:cs typeface="Times New Roman" panose="02020603050405020304" pitchFamily="18" charset="0"/>
              </a:rPr>
              <a:t>The value of m is held constant during this process.</a:t>
            </a:r>
          </a:p>
          <a:p>
            <a:pPr algn="just">
              <a:buFont typeface="Arial" panose="020B0604020202020204" pitchFamily="34" charset="0"/>
              <a:buChar char="•"/>
            </a:pPr>
            <a:r>
              <a:rPr lang="en-US" b="0" i="0" dirty="0">
                <a:solidFill>
                  <a:srgbClr val="51565E"/>
                </a:solidFill>
                <a:effectLst/>
                <a:latin typeface="Times New Roman" panose="02020603050405020304" pitchFamily="18" charset="0"/>
                <a:cs typeface="Times New Roman" panose="02020603050405020304" pitchFamily="18" charset="0"/>
              </a:rPr>
              <a:t>Each tree is grown to the most substantial extent possible. </a:t>
            </a:r>
          </a:p>
          <a:p>
            <a:pPr algn="just">
              <a:buFont typeface="Arial" panose="020B0604020202020204" pitchFamily="34" charset="0"/>
              <a:buChar char="•"/>
            </a:pPr>
            <a:r>
              <a:rPr lang="en-US" b="0" i="0" dirty="0">
                <a:solidFill>
                  <a:srgbClr val="51565E"/>
                </a:solidFill>
                <a:effectLst/>
                <a:latin typeface="Times New Roman" panose="02020603050405020304" pitchFamily="18" charset="0"/>
                <a:cs typeface="Times New Roman" panose="02020603050405020304" pitchFamily="18" charset="0"/>
              </a:rPr>
              <a:t>There is no pruning. </a:t>
            </a:r>
          </a:p>
          <a:p>
            <a:endParaRPr lang="en-US" dirty="0"/>
          </a:p>
        </p:txBody>
      </p:sp>
    </p:spTree>
    <p:extLst>
      <p:ext uri="{BB962C8B-B14F-4D97-AF65-F5344CB8AC3E}">
        <p14:creationId xmlns:p14="http://schemas.microsoft.com/office/powerpoint/2010/main" val="30815822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BC103-6F8A-4FFE-76D3-51F7B916EBD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54D75C-9AAF-B2A8-3383-47510190FC52}"/>
              </a:ext>
            </a:extLst>
          </p:cNvPr>
          <p:cNvSpPr>
            <a:spLocks noGrp="1"/>
          </p:cNvSpPr>
          <p:nvPr>
            <p:ph idx="1"/>
          </p:nvPr>
        </p:nvSpPr>
        <p:spPr/>
        <p:txBody>
          <a:bodyPr/>
          <a:lstStyle/>
          <a:p>
            <a:pPr algn="just" fontAlgn="base"/>
            <a:r>
              <a:rPr lang="en-US" b="0" i="0" dirty="0">
                <a:solidFill>
                  <a:srgbClr val="000000"/>
                </a:solidFill>
                <a:effectLst/>
                <a:latin typeface="Times New Roman" panose="02020603050405020304" pitchFamily="18" charset="0"/>
                <a:cs typeface="Times New Roman" panose="02020603050405020304" pitchFamily="18" charset="0"/>
              </a:rPr>
              <a:t>Random forests or random decision forests are a bigger type of ensemble learning method called as Bootstrap Aggregation or Bagging, combining multiple algorithms to generate better results for classification, regression, and other tasks.</a:t>
            </a:r>
          </a:p>
          <a:p>
            <a:pPr algn="just" fontAlgn="base"/>
            <a:r>
              <a:rPr lang="en-US" b="0" i="0" dirty="0">
                <a:solidFill>
                  <a:srgbClr val="000000"/>
                </a:solidFill>
                <a:effectLst/>
                <a:latin typeface="Times New Roman" panose="02020603050405020304" pitchFamily="18" charset="0"/>
                <a:cs typeface="Times New Roman" panose="02020603050405020304" pitchFamily="18" charset="0"/>
              </a:rPr>
              <a:t> Each individual classifier is weak, but when combined with others, can produce excellent results.</a:t>
            </a:r>
          </a:p>
          <a:p>
            <a:pPr algn="just" fontAlgn="base"/>
            <a:r>
              <a:rPr lang="en-US" b="0" i="0" dirty="0">
                <a:solidFill>
                  <a:srgbClr val="000000"/>
                </a:solidFill>
                <a:effectLst/>
                <a:latin typeface="Times New Roman" panose="02020603050405020304" pitchFamily="18" charset="0"/>
                <a:cs typeface="Times New Roman" panose="02020603050405020304" pitchFamily="18" charset="0"/>
              </a:rPr>
              <a:t>The algorithm can handle the data set containing continuous variables as in the case of regression and categorical variables as in the case of classification</a:t>
            </a:r>
          </a:p>
          <a:p>
            <a:endParaRPr lang="en-US" dirty="0"/>
          </a:p>
        </p:txBody>
      </p:sp>
    </p:spTree>
    <p:extLst>
      <p:ext uri="{BB962C8B-B14F-4D97-AF65-F5344CB8AC3E}">
        <p14:creationId xmlns:p14="http://schemas.microsoft.com/office/powerpoint/2010/main" val="27871099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856B-8EDA-9975-3A1B-BB8BA35CFD4B}"/>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3BD6A616-7CA7-315F-20CE-3A3D7DD0AC32}"/>
              </a:ext>
            </a:extLst>
          </p:cNvPr>
          <p:cNvPicPr>
            <a:picLocks noGrp="1" noChangeAspect="1"/>
          </p:cNvPicPr>
          <p:nvPr>
            <p:ph idx="1"/>
          </p:nvPr>
        </p:nvPicPr>
        <p:blipFill>
          <a:blip r:embed="rId2"/>
          <a:stretch>
            <a:fillRect/>
          </a:stretch>
        </p:blipFill>
        <p:spPr>
          <a:xfrm>
            <a:off x="2946400" y="1825625"/>
            <a:ext cx="6187440" cy="4351338"/>
          </a:xfrm>
          <a:prstGeom prst="rect">
            <a:avLst/>
          </a:prstGeom>
        </p:spPr>
      </p:pic>
    </p:spTree>
    <p:extLst>
      <p:ext uri="{BB962C8B-B14F-4D97-AF65-F5344CB8AC3E}">
        <p14:creationId xmlns:p14="http://schemas.microsoft.com/office/powerpoint/2010/main" val="12191419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087E1-3DC5-CB69-91A0-83F5C11B02D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78B8603-076A-663C-1144-412BE798EC88}"/>
              </a:ext>
            </a:extLst>
          </p:cNvPr>
          <p:cNvSpPr>
            <a:spLocks noGrp="1"/>
          </p:cNvSpPr>
          <p:nvPr>
            <p:ph idx="1"/>
          </p:nvPr>
        </p:nvSpPr>
        <p:spPr/>
        <p:txBody>
          <a:bodyPr>
            <a:normAutofit fontScale="92500" lnSpcReduction="10000"/>
          </a:bodyPr>
          <a:lstStyle/>
          <a:p>
            <a:pPr algn="l" fontAlgn="base"/>
            <a:r>
              <a:rPr lang="en-US" b="0" i="0" dirty="0">
                <a:solidFill>
                  <a:srgbClr val="000000"/>
                </a:solidFill>
                <a:effectLst/>
                <a:latin typeface="Helvetica" panose="020B0604020202020204" pitchFamily="34" charset="0"/>
              </a:rPr>
              <a:t> The working of the algorithm consists of the following steps:</a:t>
            </a:r>
          </a:p>
          <a:p>
            <a:pPr algn="l" fontAlgn="base"/>
            <a:r>
              <a:rPr lang="en-US" b="0" i="0" dirty="0">
                <a:solidFill>
                  <a:srgbClr val="000000"/>
                </a:solidFill>
                <a:effectLst/>
                <a:latin typeface="Helvetica" panose="020B0604020202020204" pitchFamily="34" charset="0"/>
              </a:rPr>
              <a:t>Step 1: First, select the random X data points from the training set.</a:t>
            </a:r>
          </a:p>
          <a:p>
            <a:pPr algn="l" fontAlgn="base"/>
            <a:r>
              <a:rPr lang="en-US" b="0" i="0" dirty="0">
                <a:solidFill>
                  <a:srgbClr val="000000"/>
                </a:solidFill>
                <a:effectLst/>
                <a:latin typeface="Helvetica" panose="020B0604020202020204" pitchFamily="34" charset="0"/>
              </a:rPr>
              <a:t>Step 2:Now, with the selected data points (Subsets), build the decision trees.</a:t>
            </a:r>
          </a:p>
          <a:p>
            <a:pPr algn="l" fontAlgn="base"/>
            <a:r>
              <a:rPr lang="en-US" b="0" i="0" dirty="0">
                <a:solidFill>
                  <a:srgbClr val="000000"/>
                </a:solidFill>
                <a:effectLst/>
                <a:latin typeface="Helvetica" panose="020B0604020202020204" pitchFamily="34" charset="0"/>
              </a:rPr>
              <a:t>Step 3: In this step, we will choose the number Y for the decision trees that you want to build. Hence, from every decision tree, we will get the prediction result.</a:t>
            </a:r>
          </a:p>
          <a:p>
            <a:pPr algn="l" fontAlgn="base"/>
            <a:r>
              <a:rPr lang="en-US" b="0" i="0" dirty="0">
                <a:solidFill>
                  <a:srgbClr val="000000"/>
                </a:solidFill>
                <a:effectLst/>
                <a:latin typeface="Helvetica" panose="020B0604020202020204" pitchFamily="34" charset="0"/>
              </a:rPr>
              <a:t>Step 4: After this, for every predicted result voting will be performed. Finally, select the most voted prediction result as the final prediction result.</a:t>
            </a:r>
          </a:p>
          <a:p>
            <a:pPr algn="l" fontAlgn="base"/>
            <a:r>
              <a:rPr lang="en-US" b="0" i="0" dirty="0">
                <a:solidFill>
                  <a:srgbClr val="000000"/>
                </a:solidFill>
                <a:effectLst/>
                <a:latin typeface="Helvetica" panose="020B0604020202020204" pitchFamily="34" charset="0"/>
              </a:rPr>
              <a:t>This is how the Random Forest algorithm works.</a:t>
            </a:r>
          </a:p>
          <a:p>
            <a:endParaRPr lang="en-US" dirty="0"/>
          </a:p>
        </p:txBody>
      </p:sp>
    </p:spTree>
    <p:extLst>
      <p:ext uri="{BB962C8B-B14F-4D97-AF65-F5344CB8AC3E}">
        <p14:creationId xmlns:p14="http://schemas.microsoft.com/office/powerpoint/2010/main" val="10791477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B305D-E9C6-DE8E-2BE0-1AB95381A56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9CEE34E-8D25-D66D-8625-689E681329AB}"/>
              </a:ext>
            </a:extLst>
          </p:cNvPr>
          <p:cNvSpPr>
            <a:spLocks noGrp="1"/>
          </p:cNvSpPr>
          <p:nvPr>
            <p:ph idx="1"/>
          </p:nvPr>
        </p:nvSpPr>
        <p:spPr/>
        <p:txBody>
          <a:bodyPr/>
          <a:lstStyle/>
          <a:p>
            <a:pPr algn="l" fontAlgn="base"/>
            <a:r>
              <a:rPr lang="en-US" b="1" i="0" u="sng" dirty="0">
                <a:solidFill>
                  <a:srgbClr val="000000"/>
                </a:solidFill>
                <a:effectLst/>
                <a:latin typeface="inherit"/>
              </a:rPr>
              <a:t>Advantages of Random Forest algorithm:</a:t>
            </a:r>
            <a:endParaRPr lang="en-US" b="0" i="0" dirty="0">
              <a:solidFill>
                <a:srgbClr val="000000"/>
              </a:solidFill>
              <a:effectLst/>
              <a:latin typeface="Helvetica" panose="020B0604020202020204" pitchFamily="34" charset="0"/>
            </a:endParaRPr>
          </a:p>
          <a:p>
            <a:pPr algn="l" fontAlgn="base">
              <a:buFont typeface="Arial" panose="020B0604020202020204" pitchFamily="34" charset="0"/>
              <a:buChar char="•"/>
            </a:pPr>
            <a:r>
              <a:rPr lang="en-US" b="0" i="0" dirty="0">
                <a:solidFill>
                  <a:srgbClr val="000000"/>
                </a:solidFill>
                <a:effectLst/>
                <a:latin typeface="Helvetica" panose="020B0604020202020204" pitchFamily="34" charset="0"/>
              </a:rPr>
              <a:t>The random forest produces good predictions that can be understood easily.</a:t>
            </a:r>
          </a:p>
          <a:p>
            <a:pPr algn="l" fontAlgn="base">
              <a:buFont typeface="Arial" panose="020B0604020202020204" pitchFamily="34" charset="0"/>
              <a:buChar char="•"/>
            </a:pPr>
            <a:r>
              <a:rPr lang="en-US" b="0" i="0" dirty="0">
                <a:solidFill>
                  <a:srgbClr val="000000"/>
                </a:solidFill>
                <a:effectLst/>
                <a:latin typeface="Helvetica" panose="020B0604020202020204" pitchFamily="34" charset="0"/>
              </a:rPr>
              <a:t>It can handle large datasets efficiently.</a:t>
            </a:r>
          </a:p>
          <a:p>
            <a:pPr algn="l" fontAlgn="base"/>
            <a:r>
              <a:rPr lang="en-US" b="1" i="0" u="sng" dirty="0">
                <a:solidFill>
                  <a:srgbClr val="000000"/>
                </a:solidFill>
                <a:effectLst/>
                <a:latin typeface="inherit"/>
              </a:rPr>
              <a:t>Examples of Random Forest algorithm:</a:t>
            </a:r>
            <a:endParaRPr lang="en-US" b="0" i="0" dirty="0">
              <a:solidFill>
                <a:srgbClr val="000000"/>
              </a:solidFill>
              <a:effectLst/>
              <a:latin typeface="Helvetica" panose="020B0604020202020204" pitchFamily="34" charset="0"/>
            </a:endParaRPr>
          </a:p>
          <a:p>
            <a:pPr algn="l" fontAlgn="base">
              <a:buFont typeface="Arial" panose="020B0604020202020204" pitchFamily="34" charset="0"/>
              <a:buChar char="•"/>
            </a:pPr>
            <a:r>
              <a:rPr lang="en-US" b="0" i="0" dirty="0">
                <a:solidFill>
                  <a:srgbClr val="000000"/>
                </a:solidFill>
                <a:effectLst/>
                <a:latin typeface="Helvetica" panose="020B0604020202020204" pitchFamily="34" charset="0"/>
              </a:rPr>
              <a:t>Banking to detect customers who are more likely to repay their debt on time.</a:t>
            </a:r>
          </a:p>
          <a:p>
            <a:pPr algn="just" fontAlgn="base">
              <a:buFont typeface="Arial" panose="020B0604020202020204" pitchFamily="34" charset="0"/>
              <a:buChar char="•"/>
            </a:pPr>
            <a:r>
              <a:rPr lang="en-US" b="0" i="0" dirty="0">
                <a:solidFill>
                  <a:srgbClr val="000000"/>
                </a:solidFill>
                <a:effectLst/>
                <a:latin typeface="Helvetica" panose="020B0604020202020204" pitchFamily="34" charset="0"/>
              </a:rPr>
              <a:t>Stock traders use Random Forest to predict a stock’s future behavior.</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1255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AFDB3-6E6A-1046-6F17-511A7173FA6A}"/>
              </a:ext>
            </a:extLst>
          </p:cNvPr>
          <p:cNvSpPr>
            <a:spLocks noGrp="1"/>
          </p:cNvSpPr>
          <p:nvPr>
            <p:ph type="title"/>
          </p:nvPr>
        </p:nvSpPr>
        <p:spPr/>
        <p:txBody>
          <a:bodyPr/>
          <a:lstStyle/>
          <a:p>
            <a:pPr algn="ctr"/>
            <a:r>
              <a:rPr lang="en-US" b="1" i="0" dirty="0">
                <a:solidFill>
                  <a:srgbClr val="272C37"/>
                </a:solidFill>
                <a:effectLst/>
                <a:latin typeface="Times New Roman" panose="02020603050405020304" pitchFamily="18" charset="0"/>
                <a:cs typeface="Times New Roman" panose="02020603050405020304" pitchFamily="18" charset="0"/>
              </a:rPr>
              <a:t>1. Linear Regression</a:t>
            </a:r>
            <a:br>
              <a:rPr lang="en-US" b="0" i="0" dirty="0">
                <a:solidFill>
                  <a:srgbClr val="272C37"/>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362EF5D0-EBFD-1C9D-219A-2026E84AB849}"/>
              </a:ext>
            </a:extLst>
          </p:cNvPr>
          <p:cNvSpPr>
            <a:spLocks noGrp="1"/>
          </p:cNvSpPr>
          <p:nvPr>
            <p:ph idx="1"/>
          </p:nvPr>
        </p:nvSpPr>
        <p:spPr/>
        <p:txBody>
          <a:bodyPr/>
          <a:lstStyle/>
          <a:p>
            <a:pPr marL="0" indent="0" algn="just">
              <a:buNone/>
            </a:pPr>
            <a:r>
              <a:rPr lang="en-US" b="1" i="0" dirty="0">
                <a:solidFill>
                  <a:srgbClr val="272C37"/>
                </a:solidFill>
                <a:effectLst/>
                <a:latin typeface="Times New Roman" panose="02020603050405020304" pitchFamily="18" charset="0"/>
                <a:cs typeface="Times New Roman" panose="02020603050405020304" pitchFamily="18" charset="0"/>
              </a:rPr>
              <a:t>1. Linear Regression</a:t>
            </a:r>
          </a:p>
          <a:p>
            <a:pPr algn="just"/>
            <a:r>
              <a:rPr lang="en-US" b="0" i="0" dirty="0">
                <a:solidFill>
                  <a:srgbClr val="51565E"/>
                </a:solidFill>
                <a:effectLst/>
                <a:latin typeface="Times New Roman" panose="02020603050405020304" pitchFamily="18" charset="0"/>
                <a:cs typeface="Times New Roman" panose="02020603050405020304" pitchFamily="18" charset="0"/>
              </a:rPr>
              <a:t>To understand the working functionality of </a:t>
            </a:r>
            <a:r>
              <a:rPr lang="en-US" b="0" i="0" u="none" strike="noStrike" dirty="0">
                <a:solidFill>
                  <a:srgbClr val="1179EF"/>
                </a:solidFill>
                <a:effectLst/>
                <a:latin typeface="Times New Roman" panose="02020603050405020304" pitchFamily="18" charset="0"/>
                <a:cs typeface="Times New Roman" panose="02020603050405020304" pitchFamily="18" charset="0"/>
                <a:hlinkClick r:id="rId2" tooltip="Linear Regression"/>
              </a:rPr>
              <a:t>Linear Regression</a:t>
            </a:r>
            <a:r>
              <a:rPr lang="en-US" b="0" i="0" dirty="0">
                <a:solidFill>
                  <a:srgbClr val="51565E"/>
                </a:solidFill>
                <a:effectLst/>
                <a:latin typeface="Times New Roman" panose="02020603050405020304" pitchFamily="18" charset="0"/>
                <a:cs typeface="Times New Roman" panose="02020603050405020304" pitchFamily="18" charset="0"/>
              </a:rPr>
              <a:t>, imagine how you would arrange random logs of wood in increasing order of their weight. </a:t>
            </a:r>
          </a:p>
          <a:p>
            <a:pPr algn="just"/>
            <a:r>
              <a:rPr lang="en-US" b="0" i="0" dirty="0">
                <a:solidFill>
                  <a:srgbClr val="51565E"/>
                </a:solidFill>
                <a:effectLst/>
                <a:latin typeface="Times New Roman" panose="02020603050405020304" pitchFamily="18" charset="0"/>
                <a:cs typeface="Times New Roman" panose="02020603050405020304" pitchFamily="18" charset="0"/>
              </a:rPr>
              <a:t>There is a catch; however – you cannot weigh each log. </a:t>
            </a:r>
          </a:p>
          <a:p>
            <a:pPr algn="just"/>
            <a:r>
              <a:rPr lang="en-US" b="0" i="0" dirty="0">
                <a:solidFill>
                  <a:srgbClr val="51565E"/>
                </a:solidFill>
                <a:effectLst/>
                <a:latin typeface="Times New Roman" panose="02020603050405020304" pitchFamily="18" charset="0"/>
                <a:cs typeface="Times New Roman" panose="02020603050405020304" pitchFamily="18" charset="0"/>
              </a:rPr>
              <a:t>You have to guess its weight just by looking at the height and girth of the log (visual analyses) and arranging them using a combination of these visible parameters. </a:t>
            </a:r>
          </a:p>
          <a:p>
            <a:pPr algn="just"/>
            <a:r>
              <a:rPr lang="en-US" b="0" i="0" dirty="0">
                <a:solidFill>
                  <a:srgbClr val="51565E"/>
                </a:solidFill>
                <a:effectLst/>
                <a:latin typeface="Times New Roman" panose="02020603050405020304" pitchFamily="18" charset="0"/>
                <a:cs typeface="Times New Roman" panose="02020603050405020304" pitchFamily="18" charset="0"/>
              </a:rPr>
              <a:t>This is what linear regression in </a:t>
            </a:r>
            <a:r>
              <a:rPr lang="en-US" b="0" i="0" u="none" strike="noStrike" dirty="0">
                <a:solidFill>
                  <a:srgbClr val="1179EF"/>
                </a:solidFill>
                <a:effectLst/>
                <a:latin typeface="Times New Roman" panose="02020603050405020304" pitchFamily="18" charset="0"/>
                <a:cs typeface="Times New Roman" panose="02020603050405020304" pitchFamily="18" charset="0"/>
                <a:hlinkClick r:id="rId3" tooltip="machine learning"/>
              </a:rPr>
              <a:t>machine learning</a:t>
            </a:r>
            <a:r>
              <a:rPr lang="en-US" b="0" i="0" dirty="0">
                <a:solidFill>
                  <a:srgbClr val="51565E"/>
                </a:solidFill>
                <a:effectLst/>
                <a:latin typeface="Times New Roman" panose="02020603050405020304" pitchFamily="18" charset="0"/>
                <a:cs typeface="Times New Roman" panose="02020603050405020304" pitchFamily="18" charset="0"/>
              </a:rPr>
              <a:t> is like.</a:t>
            </a:r>
          </a:p>
          <a:p>
            <a:endParaRPr lang="en-US" dirty="0"/>
          </a:p>
        </p:txBody>
      </p:sp>
    </p:spTree>
    <p:extLst>
      <p:ext uri="{BB962C8B-B14F-4D97-AF65-F5344CB8AC3E}">
        <p14:creationId xmlns:p14="http://schemas.microsoft.com/office/powerpoint/2010/main" val="29621680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453FB-9413-3465-4CE4-1DB7C51A8B89}"/>
              </a:ext>
            </a:extLst>
          </p:cNvPr>
          <p:cNvSpPr>
            <a:spLocks noGrp="1"/>
          </p:cNvSpPr>
          <p:nvPr>
            <p:ph type="title"/>
          </p:nvPr>
        </p:nvSpPr>
        <p:spPr/>
        <p:txBody>
          <a:bodyPr/>
          <a:lstStyle/>
          <a:p>
            <a:pPr algn="ctr"/>
            <a:r>
              <a:rPr lang="en-US" b="1" i="0" dirty="0">
                <a:solidFill>
                  <a:srgbClr val="51565E"/>
                </a:solidFill>
                <a:effectLst/>
                <a:latin typeface="Times New Roman" panose="02020603050405020304" pitchFamily="18" charset="0"/>
                <a:cs typeface="Times New Roman" panose="02020603050405020304" pitchFamily="18" charset="0"/>
              </a:rPr>
              <a:t>9.Dimensionality reduction algorithms</a:t>
            </a:r>
            <a:br>
              <a:rPr lang="en-US" b="1" i="0" dirty="0">
                <a:solidFill>
                  <a:srgbClr val="51565E"/>
                </a:solidFill>
                <a:effectLst/>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1C837D6-4C32-AEA3-4990-24C18984B3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1308" y="2324660"/>
            <a:ext cx="10269383" cy="3353268"/>
          </a:xfrm>
        </p:spPr>
      </p:pic>
    </p:spTree>
    <p:extLst>
      <p:ext uri="{BB962C8B-B14F-4D97-AF65-F5344CB8AC3E}">
        <p14:creationId xmlns:p14="http://schemas.microsoft.com/office/powerpoint/2010/main" val="38045198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9B8CA-1D0D-0545-E628-1F5AF4CD5875}"/>
              </a:ext>
            </a:extLst>
          </p:cNvPr>
          <p:cNvSpPr>
            <a:spLocks noGrp="1"/>
          </p:cNvSpPr>
          <p:nvPr>
            <p:ph type="title"/>
          </p:nvPr>
        </p:nvSpPr>
        <p:spPr/>
        <p:txBody>
          <a:bodyPr/>
          <a:lstStyle/>
          <a:p>
            <a:pPr algn="ctr"/>
            <a:r>
              <a:rPr lang="en-US" b="1" i="0" dirty="0">
                <a:solidFill>
                  <a:srgbClr val="51565E"/>
                </a:solidFill>
                <a:effectLst/>
                <a:latin typeface="Times New Roman" panose="02020603050405020304" pitchFamily="18" charset="0"/>
                <a:cs typeface="Times New Roman" panose="02020603050405020304" pitchFamily="18" charset="0"/>
              </a:rPr>
              <a:t>9.Dimensionality reduction algorithms</a:t>
            </a:r>
            <a:endParaRPr lang="en-US" dirty="0"/>
          </a:p>
        </p:txBody>
      </p:sp>
      <p:sp>
        <p:nvSpPr>
          <p:cNvPr id="3" name="Content Placeholder 2">
            <a:extLst>
              <a:ext uri="{FF2B5EF4-FFF2-40B4-BE49-F238E27FC236}">
                <a16:creationId xmlns:a16="http://schemas.microsoft.com/office/drawing/2014/main" id="{1958628C-AB99-3A8D-B645-02C18D4E2A99}"/>
              </a:ext>
            </a:extLst>
          </p:cNvPr>
          <p:cNvSpPr>
            <a:spLocks noGrp="1"/>
          </p:cNvSpPr>
          <p:nvPr>
            <p:ph idx="1"/>
          </p:nvPr>
        </p:nvSpPr>
        <p:spPr/>
        <p:txBody>
          <a:bodyPr/>
          <a:lstStyle/>
          <a:p>
            <a:pPr algn="just"/>
            <a:r>
              <a:rPr lang="en-US" b="0" i="0" dirty="0">
                <a:solidFill>
                  <a:srgbClr val="51565E"/>
                </a:solidFill>
                <a:effectLst/>
                <a:latin typeface="Times New Roman" panose="02020603050405020304" pitchFamily="18" charset="0"/>
                <a:cs typeface="Times New Roman" panose="02020603050405020304" pitchFamily="18" charset="0"/>
              </a:rPr>
              <a:t>In today's world, vast amounts of data are being stored and analyzed by corporates, government agencies, and research organizations.</a:t>
            </a:r>
          </a:p>
          <a:p>
            <a:pPr algn="just"/>
            <a:r>
              <a:rPr lang="en-US" b="0" i="0" dirty="0">
                <a:solidFill>
                  <a:srgbClr val="51565E"/>
                </a:solidFill>
                <a:effectLst/>
                <a:latin typeface="Times New Roman" panose="02020603050405020304" pitchFamily="18" charset="0"/>
                <a:cs typeface="Times New Roman" panose="02020603050405020304" pitchFamily="18" charset="0"/>
              </a:rPr>
              <a:t> As a data scientist, you know that this raw data contains a lot of information - the challenge is to identify significant patterns and variables.</a:t>
            </a:r>
          </a:p>
          <a:p>
            <a:pPr algn="just"/>
            <a:r>
              <a:rPr lang="en-US" b="0" i="0" u="none" strike="noStrike" dirty="0">
                <a:solidFill>
                  <a:srgbClr val="1179EF"/>
                </a:solidFill>
                <a:effectLst/>
                <a:latin typeface="Times New Roman" panose="02020603050405020304" pitchFamily="18" charset="0"/>
                <a:cs typeface="Times New Roman" panose="02020603050405020304" pitchFamily="18" charset="0"/>
                <a:hlinkClick r:id="rId2" tooltip="Dimensionality reduction algorithms"/>
              </a:rPr>
              <a:t>Dimensionality reduction algorithms</a:t>
            </a:r>
            <a:r>
              <a:rPr lang="en-US" b="0" i="0" dirty="0">
                <a:solidFill>
                  <a:srgbClr val="51565E"/>
                </a:solidFill>
                <a:effectLst/>
                <a:latin typeface="Times New Roman" panose="02020603050405020304" pitchFamily="18" charset="0"/>
                <a:cs typeface="Times New Roman" panose="02020603050405020304" pitchFamily="18" charset="0"/>
              </a:rPr>
              <a:t> like Decision Tree, Factor Analyses, Missing Value Ratio, and Random Forest can help you find relevant details</a:t>
            </a:r>
            <a:r>
              <a:rPr lang="en-US" b="0" i="0" dirty="0">
                <a:solidFill>
                  <a:srgbClr val="51565E"/>
                </a:solidFill>
                <a:effectLst/>
                <a:latin typeface="Roboto" panose="02000000000000000000" pitchFamily="2" charset="0"/>
              </a:rPr>
              <a:t>.</a:t>
            </a:r>
          </a:p>
          <a:p>
            <a:endParaRPr lang="en-US" dirty="0"/>
          </a:p>
        </p:txBody>
      </p:sp>
    </p:spTree>
    <p:extLst>
      <p:ext uri="{BB962C8B-B14F-4D97-AF65-F5344CB8AC3E}">
        <p14:creationId xmlns:p14="http://schemas.microsoft.com/office/powerpoint/2010/main" val="12150105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E7A9D-3FEE-8BE6-3673-C6AB8A82460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5A9A256-FD45-FDD8-39F9-B79118C4EA8F}"/>
              </a:ext>
            </a:extLst>
          </p:cNvPr>
          <p:cNvSpPr>
            <a:spLocks noGrp="1"/>
          </p:cNvSpPr>
          <p:nvPr>
            <p:ph idx="1"/>
          </p:nvPr>
        </p:nvSpPr>
        <p:spPr/>
        <p:txBody>
          <a:bodyPr/>
          <a:lstStyle/>
          <a:p>
            <a:pPr algn="just" fontAlgn="base"/>
            <a:r>
              <a:rPr lang="en-US" b="0" i="0" dirty="0">
                <a:solidFill>
                  <a:srgbClr val="000000"/>
                </a:solidFill>
                <a:effectLst/>
                <a:latin typeface="Times New Roman" panose="02020603050405020304" pitchFamily="18" charset="0"/>
                <a:cs typeface="Times New Roman" panose="02020603050405020304" pitchFamily="18" charset="0"/>
              </a:rPr>
              <a:t>“Dimensionality Reduction” simply refers to the process of reducing the number of attributes in a dataset while keeping as much of the variation in the original dataset as possible.</a:t>
            </a:r>
          </a:p>
          <a:p>
            <a:pPr algn="just" fontAlgn="base"/>
            <a:r>
              <a:rPr lang="en-US" b="0" i="0" dirty="0">
                <a:solidFill>
                  <a:srgbClr val="000000"/>
                </a:solidFill>
                <a:effectLst/>
                <a:latin typeface="Times New Roman" panose="02020603050405020304" pitchFamily="18" charset="0"/>
                <a:cs typeface="Times New Roman" panose="02020603050405020304" pitchFamily="18" charset="0"/>
              </a:rPr>
              <a:t> By applying dimensionality reduction, you can decrease or bring down the number of columns to quantifiable counts, thereby transforming the three-dimensional sphere into a two-dimensional object.</a:t>
            </a:r>
          </a:p>
          <a:p>
            <a:pPr algn="just" fontAlgn="base"/>
            <a:r>
              <a:rPr lang="en-US" b="0" i="0" dirty="0">
                <a:solidFill>
                  <a:srgbClr val="000000"/>
                </a:solidFill>
                <a:effectLst/>
                <a:latin typeface="Times New Roman" panose="02020603050405020304" pitchFamily="18" charset="0"/>
                <a:cs typeface="Times New Roman" panose="02020603050405020304" pitchFamily="18" charset="0"/>
              </a:rPr>
              <a:t>Dimensionality reduction algorithms like Decision Trees, Factor Analysis, Missing Value ratios, and Random Forest can help you find relevant/accurate details.</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40667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72A6D-A4F2-5ACD-58D3-E505AEC6694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9173D06-12CF-6005-B649-8395AEB1C4B9}"/>
              </a:ext>
            </a:extLst>
          </p:cNvPr>
          <p:cNvSpPr>
            <a:spLocks noGrp="1"/>
          </p:cNvSpPr>
          <p:nvPr>
            <p:ph idx="1"/>
          </p:nvPr>
        </p:nvSpPr>
        <p:spPr/>
        <p:txBody>
          <a:bodyPr/>
          <a:lstStyle/>
          <a:p>
            <a:pPr algn="just" fontAlgn="base"/>
            <a:r>
              <a:rPr lang="en-US" b="1" i="0" u="sng" dirty="0">
                <a:solidFill>
                  <a:srgbClr val="000000"/>
                </a:solidFill>
                <a:effectLst/>
                <a:latin typeface="Times New Roman" panose="02020603050405020304" pitchFamily="18" charset="0"/>
                <a:cs typeface="Times New Roman" panose="02020603050405020304" pitchFamily="18" charset="0"/>
              </a:rPr>
              <a:t>Advantages of Dimensionality Reduction Algorithm:</a:t>
            </a:r>
            <a:endParaRPr lang="en-US" b="0" i="0" dirty="0">
              <a:solidFill>
                <a:srgbClr val="000000"/>
              </a:solidFill>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It makes machine learning algorithms computationally efficient.</a:t>
            </a:r>
          </a:p>
          <a:p>
            <a:pPr algn="just" fontAlgn="base">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It helps in data compression by reducing features.</a:t>
            </a:r>
          </a:p>
          <a:p>
            <a:pPr algn="just" fontAlgn="base">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It reduces storage.</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3359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969F8-85F1-B5F3-6326-4A695CA19530}"/>
              </a:ext>
            </a:extLst>
          </p:cNvPr>
          <p:cNvSpPr>
            <a:spLocks noGrp="1"/>
          </p:cNvSpPr>
          <p:nvPr>
            <p:ph type="title"/>
          </p:nvPr>
        </p:nvSpPr>
        <p:spPr/>
        <p:txBody>
          <a:bodyPr>
            <a:normAutofit fontScale="90000"/>
          </a:bodyPr>
          <a:lstStyle/>
          <a:p>
            <a:pPr algn="ctr"/>
            <a:r>
              <a:rPr lang="en-US" b="1" i="0" dirty="0">
                <a:solidFill>
                  <a:srgbClr val="51565E"/>
                </a:solidFill>
                <a:effectLst/>
                <a:latin typeface="Times New Roman" panose="02020603050405020304" pitchFamily="18" charset="0"/>
                <a:cs typeface="Times New Roman" panose="02020603050405020304" pitchFamily="18" charset="0"/>
              </a:rPr>
              <a:t>10.Gradient boosting algorithm and AdaBoosting algorithm</a:t>
            </a:r>
            <a:br>
              <a:rPr lang="en-US" b="0" i="0" dirty="0">
                <a:solidFill>
                  <a:srgbClr val="51565E"/>
                </a:solidFill>
                <a:effectLst/>
                <a:latin typeface="Roboto" panose="02000000000000000000" pitchFamily="2" charset="0"/>
              </a:rPr>
            </a:br>
            <a:endParaRPr lang="en-US" dirty="0"/>
          </a:p>
        </p:txBody>
      </p:sp>
      <p:pic>
        <p:nvPicPr>
          <p:cNvPr id="5" name="Content Placeholder 4">
            <a:extLst>
              <a:ext uri="{FF2B5EF4-FFF2-40B4-BE49-F238E27FC236}">
                <a16:creationId xmlns:a16="http://schemas.microsoft.com/office/drawing/2014/main" id="{2472DD6A-29AE-FE8B-2CD7-13EED49FF4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8862" y="1825625"/>
            <a:ext cx="10454275" cy="4351338"/>
          </a:xfrm>
        </p:spPr>
      </p:pic>
    </p:spTree>
    <p:extLst>
      <p:ext uri="{BB962C8B-B14F-4D97-AF65-F5344CB8AC3E}">
        <p14:creationId xmlns:p14="http://schemas.microsoft.com/office/powerpoint/2010/main" val="12763551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AA67C-1CC6-AF41-91DE-D2FCDAE11337}"/>
              </a:ext>
            </a:extLst>
          </p:cNvPr>
          <p:cNvSpPr>
            <a:spLocks noGrp="1"/>
          </p:cNvSpPr>
          <p:nvPr>
            <p:ph type="title"/>
          </p:nvPr>
        </p:nvSpPr>
        <p:spPr/>
        <p:txBody>
          <a:bodyPr>
            <a:normAutofit fontScale="90000"/>
          </a:bodyPr>
          <a:lstStyle/>
          <a:p>
            <a:pPr algn="ctr"/>
            <a:r>
              <a:rPr lang="en-US" sz="4400" b="0" i="0" dirty="0">
                <a:solidFill>
                  <a:srgbClr val="272C37"/>
                </a:solidFill>
                <a:effectLst/>
                <a:latin typeface="Times New Roman" panose="02020603050405020304" pitchFamily="18" charset="0"/>
                <a:cs typeface="Times New Roman" panose="02020603050405020304" pitchFamily="18" charset="0"/>
              </a:rPr>
              <a:t>10. Gradient Boosting Algorithm and AdaBoosting Algorithm</a:t>
            </a:r>
            <a:br>
              <a:rPr lang="en-US" sz="4400" b="0" i="0" dirty="0">
                <a:solidFill>
                  <a:srgbClr val="272C37"/>
                </a:solidFill>
                <a:effectLst/>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BDFE4E8A-6184-F5EA-C3AA-4B04C7BB6003}"/>
              </a:ext>
            </a:extLst>
          </p:cNvPr>
          <p:cNvSpPr>
            <a:spLocks noGrp="1"/>
          </p:cNvSpPr>
          <p:nvPr>
            <p:ph idx="1"/>
          </p:nvPr>
        </p:nvSpPr>
        <p:spPr/>
        <p:txBody>
          <a:bodyPr>
            <a:normAutofit fontScale="77500" lnSpcReduction="20000"/>
          </a:bodyPr>
          <a:lstStyle/>
          <a:p>
            <a:pPr algn="just"/>
            <a:endParaRPr lang="en-US" sz="3000" b="0" i="0" u="none" strike="noStrike" dirty="0">
              <a:solidFill>
                <a:srgbClr val="1179EF"/>
              </a:solidFill>
              <a:effectLst/>
              <a:latin typeface="Times New Roman" panose="02020603050405020304" pitchFamily="18" charset="0"/>
              <a:cs typeface="Times New Roman" panose="02020603050405020304" pitchFamily="18" charset="0"/>
              <a:hlinkClick r:id="rId2" tooltip="Gradient Boosting Algorithm"/>
            </a:endParaRPr>
          </a:p>
          <a:p>
            <a:pPr algn="just"/>
            <a:r>
              <a:rPr lang="en-US" sz="3000" b="0" i="0" u="none" strike="noStrike" dirty="0">
                <a:solidFill>
                  <a:srgbClr val="1179EF"/>
                </a:solidFill>
                <a:effectLst/>
                <a:latin typeface="Times New Roman" panose="02020603050405020304" pitchFamily="18" charset="0"/>
                <a:cs typeface="Times New Roman" panose="02020603050405020304" pitchFamily="18" charset="0"/>
                <a:hlinkClick r:id="rId2" tooltip="Gradient Boosting Algorithm"/>
              </a:rPr>
              <a:t>Gradient Boosting Algorithm</a:t>
            </a:r>
            <a:r>
              <a:rPr lang="en-US" sz="3000" b="0" i="0" dirty="0">
                <a:solidFill>
                  <a:srgbClr val="51565E"/>
                </a:solidFill>
                <a:effectLst/>
                <a:latin typeface="Times New Roman" panose="02020603050405020304" pitchFamily="18" charset="0"/>
                <a:cs typeface="Times New Roman" panose="02020603050405020304" pitchFamily="18" charset="0"/>
              </a:rPr>
              <a:t> and AdaBoosting Algorithm are boosting algorithms used when massive loads of data have to be handled to make predictions with high accuracy.</a:t>
            </a:r>
          </a:p>
          <a:p>
            <a:pPr algn="just"/>
            <a:r>
              <a:rPr lang="en-US" sz="3000" b="0" i="0" dirty="0">
                <a:solidFill>
                  <a:srgbClr val="51565E"/>
                </a:solidFill>
                <a:effectLst/>
                <a:latin typeface="Times New Roman" panose="02020603050405020304" pitchFamily="18" charset="0"/>
                <a:cs typeface="Times New Roman" panose="02020603050405020304" pitchFamily="18" charset="0"/>
              </a:rPr>
              <a:t> Boosting is an ensemble learning algorithm that combines the predictive power of several base estimators to improve robustness.</a:t>
            </a:r>
          </a:p>
          <a:p>
            <a:pPr algn="just"/>
            <a:r>
              <a:rPr lang="en-US" sz="3000" b="0" i="0" dirty="0">
                <a:solidFill>
                  <a:srgbClr val="51565E"/>
                </a:solidFill>
                <a:effectLst/>
                <a:latin typeface="Times New Roman" panose="02020603050405020304" pitchFamily="18" charset="0"/>
                <a:cs typeface="Times New Roman" panose="02020603050405020304" pitchFamily="18" charset="0"/>
              </a:rPr>
              <a:t>In short, it combines multiple weak or average predictors to build a strong predictor. </a:t>
            </a:r>
          </a:p>
          <a:p>
            <a:pPr algn="just"/>
            <a:r>
              <a:rPr lang="en-US" sz="3000" b="0" i="0" dirty="0">
                <a:solidFill>
                  <a:srgbClr val="51565E"/>
                </a:solidFill>
                <a:effectLst/>
                <a:latin typeface="Times New Roman" panose="02020603050405020304" pitchFamily="18" charset="0"/>
                <a:cs typeface="Times New Roman" panose="02020603050405020304" pitchFamily="18" charset="0"/>
              </a:rPr>
              <a:t>These boosting algorithms always work well in data science competitions like Kaggle, AV Hackathon, CrowdAnalytix. </a:t>
            </a:r>
          </a:p>
          <a:p>
            <a:pPr algn="just"/>
            <a:r>
              <a:rPr lang="en-US" sz="3000" b="0" i="0" dirty="0">
                <a:solidFill>
                  <a:srgbClr val="51565E"/>
                </a:solidFill>
                <a:effectLst/>
                <a:latin typeface="Times New Roman" panose="02020603050405020304" pitchFamily="18" charset="0"/>
                <a:cs typeface="Times New Roman" panose="02020603050405020304" pitchFamily="18" charset="0"/>
              </a:rPr>
              <a:t>These are the most preferred machine learning algorithms today. </a:t>
            </a:r>
          </a:p>
          <a:p>
            <a:pPr algn="just"/>
            <a:r>
              <a:rPr lang="en-US" sz="3000" b="0" i="0" dirty="0">
                <a:solidFill>
                  <a:srgbClr val="51565E"/>
                </a:solidFill>
                <a:effectLst/>
                <a:latin typeface="Times New Roman" panose="02020603050405020304" pitchFamily="18" charset="0"/>
                <a:cs typeface="Times New Roman" panose="02020603050405020304" pitchFamily="18" charset="0"/>
              </a:rPr>
              <a:t>Use them, along with Python and R Codes, to achieve accurate outcomes.</a:t>
            </a:r>
          </a:p>
          <a:p>
            <a:pPr marL="0" indent="0">
              <a:buNone/>
            </a:pPr>
            <a:br>
              <a:rPr lang="en-US" dirty="0"/>
            </a:br>
            <a:endParaRPr lang="en-US" dirty="0"/>
          </a:p>
        </p:txBody>
      </p:sp>
    </p:spTree>
    <p:extLst>
      <p:ext uri="{BB962C8B-B14F-4D97-AF65-F5344CB8AC3E}">
        <p14:creationId xmlns:p14="http://schemas.microsoft.com/office/powerpoint/2010/main" val="28803145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7AEB5-537C-AC3B-7834-DD222911CA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500E42D-F14B-60C3-61F0-A01087D134C2}"/>
              </a:ext>
            </a:extLst>
          </p:cNvPr>
          <p:cNvSpPr>
            <a:spLocks noGrp="1"/>
          </p:cNvSpPr>
          <p:nvPr>
            <p:ph idx="1"/>
          </p:nvPr>
        </p:nvSpPr>
        <p:spPr/>
        <p:txBody>
          <a:bodyPr/>
          <a:lstStyle/>
          <a:p>
            <a:pPr algn="l" fontAlgn="base"/>
            <a:r>
              <a:rPr lang="en-US" b="1" i="0" u="sng" dirty="0">
                <a:solidFill>
                  <a:srgbClr val="000000"/>
                </a:solidFill>
                <a:effectLst/>
                <a:latin typeface="inherit"/>
              </a:rPr>
              <a:t>Representation of algorithm:</a:t>
            </a:r>
            <a:endParaRPr lang="en-US" b="0" i="0" dirty="0">
              <a:solidFill>
                <a:srgbClr val="000000"/>
              </a:solidFill>
              <a:effectLst/>
              <a:latin typeface="Helvetica" panose="020B0604020202020204" pitchFamily="34" charset="0"/>
            </a:endParaRPr>
          </a:p>
          <a:p>
            <a:pPr algn="l" fontAlgn="base"/>
            <a:r>
              <a:rPr lang="en-US" b="0" i="0" dirty="0" err="1">
                <a:solidFill>
                  <a:srgbClr val="000000"/>
                </a:solidFill>
                <a:effectLst/>
                <a:latin typeface="Helvetica" panose="020B0604020202020204" pitchFamily="34" charset="0"/>
              </a:rPr>
              <a:t>Adaboost</a:t>
            </a:r>
            <a:r>
              <a:rPr lang="en-US" b="0" i="0" dirty="0">
                <a:solidFill>
                  <a:srgbClr val="000000"/>
                </a:solidFill>
                <a:effectLst/>
                <a:latin typeface="Helvetica" panose="020B0604020202020204" pitchFamily="34" charset="0"/>
              </a:rPr>
              <a:t> classifier is of the form given below:</a:t>
            </a:r>
          </a:p>
          <a:p>
            <a:endParaRPr lang="en-US" dirty="0"/>
          </a:p>
        </p:txBody>
      </p:sp>
      <p:pic>
        <p:nvPicPr>
          <p:cNvPr id="4" name="Picture 3">
            <a:extLst>
              <a:ext uri="{FF2B5EF4-FFF2-40B4-BE49-F238E27FC236}">
                <a16:creationId xmlns:a16="http://schemas.microsoft.com/office/drawing/2014/main" id="{99DB6805-1534-A2A7-6A5A-B3FACE8679D7}"/>
              </a:ext>
            </a:extLst>
          </p:cNvPr>
          <p:cNvPicPr>
            <a:picLocks noChangeAspect="1"/>
          </p:cNvPicPr>
          <p:nvPr/>
        </p:nvPicPr>
        <p:blipFill>
          <a:blip r:embed="rId2"/>
          <a:stretch>
            <a:fillRect/>
          </a:stretch>
        </p:blipFill>
        <p:spPr>
          <a:xfrm>
            <a:off x="4236720" y="3429000"/>
            <a:ext cx="2456815" cy="1529080"/>
          </a:xfrm>
          <a:prstGeom prst="rect">
            <a:avLst/>
          </a:prstGeom>
        </p:spPr>
      </p:pic>
      <p:sp>
        <p:nvSpPr>
          <p:cNvPr id="5" name="TextBox 4">
            <a:extLst>
              <a:ext uri="{FF2B5EF4-FFF2-40B4-BE49-F238E27FC236}">
                <a16:creationId xmlns:a16="http://schemas.microsoft.com/office/drawing/2014/main" id="{C3BEC7FE-6546-8E53-BE20-36DFFFDA4F68}"/>
              </a:ext>
            </a:extLst>
          </p:cNvPr>
          <p:cNvSpPr txBox="1"/>
          <p:nvPr/>
        </p:nvSpPr>
        <p:spPr>
          <a:xfrm>
            <a:off x="2448560" y="5171440"/>
            <a:ext cx="7376160" cy="369332"/>
          </a:xfrm>
          <a:prstGeom prst="rect">
            <a:avLst/>
          </a:prstGeom>
          <a:noFill/>
        </p:spPr>
        <p:txBody>
          <a:bodyPr wrap="square" rtlCol="0">
            <a:spAutoFit/>
          </a:bodyPr>
          <a:lstStyle/>
          <a:p>
            <a:r>
              <a:rPr lang="en-US" b="0" i="0" dirty="0">
                <a:solidFill>
                  <a:srgbClr val="555555"/>
                </a:solidFill>
                <a:effectLst/>
                <a:latin typeface="Domine"/>
              </a:rPr>
              <a:t>where each 𝑓</a:t>
            </a:r>
            <a:r>
              <a:rPr lang="en-US" b="0" i="0" baseline="-25000" dirty="0">
                <a:solidFill>
                  <a:srgbClr val="555555"/>
                </a:solidFill>
                <a:effectLst/>
                <a:latin typeface="Domine"/>
              </a:rPr>
              <a:t>t </a:t>
            </a:r>
            <a:r>
              <a:rPr lang="en-US" b="0" i="0" dirty="0">
                <a:solidFill>
                  <a:srgbClr val="555555"/>
                </a:solidFill>
                <a:effectLst/>
                <a:latin typeface="Domine"/>
              </a:rPr>
              <a:t>is a week learner correcting the errors of the previous one.</a:t>
            </a:r>
            <a:endParaRPr lang="en-US" dirty="0"/>
          </a:p>
        </p:txBody>
      </p:sp>
    </p:spTree>
    <p:extLst>
      <p:ext uri="{BB962C8B-B14F-4D97-AF65-F5344CB8AC3E}">
        <p14:creationId xmlns:p14="http://schemas.microsoft.com/office/powerpoint/2010/main" val="20620138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80291-A907-8B96-213A-C561621CE4D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5511311-100D-D8D1-C157-B60345287291}"/>
              </a:ext>
            </a:extLst>
          </p:cNvPr>
          <p:cNvSpPr>
            <a:spLocks noGrp="1"/>
          </p:cNvSpPr>
          <p:nvPr>
            <p:ph idx="1"/>
          </p:nvPr>
        </p:nvSpPr>
        <p:spPr/>
        <p:txBody>
          <a:bodyPr/>
          <a:lstStyle/>
          <a:p>
            <a:pPr algn="just" fontAlgn="base"/>
            <a:r>
              <a:rPr lang="en-US" b="0" i="0" dirty="0">
                <a:solidFill>
                  <a:srgbClr val="000000"/>
                </a:solidFill>
                <a:effectLst/>
                <a:latin typeface="Times New Roman" panose="02020603050405020304" pitchFamily="18" charset="0"/>
                <a:cs typeface="Times New Roman" panose="02020603050405020304" pitchFamily="18" charset="0"/>
              </a:rPr>
              <a:t>“Adaboosting” is an ensemble learning method, commonly used with decision trees with one level. For the purpose of data, preparation outliers should be removed for AdaBoost.</a:t>
            </a:r>
          </a:p>
          <a:p>
            <a:pPr algn="just" fontAlgn="base"/>
            <a:r>
              <a:rPr lang="en-US" b="1" i="0" u="sng" dirty="0">
                <a:solidFill>
                  <a:srgbClr val="000000"/>
                </a:solidFill>
                <a:effectLst/>
                <a:latin typeface="Times New Roman" panose="02020603050405020304" pitchFamily="18" charset="0"/>
                <a:cs typeface="Times New Roman" panose="02020603050405020304" pitchFamily="18" charset="0"/>
              </a:rPr>
              <a:t>Advantages of the Algorithm are:</a:t>
            </a:r>
            <a:endParaRPr lang="en-US" b="0" i="0" dirty="0">
              <a:solidFill>
                <a:srgbClr val="000000"/>
              </a:solidFill>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 It is easier to use with less need for tweaking parameters.</a:t>
            </a:r>
          </a:p>
          <a:p>
            <a:pPr algn="just" fontAlgn="base">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The accuracy of weak classifiers can be improved by using </a:t>
            </a:r>
            <a:r>
              <a:rPr lang="en-US" b="0" i="0" dirty="0" err="1">
                <a:solidFill>
                  <a:srgbClr val="000000"/>
                </a:solidFill>
                <a:effectLst/>
                <a:latin typeface="Times New Roman" panose="02020603050405020304" pitchFamily="18" charset="0"/>
                <a:cs typeface="Times New Roman" panose="02020603050405020304" pitchFamily="18" charset="0"/>
              </a:rPr>
              <a:t>Adaboost</a:t>
            </a:r>
            <a:r>
              <a:rPr lang="en-US" b="0" i="0" dirty="0">
                <a:solidFill>
                  <a:srgbClr val="000000"/>
                </a:solidFill>
                <a:effectLst/>
                <a:latin typeface="Times New Roman" panose="02020603050405020304" pitchFamily="18" charset="0"/>
                <a:cs typeface="Times New Roman" panose="02020603050405020304" pitchFamily="18" charset="0"/>
              </a:rPr>
              <a:t>. </a:t>
            </a:r>
          </a:p>
          <a:p>
            <a:pPr algn="just" fontAlgn="base">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 It is less prone to overfitting as the input parameters are not jointly optimized.</a:t>
            </a:r>
          </a:p>
          <a:p>
            <a:pPr marL="0" indent="0">
              <a:buNone/>
            </a:pPr>
            <a:endParaRPr lang="en-US" dirty="0"/>
          </a:p>
        </p:txBody>
      </p:sp>
    </p:spTree>
    <p:extLst>
      <p:ext uri="{BB962C8B-B14F-4D97-AF65-F5344CB8AC3E}">
        <p14:creationId xmlns:p14="http://schemas.microsoft.com/office/powerpoint/2010/main" val="894765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D9709-FBCA-BE61-04AE-865ECE7D574A}"/>
              </a:ext>
            </a:extLst>
          </p:cNvPr>
          <p:cNvSpPr>
            <a:spLocks noGrp="1"/>
          </p:cNvSpPr>
          <p:nvPr>
            <p:ph type="title"/>
          </p:nvPr>
        </p:nvSpPr>
        <p:spPr/>
        <p:txBody>
          <a:bodyPr/>
          <a:lstStyle/>
          <a:p>
            <a:pPr algn="ctr"/>
            <a:r>
              <a:rPr lang="en-US" b="1" i="0" dirty="0">
                <a:solidFill>
                  <a:srgbClr val="272C37"/>
                </a:solidFill>
                <a:effectLst/>
                <a:latin typeface="Times New Roman" panose="02020603050405020304" pitchFamily="18" charset="0"/>
                <a:cs typeface="Times New Roman" panose="02020603050405020304" pitchFamily="18" charset="0"/>
              </a:rPr>
              <a:t>1. Linear Regression</a:t>
            </a:r>
            <a:endParaRPr lang="en-US" dirty="0"/>
          </a:p>
        </p:txBody>
      </p:sp>
      <p:sp>
        <p:nvSpPr>
          <p:cNvPr id="3" name="Content Placeholder 2">
            <a:extLst>
              <a:ext uri="{FF2B5EF4-FFF2-40B4-BE49-F238E27FC236}">
                <a16:creationId xmlns:a16="http://schemas.microsoft.com/office/drawing/2014/main" id="{5CC4F3FE-5873-DCD4-D018-2FD1AB98307A}"/>
              </a:ext>
            </a:extLst>
          </p:cNvPr>
          <p:cNvSpPr>
            <a:spLocks noGrp="1"/>
          </p:cNvSpPr>
          <p:nvPr>
            <p:ph idx="1"/>
          </p:nvPr>
        </p:nvSpPr>
        <p:spPr/>
        <p:txBody>
          <a:bodyPr>
            <a:normAutofit fontScale="85000" lnSpcReduction="10000"/>
          </a:bodyPr>
          <a:lstStyle/>
          <a:p>
            <a:pPr algn="just"/>
            <a:r>
              <a:rPr lang="en-US" b="0" i="0" dirty="0">
                <a:solidFill>
                  <a:srgbClr val="51565E"/>
                </a:solidFill>
                <a:effectLst/>
                <a:latin typeface="Times New Roman" panose="02020603050405020304" pitchFamily="18" charset="0"/>
                <a:cs typeface="Times New Roman" panose="02020603050405020304" pitchFamily="18" charset="0"/>
              </a:rPr>
              <a:t>In this process, a relationship is established between independent and dependent variables by fitting them to a line. </a:t>
            </a:r>
          </a:p>
          <a:p>
            <a:pPr algn="just"/>
            <a:r>
              <a:rPr lang="en-US" b="0" i="0" dirty="0">
                <a:solidFill>
                  <a:srgbClr val="51565E"/>
                </a:solidFill>
                <a:effectLst/>
                <a:latin typeface="Times New Roman" panose="02020603050405020304" pitchFamily="18" charset="0"/>
                <a:cs typeface="Times New Roman" panose="02020603050405020304" pitchFamily="18" charset="0"/>
              </a:rPr>
              <a:t>This line is known as the regression line and is represented by a linear equation </a:t>
            </a:r>
          </a:p>
          <a:p>
            <a:pPr algn="just"/>
            <a:r>
              <a:rPr lang="en-US" b="1" i="0" dirty="0">
                <a:solidFill>
                  <a:srgbClr val="51565E"/>
                </a:solidFill>
                <a:effectLst/>
                <a:latin typeface="Times New Roman" panose="02020603050405020304" pitchFamily="18" charset="0"/>
                <a:cs typeface="Times New Roman" panose="02020603050405020304" pitchFamily="18" charset="0"/>
              </a:rPr>
              <a:t>Y= a *X + b.</a:t>
            </a:r>
          </a:p>
          <a:p>
            <a:pPr algn="just"/>
            <a:r>
              <a:rPr lang="en-US" b="0" i="0" dirty="0">
                <a:solidFill>
                  <a:srgbClr val="51565E"/>
                </a:solidFill>
                <a:effectLst/>
                <a:latin typeface="Times New Roman" panose="02020603050405020304" pitchFamily="18" charset="0"/>
                <a:cs typeface="Times New Roman" panose="02020603050405020304" pitchFamily="18" charset="0"/>
              </a:rPr>
              <a:t>In this equation:</a:t>
            </a:r>
          </a:p>
          <a:p>
            <a:pPr algn="just">
              <a:buFont typeface="Arial" panose="020B0604020202020204" pitchFamily="34" charset="0"/>
              <a:buChar char="•"/>
            </a:pPr>
            <a:r>
              <a:rPr lang="en-US" b="0" i="0" dirty="0">
                <a:solidFill>
                  <a:srgbClr val="51565E"/>
                </a:solidFill>
                <a:effectLst/>
                <a:latin typeface="Times New Roman" panose="02020603050405020304" pitchFamily="18" charset="0"/>
                <a:cs typeface="Times New Roman" panose="02020603050405020304" pitchFamily="18" charset="0"/>
              </a:rPr>
              <a:t>Y – Dependent Variable</a:t>
            </a:r>
          </a:p>
          <a:p>
            <a:pPr algn="just">
              <a:buFont typeface="Arial" panose="020B0604020202020204" pitchFamily="34" charset="0"/>
              <a:buChar char="•"/>
            </a:pPr>
            <a:r>
              <a:rPr lang="en-US" b="0" i="0" dirty="0">
                <a:solidFill>
                  <a:srgbClr val="51565E"/>
                </a:solidFill>
                <a:effectLst/>
                <a:latin typeface="Times New Roman" panose="02020603050405020304" pitchFamily="18" charset="0"/>
                <a:cs typeface="Times New Roman" panose="02020603050405020304" pitchFamily="18" charset="0"/>
              </a:rPr>
              <a:t>a – Slope</a:t>
            </a:r>
          </a:p>
          <a:p>
            <a:pPr algn="just">
              <a:buFont typeface="Arial" panose="020B0604020202020204" pitchFamily="34" charset="0"/>
              <a:buChar char="•"/>
            </a:pPr>
            <a:r>
              <a:rPr lang="en-US" b="0" i="0" dirty="0">
                <a:solidFill>
                  <a:srgbClr val="51565E"/>
                </a:solidFill>
                <a:effectLst/>
                <a:latin typeface="Times New Roman" panose="02020603050405020304" pitchFamily="18" charset="0"/>
                <a:cs typeface="Times New Roman" panose="02020603050405020304" pitchFamily="18" charset="0"/>
              </a:rPr>
              <a:t>X – Independent variable</a:t>
            </a:r>
          </a:p>
          <a:p>
            <a:pPr algn="just">
              <a:buFont typeface="Arial" panose="020B0604020202020204" pitchFamily="34" charset="0"/>
              <a:buChar char="•"/>
            </a:pPr>
            <a:r>
              <a:rPr lang="en-US" b="0" i="0" dirty="0">
                <a:solidFill>
                  <a:srgbClr val="51565E"/>
                </a:solidFill>
                <a:effectLst/>
                <a:latin typeface="Times New Roman" panose="02020603050405020304" pitchFamily="18" charset="0"/>
                <a:cs typeface="Times New Roman" panose="02020603050405020304" pitchFamily="18" charset="0"/>
              </a:rPr>
              <a:t>b – Intercept</a:t>
            </a:r>
          </a:p>
          <a:p>
            <a:pPr algn="just"/>
            <a:r>
              <a:rPr lang="en-US" b="0" i="0" dirty="0">
                <a:solidFill>
                  <a:srgbClr val="51565E"/>
                </a:solidFill>
                <a:effectLst/>
                <a:latin typeface="Times New Roman" panose="02020603050405020304" pitchFamily="18" charset="0"/>
                <a:cs typeface="Times New Roman" panose="02020603050405020304" pitchFamily="18" charset="0"/>
              </a:rPr>
              <a:t>The coefficients a &amp; b are derived by minimizing the sum of the squared difference of distance between data points and the regression line.</a:t>
            </a:r>
          </a:p>
          <a:p>
            <a:endParaRPr lang="en-US" dirty="0"/>
          </a:p>
        </p:txBody>
      </p:sp>
    </p:spTree>
    <p:extLst>
      <p:ext uri="{BB962C8B-B14F-4D97-AF65-F5344CB8AC3E}">
        <p14:creationId xmlns:p14="http://schemas.microsoft.com/office/powerpoint/2010/main" val="452124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940FE-22E6-2F55-619E-68326E118431}"/>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1373FD54-8D2D-ED65-3737-3353E5A63C6D}"/>
              </a:ext>
            </a:extLst>
          </p:cNvPr>
          <p:cNvPicPr>
            <a:picLocks noGrp="1" noChangeAspect="1"/>
          </p:cNvPicPr>
          <p:nvPr>
            <p:ph idx="1"/>
          </p:nvPr>
        </p:nvPicPr>
        <p:blipFill>
          <a:blip r:embed="rId2"/>
          <a:stretch>
            <a:fillRect/>
          </a:stretch>
        </p:blipFill>
        <p:spPr>
          <a:xfrm>
            <a:off x="3771192" y="1825625"/>
            <a:ext cx="4649615" cy="4351338"/>
          </a:xfrm>
          <a:prstGeom prst="rect">
            <a:avLst/>
          </a:prstGeom>
        </p:spPr>
      </p:pic>
    </p:spTree>
    <p:extLst>
      <p:ext uri="{BB962C8B-B14F-4D97-AF65-F5344CB8AC3E}">
        <p14:creationId xmlns:p14="http://schemas.microsoft.com/office/powerpoint/2010/main" val="1110215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F5983-FE2C-2E7B-AD95-44CF666300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6B106D2-59A9-06E0-2E2F-CE103E1F4CC8}"/>
              </a:ext>
            </a:extLst>
          </p:cNvPr>
          <p:cNvSpPr>
            <a:spLocks noGrp="1"/>
          </p:cNvSpPr>
          <p:nvPr>
            <p:ph idx="1"/>
          </p:nvPr>
        </p:nvSpPr>
        <p:spPr/>
        <p:txBody>
          <a:bodyPr/>
          <a:lstStyle/>
          <a:p>
            <a:pPr algn="l" fontAlgn="base"/>
            <a:r>
              <a:rPr lang="en-US" sz="2400" b="1" i="0" u="sng" dirty="0">
                <a:solidFill>
                  <a:srgbClr val="000000"/>
                </a:solidFill>
                <a:effectLst/>
                <a:latin typeface="Times New Roman" panose="02020603050405020304" pitchFamily="18" charset="0"/>
                <a:cs typeface="Times New Roman" panose="02020603050405020304" pitchFamily="18" charset="0"/>
              </a:rPr>
              <a:t>Examples of the linear regression model are</a:t>
            </a:r>
            <a:r>
              <a:rPr lang="en-US" sz="2400" b="0" i="0" dirty="0">
                <a:solidFill>
                  <a:srgbClr val="000000"/>
                </a:solidFill>
                <a:effectLst/>
                <a:latin typeface="Times New Roman" panose="02020603050405020304" pitchFamily="18" charset="0"/>
                <a:cs typeface="Times New Roman" panose="02020603050405020304" pitchFamily="18" charset="0"/>
              </a:rPr>
              <a:t>: </a:t>
            </a:r>
          </a:p>
          <a:p>
            <a:pPr algn="l" fontAlgn="base"/>
            <a:r>
              <a:rPr lang="en-US" sz="2400" b="0" i="0" dirty="0">
                <a:solidFill>
                  <a:srgbClr val="000000"/>
                </a:solidFill>
                <a:effectLst/>
                <a:latin typeface="Times New Roman" panose="02020603050405020304" pitchFamily="18" charset="0"/>
                <a:cs typeface="Times New Roman" panose="02020603050405020304" pitchFamily="18" charset="0"/>
              </a:rPr>
              <a:t>Product sales prediction according to prices or promotions.</a:t>
            </a:r>
          </a:p>
          <a:p>
            <a:pPr algn="l" fontAlgn="base">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Call-center waiting-time prediction according to the number of complaints and the number of working agents.</a:t>
            </a:r>
          </a:p>
          <a:p>
            <a:endParaRPr lang="en-US" dirty="0"/>
          </a:p>
        </p:txBody>
      </p:sp>
    </p:spTree>
    <p:extLst>
      <p:ext uri="{BB962C8B-B14F-4D97-AF65-F5344CB8AC3E}">
        <p14:creationId xmlns:p14="http://schemas.microsoft.com/office/powerpoint/2010/main" val="563601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5CADF-7E74-3359-A470-D1E88A5E0A0A}"/>
              </a:ext>
            </a:extLst>
          </p:cNvPr>
          <p:cNvSpPr>
            <a:spLocks noGrp="1"/>
          </p:cNvSpPr>
          <p:nvPr>
            <p:ph type="title"/>
          </p:nvPr>
        </p:nvSpPr>
        <p:spPr/>
        <p:txBody>
          <a:bodyPr/>
          <a:lstStyle/>
          <a:p>
            <a:pPr algn="ctr"/>
            <a:r>
              <a:rPr lang="en-US" b="1" i="0" dirty="0">
                <a:solidFill>
                  <a:srgbClr val="51565E"/>
                </a:solidFill>
                <a:effectLst/>
                <a:latin typeface="Times New Roman" panose="02020603050405020304" pitchFamily="18" charset="0"/>
                <a:cs typeface="Times New Roman" panose="02020603050405020304" pitchFamily="18" charset="0"/>
              </a:rPr>
              <a:t>2.Logistic regression</a:t>
            </a:r>
            <a:br>
              <a:rPr lang="en-US" b="0" i="0" dirty="0">
                <a:solidFill>
                  <a:srgbClr val="51565E"/>
                </a:solidFill>
                <a:effectLst/>
                <a:latin typeface="Roboto" panose="02000000000000000000" pitchFamily="2" charset="0"/>
              </a:rPr>
            </a:br>
            <a:endParaRPr lang="en-US" dirty="0"/>
          </a:p>
        </p:txBody>
      </p:sp>
      <p:pic>
        <p:nvPicPr>
          <p:cNvPr id="5" name="Content Placeholder 4">
            <a:extLst>
              <a:ext uri="{FF2B5EF4-FFF2-40B4-BE49-F238E27FC236}">
                <a16:creationId xmlns:a16="http://schemas.microsoft.com/office/drawing/2014/main" id="{B7B0E27D-35E8-FE09-7A92-2FEEBB67B8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1308" y="1825625"/>
            <a:ext cx="3269383" cy="4351338"/>
          </a:xfrm>
        </p:spPr>
      </p:pic>
    </p:spTree>
    <p:extLst>
      <p:ext uri="{BB962C8B-B14F-4D97-AF65-F5344CB8AC3E}">
        <p14:creationId xmlns:p14="http://schemas.microsoft.com/office/powerpoint/2010/main" val="33160383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TotalTime>
  <Words>2738</Words>
  <Application>Microsoft Office PowerPoint</Application>
  <PresentationFormat>Widescreen</PresentationFormat>
  <Paragraphs>225</Paragraphs>
  <Slides>57</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57</vt:i4>
      </vt:variant>
    </vt:vector>
  </HeadingPairs>
  <TitlesOfParts>
    <vt:vector size="69" baseType="lpstr">
      <vt:lpstr>arial</vt:lpstr>
      <vt:lpstr>arial</vt:lpstr>
      <vt:lpstr>Calibri</vt:lpstr>
      <vt:lpstr>Calibri Light</vt:lpstr>
      <vt:lpstr>Domine</vt:lpstr>
      <vt:lpstr>Helvetica</vt:lpstr>
      <vt:lpstr>inherit</vt:lpstr>
      <vt:lpstr>inter-bold</vt:lpstr>
      <vt:lpstr>inter-regular</vt:lpstr>
      <vt:lpstr>Roboto</vt:lpstr>
      <vt:lpstr>Times New Roman</vt:lpstr>
      <vt:lpstr>Office Theme</vt:lpstr>
      <vt:lpstr>Learning Algorithms</vt:lpstr>
      <vt:lpstr>Learning Algorithms</vt:lpstr>
      <vt:lpstr>PowerPoint Presentation</vt:lpstr>
      <vt:lpstr>1.Linear regression </vt:lpstr>
      <vt:lpstr>1. Linear Regression </vt:lpstr>
      <vt:lpstr>1. Linear Regression</vt:lpstr>
      <vt:lpstr>PowerPoint Presentation</vt:lpstr>
      <vt:lpstr>PowerPoint Presentation</vt:lpstr>
      <vt:lpstr>2.Logistic regression </vt:lpstr>
      <vt:lpstr>2. Logistic Regression </vt:lpstr>
      <vt:lpstr>Representation of Logistic Regression: </vt:lpstr>
      <vt:lpstr>The graph for Logistic Regression </vt:lpstr>
      <vt:lpstr>PowerPoint Presentation</vt:lpstr>
      <vt:lpstr>3.Decision tree </vt:lpstr>
      <vt:lpstr>3. Decision Tree </vt:lpstr>
      <vt:lpstr>PowerPoint Presentation</vt:lpstr>
      <vt:lpstr>PowerPoint Presentation</vt:lpstr>
      <vt:lpstr>PowerPoint Presentation</vt:lpstr>
      <vt:lpstr>4.SVM algorithm </vt:lpstr>
      <vt:lpstr>4. Support Vector Machine (SVM) Algorithm </vt:lpstr>
      <vt:lpstr>Representation of SVM: </vt:lpstr>
      <vt:lpstr>PowerPoint Presentation</vt:lpstr>
      <vt:lpstr>PowerPoint Presentation</vt:lpstr>
      <vt:lpstr>5.Naive Bayes algorithm </vt:lpstr>
      <vt:lpstr>5.Naive Bayes algorithm</vt:lpstr>
      <vt:lpstr>Representation of Naive Bayes:</vt:lpstr>
      <vt:lpstr>PowerPoint Presentation</vt:lpstr>
      <vt:lpstr>6. K- Nearest Neighbors  (KNN) algorithm </vt:lpstr>
      <vt:lpstr>6. K- Nearest Neighbors  (KNN) algorithm </vt:lpstr>
      <vt:lpstr>6. K- Nearest Neighbors  (KNN) algorithm </vt:lpstr>
      <vt:lpstr>PowerPoint Presentation</vt:lpstr>
      <vt:lpstr>PowerPoint Presentation</vt:lpstr>
      <vt:lpstr>PowerPoint Presentation</vt:lpstr>
      <vt:lpstr>PowerPoint Presentation</vt:lpstr>
      <vt:lpstr>PowerPoint Presentation</vt:lpstr>
      <vt:lpstr>PowerPoint Presentation</vt:lpstr>
      <vt:lpstr>7.K-means </vt:lpstr>
      <vt:lpstr>7.K-means</vt:lpstr>
      <vt:lpstr>7.K-means</vt:lpstr>
      <vt:lpstr>Representation of K-Means:</vt:lpstr>
      <vt:lpstr>PowerPoint Presentation</vt:lpstr>
      <vt:lpstr>PowerPoint Presentation</vt:lpstr>
      <vt:lpstr>8.Random forest algorithm </vt:lpstr>
      <vt:lpstr>8. Random Forest Algorithm </vt:lpstr>
      <vt:lpstr>8. Random Forest Algorithm</vt:lpstr>
      <vt:lpstr>PowerPoint Presentation</vt:lpstr>
      <vt:lpstr>PowerPoint Presentation</vt:lpstr>
      <vt:lpstr>PowerPoint Presentation</vt:lpstr>
      <vt:lpstr>PowerPoint Presentation</vt:lpstr>
      <vt:lpstr>9.Dimensionality reduction algorithms </vt:lpstr>
      <vt:lpstr>9.Dimensionality reduction algorithms</vt:lpstr>
      <vt:lpstr>PowerPoint Presentation</vt:lpstr>
      <vt:lpstr>PowerPoint Presentation</vt:lpstr>
      <vt:lpstr>10.Gradient boosting algorithm and AdaBoosting algorithm </vt:lpstr>
      <vt:lpstr>10. Gradient Boosting Algorithm and AdaBoosting Algorithm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iamsweety19@gmail.com</dc:creator>
  <cp:lastModifiedBy>iamsweety19@gmail.com</cp:lastModifiedBy>
  <cp:revision>58</cp:revision>
  <dcterms:created xsi:type="dcterms:W3CDTF">2023-02-16T04:08:19Z</dcterms:created>
  <dcterms:modified xsi:type="dcterms:W3CDTF">2023-02-23T04:27:19Z</dcterms:modified>
</cp:coreProperties>
</file>