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88" r:id="rId6"/>
    <p:sldId id="289" r:id="rId7"/>
    <p:sldId id="290" r:id="rId8"/>
    <p:sldId id="300" r:id="rId9"/>
    <p:sldId id="301" r:id="rId10"/>
    <p:sldId id="302" r:id="rId11"/>
    <p:sldId id="303" r:id="rId12"/>
    <p:sldId id="293" r:id="rId13"/>
    <p:sldId id="294" r:id="rId14"/>
    <p:sldId id="295" r:id="rId15"/>
    <p:sldId id="296" r:id="rId16"/>
    <p:sldId id="297" r:id="rId17"/>
    <p:sldId id="298" r:id="rId18"/>
    <p:sldId id="299" r:id="rId19"/>
    <p:sldId id="304" r:id="rId20"/>
    <p:sldId id="29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1/24/2022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1/24/2022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1/24/2022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1/24/2022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1/24/2022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1/24/2022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1/24/2022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1/24/2022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1/24/2022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1/24/2022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Stabilized-RED</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Md. Zarif Ul Alam</a:t>
            </a:r>
          </a:p>
          <a:p>
            <a:pPr>
              <a:lnSpc>
                <a:spcPct val="100000"/>
              </a:lnSpc>
            </a:pPr>
            <a:r>
              <a:rPr lang="en-US" sz="1600" b="1" dirty="0"/>
              <a:t>1705010</a:t>
            </a:r>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5" name="Straight Connector 5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7" name="Rectangle 56">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ext&#10;&#10;Description automatically generated">
            <a:extLst>
              <a:ext uri="{FF2B5EF4-FFF2-40B4-BE49-F238E27FC236}">
                <a16:creationId xmlns:a16="http://schemas.microsoft.com/office/drawing/2014/main" id="{A2EA32BA-EA56-4942-AB8F-FA2C1C6C4EAA}"/>
              </a:ext>
            </a:extLst>
          </p:cNvPr>
          <p:cNvPicPr>
            <a:picLocks noChangeAspect="1"/>
          </p:cNvPicPr>
          <p:nvPr/>
        </p:nvPicPr>
        <p:blipFill>
          <a:blip r:embed="rId2"/>
          <a:stretch>
            <a:fillRect/>
          </a:stretch>
        </p:blipFill>
        <p:spPr>
          <a:xfrm>
            <a:off x="633999" y="1401290"/>
            <a:ext cx="10925102" cy="2103081"/>
          </a:xfrm>
          <a:prstGeom prst="rect">
            <a:avLst/>
          </a:prstGeom>
        </p:spPr>
      </p:pic>
      <p:sp>
        <p:nvSpPr>
          <p:cNvPr id="59" name="Rectangle 58">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dirty="0">
                <a:solidFill>
                  <a:srgbClr val="FFFFFF"/>
                </a:solidFill>
              </a:rPr>
              <a:t>A look at </a:t>
            </a:r>
            <a:r>
              <a:rPr lang="en-US" sz="4800" dirty="0" err="1">
                <a:solidFill>
                  <a:srgbClr val="FFFFFF"/>
                </a:solidFill>
                <a:latin typeface="Cascadia Mono Light" panose="020B0609020000020004" pitchFamily="49" charset="0"/>
                <a:cs typeface="Cascadia Mono Light" panose="020B0609020000020004" pitchFamily="49" charset="0"/>
              </a:rPr>
              <a:t>QueueDisc</a:t>
            </a:r>
            <a:endParaRPr lang="en-US" sz="4800" dirty="0">
              <a:solidFill>
                <a:srgbClr val="FFFFFF"/>
              </a:solidFill>
              <a:latin typeface="Cascadia Mono Light" panose="020B0609020000020004" pitchFamily="49" charset="0"/>
              <a:cs typeface="Cascadia Mono Light" panose="020B0609020000020004" pitchFamily="49" charset="0"/>
            </a:endParaRPr>
          </a:p>
        </p:txBody>
      </p:sp>
      <p:cxnSp>
        <p:nvCxnSpPr>
          <p:cNvPr id="61" name="Straight Connector 60">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0923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1" name="Straight Connector 8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83" name="Rectangle 82">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88F0494-ADA1-457B-9D33-48253DA1F7BE}"/>
              </a:ext>
            </a:extLst>
          </p:cNvPr>
          <p:cNvPicPr>
            <a:picLocks noChangeAspect="1"/>
          </p:cNvPicPr>
          <p:nvPr/>
        </p:nvPicPr>
        <p:blipFill>
          <a:blip r:embed="rId2"/>
          <a:stretch>
            <a:fillRect/>
          </a:stretch>
        </p:blipFill>
        <p:spPr>
          <a:xfrm>
            <a:off x="633999" y="1182789"/>
            <a:ext cx="10925102" cy="2540084"/>
          </a:xfrm>
          <a:prstGeom prst="rect">
            <a:avLst/>
          </a:prstGeom>
        </p:spPr>
      </p:pic>
      <p:sp>
        <p:nvSpPr>
          <p:cNvPr id="85" name="Rectangle 84">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dirty="0" err="1">
                <a:solidFill>
                  <a:srgbClr val="FFFFFF"/>
                </a:solidFill>
                <a:latin typeface="Cascadia Mono Light" panose="020B0609020000020004" pitchFamily="49" charset="0"/>
                <a:cs typeface="Cascadia Mono Light" panose="020B0609020000020004" pitchFamily="49" charset="0"/>
              </a:rPr>
              <a:t>DoEnqueue</a:t>
            </a:r>
            <a:endParaRPr lang="en-US" sz="4800" dirty="0">
              <a:solidFill>
                <a:srgbClr val="FFFFFF"/>
              </a:solidFill>
              <a:latin typeface="Cascadia Mono Light" panose="020B0609020000020004" pitchFamily="49" charset="0"/>
              <a:cs typeface="Cascadia Mono Light" panose="020B0609020000020004" pitchFamily="49" charset="0"/>
            </a:endParaRPr>
          </a:p>
        </p:txBody>
      </p:sp>
      <p:cxnSp>
        <p:nvCxnSpPr>
          <p:cNvPr id="87" name="Straight Connector 86">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598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1" name="Straight Connector 8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83" name="Rectangle 82">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201284F6-A088-4965-907A-15481A21B217}"/>
              </a:ext>
            </a:extLst>
          </p:cNvPr>
          <p:cNvPicPr>
            <a:picLocks noChangeAspect="1"/>
          </p:cNvPicPr>
          <p:nvPr/>
        </p:nvPicPr>
        <p:blipFill>
          <a:blip r:embed="rId2"/>
          <a:stretch>
            <a:fillRect/>
          </a:stretch>
        </p:blipFill>
        <p:spPr>
          <a:xfrm>
            <a:off x="633999" y="991599"/>
            <a:ext cx="10925102" cy="2922464"/>
          </a:xfrm>
          <a:prstGeom prst="rect">
            <a:avLst/>
          </a:prstGeom>
        </p:spPr>
      </p:pic>
      <p:sp>
        <p:nvSpPr>
          <p:cNvPr id="85" name="Rectangle 84">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dirty="0" err="1">
                <a:solidFill>
                  <a:srgbClr val="FFFFFF"/>
                </a:solidFill>
                <a:latin typeface="Cascadia Mono Light" panose="020B0609020000020004" pitchFamily="49" charset="0"/>
                <a:cs typeface="Cascadia Mono Light" panose="020B0609020000020004" pitchFamily="49" charset="0"/>
              </a:rPr>
              <a:t>DoEnqueue</a:t>
            </a:r>
            <a:endParaRPr lang="en-US" sz="4800" dirty="0">
              <a:solidFill>
                <a:srgbClr val="FFFFFF"/>
              </a:solidFill>
              <a:latin typeface="Cascadia Mono Light" panose="020B0609020000020004" pitchFamily="49" charset="0"/>
              <a:cs typeface="Cascadia Mono Light" panose="020B0609020000020004" pitchFamily="49" charset="0"/>
            </a:endParaRPr>
          </a:p>
        </p:txBody>
      </p:sp>
      <p:cxnSp>
        <p:nvCxnSpPr>
          <p:cNvPr id="87" name="Straight Connector 86">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6908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 name="Rectangle 11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3" name="Straight Connector 11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15" name="Rectangle 114">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62E1608-167B-4AD7-8F38-C715194141A9}"/>
              </a:ext>
            </a:extLst>
          </p:cNvPr>
          <p:cNvPicPr>
            <a:picLocks noChangeAspect="1"/>
          </p:cNvPicPr>
          <p:nvPr/>
        </p:nvPicPr>
        <p:blipFill>
          <a:blip r:embed="rId2"/>
          <a:stretch>
            <a:fillRect/>
          </a:stretch>
        </p:blipFill>
        <p:spPr>
          <a:xfrm>
            <a:off x="633999" y="1319352"/>
            <a:ext cx="10925102" cy="2266957"/>
          </a:xfrm>
          <a:prstGeom prst="rect">
            <a:avLst/>
          </a:prstGeom>
        </p:spPr>
      </p:pic>
      <p:sp>
        <p:nvSpPr>
          <p:cNvPr id="117" name="Rectangle 116">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a:solidFill>
                  <a:srgbClr val="FFFFFF"/>
                </a:solidFill>
              </a:rPr>
              <a:t>DoDequeue</a:t>
            </a:r>
          </a:p>
        </p:txBody>
      </p:sp>
      <p:cxnSp>
        <p:nvCxnSpPr>
          <p:cNvPr id="119" name="Straight Connector 118">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4949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 name="Rectangle 11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3" name="Straight Connector 11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15" name="Rectangle 114">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dirty="0" err="1">
                <a:solidFill>
                  <a:srgbClr val="FFFFFF"/>
                </a:solidFill>
                <a:latin typeface="Cascadia Mono Light" panose="020B0609020000020004" pitchFamily="49" charset="0"/>
                <a:cs typeface="Cascadia Mono Light" panose="020B0609020000020004" pitchFamily="49" charset="0"/>
              </a:rPr>
              <a:t>DoPeek</a:t>
            </a:r>
            <a:endParaRPr lang="en-US" sz="4800" dirty="0">
              <a:solidFill>
                <a:srgbClr val="FFFFFF"/>
              </a:solidFill>
              <a:latin typeface="Cascadia Mono Light" panose="020B0609020000020004" pitchFamily="49" charset="0"/>
              <a:cs typeface="Cascadia Mono Light" panose="020B0609020000020004" pitchFamily="49" charset="0"/>
            </a:endParaRPr>
          </a:p>
        </p:txBody>
      </p:sp>
      <p:cxnSp>
        <p:nvCxnSpPr>
          <p:cNvPr id="119" name="Straight Connector 118">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832D27E0-D023-471B-B51C-72C15E3C9593}"/>
              </a:ext>
            </a:extLst>
          </p:cNvPr>
          <p:cNvPicPr>
            <a:picLocks noChangeAspect="1"/>
          </p:cNvPicPr>
          <p:nvPr/>
        </p:nvPicPr>
        <p:blipFill>
          <a:blip r:embed="rId2"/>
          <a:stretch>
            <a:fillRect/>
          </a:stretch>
        </p:blipFill>
        <p:spPr>
          <a:xfrm>
            <a:off x="2552920" y="81885"/>
            <a:ext cx="7086160" cy="4364363"/>
          </a:xfrm>
          <a:prstGeom prst="rect">
            <a:avLst/>
          </a:prstGeom>
        </p:spPr>
      </p:pic>
    </p:spTree>
    <p:extLst>
      <p:ext uri="{BB962C8B-B14F-4D97-AF65-F5344CB8AC3E}">
        <p14:creationId xmlns:p14="http://schemas.microsoft.com/office/powerpoint/2010/main" val="2319718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9" name="Straight Connector 13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1" name="Rectangle 140">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BE614C0-1F2D-48EA-A3E3-9574CBCFBE50}"/>
              </a:ext>
            </a:extLst>
          </p:cNvPr>
          <p:cNvPicPr>
            <a:picLocks noChangeAspect="1"/>
          </p:cNvPicPr>
          <p:nvPr/>
        </p:nvPicPr>
        <p:blipFill>
          <a:blip r:embed="rId2"/>
          <a:stretch>
            <a:fillRect/>
          </a:stretch>
        </p:blipFill>
        <p:spPr>
          <a:xfrm>
            <a:off x="1516063" y="643538"/>
            <a:ext cx="9160974" cy="3618586"/>
          </a:xfrm>
          <a:prstGeom prst="rect">
            <a:avLst/>
          </a:prstGeom>
        </p:spPr>
      </p:pic>
      <p:sp>
        <p:nvSpPr>
          <p:cNvPr id="143" name="Rectangle 142">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dirty="0" err="1">
                <a:solidFill>
                  <a:srgbClr val="FFFFFF"/>
                </a:solidFill>
                <a:latin typeface="Cascadia Mono Light" panose="020B0609020000020004" pitchFamily="49" charset="0"/>
                <a:cs typeface="Cascadia Mono Light" panose="020B0609020000020004" pitchFamily="49" charset="0"/>
              </a:rPr>
              <a:t>CheckConfig</a:t>
            </a:r>
            <a:endParaRPr lang="en-US" sz="4800" dirty="0">
              <a:solidFill>
                <a:srgbClr val="FFFFFF"/>
              </a:solidFill>
              <a:latin typeface="Cascadia Mono Light" panose="020B0609020000020004" pitchFamily="49" charset="0"/>
              <a:cs typeface="Cascadia Mono Light" panose="020B0609020000020004" pitchFamily="49" charset="0"/>
            </a:endParaRPr>
          </a:p>
        </p:txBody>
      </p:sp>
      <p:cxnSp>
        <p:nvCxnSpPr>
          <p:cNvPr id="145" name="Straight Connector 144">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865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9" name="Straight Connector 13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1" name="Rectangle 140">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dirty="0">
                <a:solidFill>
                  <a:srgbClr val="FFFFFF"/>
                </a:solidFill>
                <a:latin typeface="Cascadia Mono Light" panose="020B0609020000020004" pitchFamily="49" charset="0"/>
                <a:cs typeface="Cascadia Mono Light" panose="020B0609020000020004" pitchFamily="49" charset="0"/>
              </a:rPr>
              <a:t>Code</a:t>
            </a:r>
          </a:p>
        </p:txBody>
      </p:sp>
      <p:cxnSp>
        <p:nvCxnSpPr>
          <p:cNvPr id="145" name="Straight Connector 144">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C480BD7-5A52-4A0F-B777-CB8912390FA5}"/>
              </a:ext>
            </a:extLst>
          </p:cNvPr>
          <p:cNvSpPr txBox="1"/>
          <p:nvPr/>
        </p:nvSpPr>
        <p:spPr>
          <a:xfrm>
            <a:off x="3200400" y="1952353"/>
            <a:ext cx="5436104" cy="646331"/>
          </a:xfrm>
          <a:prstGeom prst="rect">
            <a:avLst/>
          </a:prstGeom>
          <a:noFill/>
        </p:spPr>
        <p:txBody>
          <a:bodyPr wrap="none" rtlCol="0">
            <a:spAutoFit/>
          </a:bodyPr>
          <a:lstStyle/>
          <a:p>
            <a:r>
              <a:rPr lang="en-US" dirty="0" err="1">
                <a:latin typeface="Cascadia Mono PL" panose="020B0609020000020004" pitchFamily="49" charset="0"/>
                <a:cs typeface="Cascadia Mono PL" panose="020B0609020000020004" pitchFamily="49" charset="0"/>
              </a:rPr>
              <a:t>src</a:t>
            </a:r>
            <a:r>
              <a:rPr lang="en-US" dirty="0">
                <a:latin typeface="Cascadia Mono PL" panose="020B0609020000020004" pitchFamily="49" charset="0"/>
                <a:cs typeface="Cascadia Mono PL" panose="020B0609020000020004" pitchFamily="49" charset="0"/>
              </a:rPr>
              <a:t>/traffic-control/model/queue-</a:t>
            </a:r>
            <a:r>
              <a:rPr lang="en-US" dirty="0" err="1">
                <a:latin typeface="Cascadia Mono PL" panose="020B0609020000020004" pitchFamily="49" charset="0"/>
                <a:cs typeface="Cascadia Mono PL" panose="020B0609020000020004" pitchFamily="49" charset="0"/>
              </a:rPr>
              <a:t>disc.h</a:t>
            </a:r>
            <a:endParaRPr lang="en-US" dirty="0">
              <a:latin typeface="Cascadia Mono PL" panose="020B0609020000020004" pitchFamily="49" charset="0"/>
              <a:cs typeface="Cascadia Mono PL" panose="020B0609020000020004" pitchFamily="49" charset="0"/>
            </a:endParaRPr>
          </a:p>
          <a:p>
            <a:r>
              <a:rPr lang="en-US" dirty="0">
                <a:latin typeface="Cascadia Mono PL" panose="020B0609020000020004" pitchFamily="49" charset="0"/>
                <a:cs typeface="Cascadia Mono PL" panose="020B0609020000020004" pitchFamily="49" charset="0"/>
              </a:rPr>
              <a:t>src/traffic-control/model/queue-disc.cc</a:t>
            </a:r>
          </a:p>
        </p:txBody>
      </p:sp>
    </p:spTree>
    <p:extLst>
      <p:ext uri="{BB962C8B-B14F-4D97-AF65-F5344CB8AC3E}">
        <p14:creationId xmlns:p14="http://schemas.microsoft.com/office/powerpoint/2010/main" val="3770222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57CE11A-E9DB-4E48-AB63-C1EED29814AD}"/>
              </a:ext>
            </a:extLst>
          </p:cNvPr>
          <p:cNvSpPr>
            <a:spLocks noGrp="1"/>
          </p:cNvSpPr>
          <p:nvPr/>
        </p:nvSpPr>
        <p:spPr>
          <a:xfrm>
            <a:off x="1066800" y="1828800"/>
            <a:ext cx="10058400" cy="118525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sz="6600" dirty="0"/>
              <a:t>THANK YOU</a:t>
            </a:r>
          </a:p>
        </p:txBody>
      </p:sp>
    </p:spTree>
    <p:extLst>
      <p:ext uri="{BB962C8B-B14F-4D97-AF65-F5344CB8AC3E}">
        <p14:creationId xmlns:p14="http://schemas.microsoft.com/office/powerpoint/2010/main" val="2871609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Reference</a:t>
            </a:r>
          </a:p>
        </p:txBody>
      </p:sp>
      <p:sp>
        <p:nvSpPr>
          <p:cNvPr id="5" name="TextBox 4">
            <a:extLst>
              <a:ext uri="{FF2B5EF4-FFF2-40B4-BE49-F238E27FC236}">
                <a16:creationId xmlns:a16="http://schemas.microsoft.com/office/drawing/2014/main" id="{68A0F6AF-F936-4FA9-9119-AFBBFDD43C0D}"/>
              </a:ext>
            </a:extLst>
          </p:cNvPr>
          <p:cNvSpPr txBox="1"/>
          <p:nvPr/>
        </p:nvSpPr>
        <p:spPr>
          <a:xfrm>
            <a:off x="4621283" y="2644170"/>
            <a:ext cx="6756400" cy="1569660"/>
          </a:xfrm>
          <a:prstGeom prst="rect">
            <a:avLst/>
          </a:prstGeom>
          <a:noFill/>
        </p:spPr>
        <p:txBody>
          <a:bodyPr wrap="square" rtlCol="0">
            <a:spAutoFit/>
          </a:bodyPr>
          <a:lstStyle/>
          <a:p>
            <a:r>
              <a:rPr lang="en-US" sz="3200" dirty="0"/>
              <a:t>T. J. Ott, T. V. Lakshman and L. H. Wong, </a:t>
            </a:r>
            <a:r>
              <a:rPr lang="en-US" sz="3200" b="1" dirty="0"/>
              <a:t>"SRED: stabilized RED,"</a:t>
            </a:r>
            <a:r>
              <a:rPr lang="en-US" sz="3200" dirty="0"/>
              <a:t> IEEE INFOCOM '99. </a:t>
            </a:r>
          </a:p>
        </p:txBody>
      </p:sp>
    </p:spTree>
    <p:extLst>
      <p:ext uri="{BB962C8B-B14F-4D97-AF65-F5344CB8AC3E}">
        <p14:creationId xmlns:p14="http://schemas.microsoft.com/office/powerpoint/2010/main" val="1440560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Methodology</a:t>
            </a:r>
          </a:p>
        </p:txBody>
      </p:sp>
      <p:sp>
        <p:nvSpPr>
          <p:cNvPr id="5" name="TextBox 4">
            <a:extLst>
              <a:ext uri="{FF2B5EF4-FFF2-40B4-BE49-F238E27FC236}">
                <a16:creationId xmlns:a16="http://schemas.microsoft.com/office/drawing/2014/main" id="{68A0F6AF-F936-4FA9-9119-AFBBFDD43C0D}"/>
              </a:ext>
            </a:extLst>
          </p:cNvPr>
          <p:cNvSpPr txBox="1"/>
          <p:nvPr/>
        </p:nvSpPr>
        <p:spPr>
          <a:xfrm>
            <a:off x="4846320" y="516835"/>
            <a:ext cx="6756400" cy="4893647"/>
          </a:xfrm>
          <a:prstGeom prst="rect">
            <a:avLst/>
          </a:prstGeom>
          <a:noFill/>
        </p:spPr>
        <p:txBody>
          <a:bodyPr wrap="square" rtlCol="0">
            <a:spAutoFit/>
          </a:bodyPr>
          <a:lstStyle/>
          <a:p>
            <a:pPr marL="457200" indent="-457200">
              <a:buFont typeface="Wingdings" panose="05000000000000000000" pitchFamily="2" charset="2"/>
              <a:buChar char="q"/>
            </a:pPr>
            <a:r>
              <a:rPr lang="en-US" sz="2600" b="1" dirty="0"/>
              <a:t>Zombie List</a:t>
            </a:r>
            <a:r>
              <a:rPr lang="en-US" sz="2600" dirty="0"/>
              <a:t> : M recently seen flows, with extra information “count” and “time stamp”</a:t>
            </a:r>
          </a:p>
          <a:p>
            <a:pPr marL="457200" indent="-457200">
              <a:buFont typeface="Wingdings" panose="05000000000000000000" pitchFamily="2" charset="2"/>
              <a:buChar char="q"/>
            </a:pPr>
            <a:endParaRPr lang="en-US" sz="2600" dirty="0"/>
          </a:p>
          <a:p>
            <a:pPr marL="457200" indent="-457200">
              <a:buFont typeface="Wingdings" panose="05000000000000000000" pitchFamily="2" charset="2"/>
              <a:buChar char="q"/>
            </a:pPr>
            <a:r>
              <a:rPr lang="en-US" sz="2600" b="1" dirty="0"/>
              <a:t>Zombies</a:t>
            </a:r>
            <a:r>
              <a:rPr lang="en-US" sz="2600" dirty="0"/>
              <a:t> : flows in the zombie list</a:t>
            </a:r>
          </a:p>
          <a:p>
            <a:pPr marL="457200" indent="-457200">
              <a:buFont typeface="Wingdings" panose="05000000000000000000" pitchFamily="2" charset="2"/>
              <a:buChar char="q"/>
            </a:pPr>
            <a:endParaRPr lang="en-US" sz="2600" dirty="0"/>
          </a:p>
          <a:p>
            <a:pPr marL="457200" indent="-457200">
              <a:buFont typeface="Wingdings" panose="05000000000000000000" pitchFamily="2" charset="2"/>
              <a:buChar char="q"/>
            </a:pPr>
            <a:r>
              <a:rPr lang="en-US" sz="2600" dirty="0"/>
              <a:t>Zombie list starts out empty, As packets arrive, as long as the list is not full, for every arriving packet the packet flow identifier (source address, destination address, etc.) is added to the list, the count of that zombie is set to zero, and its timestamp is set to the arrival time of the packet</a:t>
            </a:r>
          </a:p>
        </p:txBody>
      </p:sp>
    </p:spTree>
    <p:extLst>
      <p:ext uri="{BB962C8B-B14F-4D97-AF65-F5344CB8AC3E}">
        <p14:creationId xmlns:p14="http://schemas.microsoft.com/office/powerpoint/2010/main" val="1500498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Methodology</a:t>
            </a:r>
          </a:p>
        </p:txBody>
      </p:sp>
      <p:sp>
        <p:nvSpPr>
          <p:cNvPr id="5" name="TextBox 4">
            <a:extLst>
              <a:ext uri="{FF2B5EF4-FFF2-40B4-BE49-F238E27FC236}">
                <a16:creationId xmlns:a16="http://schemas.microsoft.com/office/drawing/2014/main" id="{68A0F6AF-F936-4FA9-9119-AFBBFDD43C0D}"/>
              </a:ext>
            </a:extLst>
          </p:cNvPr>
          <p:cNvSpPr txBox="1"/>
          <p:nvPr/>
        </p:nvSpPr>
        <p:spPr>
          <a:xfrm>
            <a:off x="4846320" y="516835"/>
            <a:ext cx="6756400" cy="6093976"/>
          </a:xfrm>
          <a:prstGeom prst="rect">
            <a:avLst/>
          </a:prstGeom>
          <a:noFill/>
        </p:spPr>
        <p:txBody>
          <a:bodyPr wrap="square" rtlCol="0">
            <a:spAutoFit/>
          </a:bodyPr>
          <a:lstStyle/>
          <a:p>
            <a:pPr marL="457200" indent="-457200">
              <a:buFont typeface="Wingdings" panose="05000000000000000000" pitchFamily="2" charset="2"/>
              <a:buChar char="q"/>
            </a:pPr>
            <a:r>
              <a:rPr lang="en-US" sz="2600" dirty="0"/>
              <a:t>Once the zombie list is full it works as follows: Whenever a packet arrives, it is compared with a randomly chosen zombie in the zombie list.</a:t>
            </a:r>
          </a:p>
          <a:p>
            <a:pPr marL="914400" lvl="1" indent="-457200">
              <a:buFont typeface="Wingdings" panose="05000000000000000000" pitchFamily="2" charset="2"/>
              <a:buChar char="q"/>
            </a:pPr>
            <a:r>
              <a:rPr lang="en-US" sz="2600" b="1" dirty="0"/>
              <a:t>Hit</a:t>
            </a:r>
            <a:r>
              <a:rPr lang="en-US" sz="2600" dirty="0"/>
              <a:t> : If the arriving packet’s flow matches the zombie we declare a “hit”. </a:t>
            </a:r>
          </a:p>
          <a:p>
            <a:pPr marL="1371600" lvl="2" indent="-457200">
              <a:buFont typeface="Wingdings" panose="05000000000000000000" pitchFamily="2" charset="2"/>
              <a:buChar char="q"/>
            </a:pPr>
            <a:r>
              <a:rPr lang="en-US" sz="2600" dirty="0"/>
              <a:t>Count ++</a:t>
            </a:r>
          </a:p>
          <a:p>
            <a:pPr marL="1371600" lvl="2" indent="-457200">
              <a:buFont typeface="Wingdings" panose="05000000000000000000" pitchFamily="2" charset="2"/>
              <a:buChar char="q"/>
            </a:pPr>
            <a:r>
              <a:rPr lang="en-US" sz="2600" dirty="0"/>
              <a:t>Update timestamp</a:t>
            </a:r>
          </a:p>
          <a:p>
            <a:pPr marL="914400" lvl="1" indent="-457200">
              <a:buFont typeface="Wingdings" panose="05000000000000000000" pitchFamily="2" charset="2"/>
              <a:buChar char="q"/>
            </a:pPr>
            <a:r>
              <a:rPr lang="en-US" sz="2600" b="1" dirty="0"/>
              <a:t>No Hit</a:t>
            </a:r>
            <a:r>
              <a:rPr lang="en-US" sz="2600" dirty="0"/>
              <a:t> : If the two are not of the same flow, we declare a “no hit”. In that case, with probability p the flow identifier of the packet is overwritten. With probability 1 - p there is no change to the zombie list.</a:t>
            </a:r>
          </a:p>
          <a:p>
            <a:endParaRPr lang="en-US" sz="2600" dirty="0"/>
          </a:p>
        </p:txBody>
      </p:sp>
    </p:spTree>
    <p:extLst>
      <p:ext uri="{BB962C8B-B14F-4D97-AF65-F5344CB8AC3E}">
        <p14:creationId xmlns:p14="http://schemas.microsoft.com/office/powerpoint/2010/main" val="1316720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9" name="Straight Connector 1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0EE6144-E8D0-44AB-8CD2-C6C662D2237B}"/>
              </a:ext>
            </a:extLst>
          </p:cNvPr>
          <p:cNvPicPr>
            <a:picLocks noChangeAspect="1"/>
          </p:cNvPicPr>
          <p:nvPr/>
        </p:nvPicPr>
        <p:blipFill>
          <a:blip r:embed="rId2"/>
          <a:stretch>
            <a:fillRect/>
          </a:stretch>
        </p:blipFill>
        <p:spPr>
          <a:xfrm>
            <a:off x="2970799" y="1314698"/>
            <a:ext cx="5858241" cy="1845345"/>
          </a:xfrm>
          <a:prstGeom prst="rect">
            <a:avLst/>
          </a:prstGeom>
        </p:spPr>
      </p:pic>
      <p:sp>
        <p:nvSpPr>
          <p:cNvPr id="23" name="Rectangle 22">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dirty="0">
                <a:solidFill>
                  <a:srgbClr val="FFFFFF"/>
                </a:solidFill>
              </a:rPr>
              <a:t>Hit</a:t>
            </a:r>
          </a:p>
        </p:txBody>
      </p:sp>
      <p:cxnSp>
        <p:nvCxnSpPr>
          <p:cNvPr id="25" name="Straight Connector 24">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324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444F095D-2ABD-4B1E-B855-9C57281D9206}"/>
              </a:ext>
            </a:extLst>
          </p:cNvPr>
          <p:cNvPicPr>
            <a:picLocks noChangeAspect="1"/>
          </p:cNvPicPr>
          <p:nvPr/>
        </p:nvPicPr>
        <p:blipFill>
          <a:blip r:embed="rId2"/>
          <a:stretch>
            <a:fillRect/>
          </a:stretch>
        </p:blipFill>
        <p:spPr>
          <a:xfrm>
            <a:off x="2094999" y="68692"/>
            <a:ext cx="8002001" cy="1420354"/>
          </a:xfrm>
          <a:prstGeom prst="rect">
            <a:avLst/>
          </a:prstGeom>
        </p:spPr>
      </p:pic>
      <p:sp>
        <p:nvSpPr>
          <p:cNvPr id="36" name="Rectangle 35">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dirty="0" err="1">
                <a:solidFill>
                  <a:srgbClr val="FFFFFF"/>
                </a:solidFill>
              </a:rPr>
              <a:t>HitFrequency</a:t>
            </a:r>
            <a:endParaRPr lang="en-US" sz="4800" dirty="0">
              <a:solidFill>
                <a:srgbClr val="FFFFFF"/>
              </a:solidFill>
            </a:endParaRPr>
          </a:p>
        </p:txBody>
      </p:sp>
      <p:cxnSp>
        <p:nvCxnSpPr>
          <p:cNvPr id="38" name="Straight Connector 37">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C17DF61D-8720-4D2F-BFE1-9A2E520BBFB1}"/>
              </a:ext>
            </a:extLst>
          </p:cNvPr>
          <p:cNvPicPr>
            <a:picLocks noChangeAspect="1"/>
          </p:cNvPicPr>
          <p:nvPr/>
        </p:nvPicPr>
        <p:blipFill>
          <a:blip r:embed="rId3"/>
          <a:stretch>
            <a:fillRect/>
          </a:stretch>
        </p:blipFill>
        <p:spPr>
          <a:xfrm>
            <a:off x="5193410" y="1469128"/>
            <a:ext cx="2178162" cy="1079555"/>
          </a:xfrm>
          <a:prstGeom prst="rect">
            <a:avLst/>
          </a:prstGeom>
        </p:spPr>
      </p:pic>
      <p:sp>
        <p:nvSpPr>
          <p:cNvPr id="8" name="TextBox 7">
            <a:extLst>
              <a:ext uri="{FF2B5EF4-FFF2-40B4-BE49-F238E27FC236}">
                <a16:creationId xmlns:a16="http://schemas.microsoft.com/office/drawing/2014/main" id="{28BBB536-766A-418D-A63C-EF137E16C362}"/>
              </a:ext>
            </a:extLst>
          </p:cNvPr>
          <p:cNvSpPr txBox="1"/>
          <p:nvPr/>
        </p:nvSpPr>
        <p:spPr>
          <a:xfrm>
            <a:off x="4287916" y="1824239"/>
            <a:ext cx="779381" cy="369332"/>
          </a:xfrm>
          <a:prstGeom prst="rect">
            <a:avLst/>
          </a:prstGeom>
          <a:noFill/>
        </p:spPr>
        <p:txBody>
          <a:bodyPr wrap="none" rtlCol="0">
            <a:spAutoFit/>
          </a:bodyPr>
          <a:lstStyle/>
          <a:p>
            <a:r>
              <a:rPr lang="en-US" dirty="0"/>
              <a:t>where</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352A5DAE-9AE1-40C8-B1A8-3B5803B4D010}"/>
                  </a:ext>
                </a:extLst>
              </p:cNvPr>
              <p:cNvSpPr txBox="1"/>
              <p:nvPr/>
            </p:nvSpPr>
            <p:spPr>
              <a:xfrm>
                <a:off x="1366029" y="2883876"/>
                <a:ext cx="9963690" cy="369332"/>
              </a:xfrm>
              <a:prstGeom prst="rect">
                <a:avLst/>
              </a:prstGeom>
              <a:noFill/>
            </p:spPr>
            <p:txBody>
              <a:bodyPr wrap="none" rtlCol="0">
                <a:spAutoFit/>
              </a:bodyPr>
              <a:lstStyle/>
              <a:p>
                <a14:m>
                  <m:oMath xmlns:m="http://schemas.openxmlformats.org/officeDocument/2006/math">
                    <m:r>
                      <a:rPr lang="en-US" i="1" dirty="0" smtClean="0">
                        <a:latin typeface="Cambria Math" panose="02040503050406030204" pitchFamily="18" charset="0"/>
                      </a:rPr>
                      <m:t>𝑝</m:t>
                    </m:r>
                  </m:oMath>
                </a14:m>
                <a:r>
                  <a:rPr lang="en-US" dirty="0"/>
                  <a:t> = probability that in case of a “non-hit” the incoming flow overwrites the zombie it is compared with</a:t>
                </a:r>
              </a:p>
            </p:txBody>
          </p:sp>
        </mc:Choice>
        <mc:Fallback xmlns="">
          <p:sp>
            <p:nvSpPr>
              <p:cNvPr id="24" name="TextBox 23">
                <a:extLst>
                  <a:ext uri="{FF2B5EF4-FFF2-40B4-BE49-F238E27FC236}">
                    <a16:creationId xmlns:a16="http://schemas.microsoft.com/office/drawing/2014/main" id="{352A5DAE-9AE1-40C8-B1A8-3B5803B4D010}"/>
                  </a:ext>
                </a:extLst>
              </p:cNvPr>
              <p:cNvSpPr txBox="1">
                <a:spLocks noRot="1" noChangeAspect="1" noMove="1" noResize="1" noEditPoints="1" noAdjustHandles="1" noChangeArrowheads="1" noChangeShapeType="1" noTextEdit="1"/>
              </p:cNvSpPr>
              <p:nvPr/>
            </p:nvSpPr>
            <p:spPr>
              <a:xfrm>
                <a:off x="1366029" y="2883876"/>
                <a:ext cx="9963690" cy="369332"/>
              </a:xfrm>
              <a:prstGeom prst="rect">
                <a:avLst/>
              </a:prstGeom>
              <a:blipFill>
                <a:blip r:embed="rId4"/>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92C8699-0C05-4B5B-AE0E-EE2CDDC69397}"/>
                  </a:ext>
                </a:extLst>
              </p:cNvPr>
              <p:cNvSpPr txBox="1"/>
              <p:nvPr/>
            </p:nvSpPr>
            <p:spPr>
              <a:xfrm>
                <a:off x="1366029" y="3338809"/>
                <a:ext cx="5577361" cy="369332"/>
              </a:xfrm>
              <a:prstGeom prst="rect">
                <a:avLst/>
              </a:prstGeom>
              <a:noFill/>
            </p:spPr>
            <p:txBody>
              <a:bodyPr wrap="none" rtlCol="0">
                <a:spAutoFit/>
              </a:bodyPr>
              <a:lstStyle/>
              <a:p>
                <a14:m>
                  <m:oMath xmlns:m="http://schemas.openxmlformats.org/officeDocument/2006/math">
                    <m:r>
                      <a:rPr lang="en-US" i="1" dirty="0" smtClean="0">
                        <a:latin typeface="Cambria Math" panose="02040503050406030204" pitchFamily="18" charset="0"/>
                      </a:rPr>
                      <m:t>𝑀</m:t>
                    </m:r>
                  </m:oMath>
                </a14:m>
                <a:r>
                  <a:rPr lang="en-US" dirty="0"/>
                  <a:t> = number of flows recently seen or size of zombie list</a:t>
                </a:r>
              </a:p>
            </p:txBody>
          </p:sp>
        </mc:Choice>
        <mc:Fallback xmlns="">
          <p:sp>
            <p:nvSpPr>
              <p:cNvPr id="26" name="TextBox 25">
                <a:extLst>
                  <a:ext uri="{FF2B5EF4-FFF2-40B4-BE49-F238E27FC236}">
                    <a16:creationId xmlns:a16="http://schemas.microsoft.com/office/drawing/2014/main" id="{092C8699-0C05-4B5B-AE0E-EE2CDDC69397}"/>
                  </a:ext>
                </a:extLst>
              </p:cNvPr>
              <p:cNvSpPr txBox="1">
                <a:spLocks noRot="1" noChangeAspect="1" noMove="1" noResize="1" noEditPoints="1" noAdjustHandles="1" noChangeArrowheads="1" noChangeShapeType="1" noTextEdit="1"/>
              </p:cNvSpPr>
              <p:nvPr/>
            </p:nvSpPr>
            <p:spPr>
              <a:xfrm>
                <a:off x="1366029" y="3338809"/>
                <a:ext cx="5577361" cy="369332"/>
              </a:xfrm>
              <a:prstGeom prst="rect">
                <a:avLst/>
              </a:prstGeom>
              <a:blipFill>
                <a:blip r:embed="rId5"/>
                <a:stretch>
                  <a:fillRect t="-10000" r="-43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67BC3D4F-075A-442D-8DAA-E46D16F7FA13}"/>
                  </a:ext>
                </a:extLst>
              </p:cNvPr>
              <p:cNvSpPr txBox="1"/>
              <p:nvPr/>
            </p:nvSpPr>
            <p:spPr>
              <a:xfrm>
                <a:off x="1366029" y="3777486"/>
                <a:ext cx="3834768" cy="369332"/>
              </a:xfrm>
              <a:prstGeom prst="rect">
                <a:avLst/>
              </a:prstGeom>
              <a:noFill/>
            </p:spPr>
            <p:txBody>
              <a:bodyPr wrap="none" rtlCol="0">
                <a:spAutoFit/>
              </a:bodyPr>
              <a:lstStyle/>
              <a:p>
                <a14:m>
                  <m:oMath xmlns:m="http://schemas.openxmlformats.org/officeDocument/2006/math">
                    <m:r>
                      <a:rPr lang="en-US" i="1" dirty="0" smtClean="0">
                        <a:latin typeface="Cambria Math" panose="02040503050406030204" pitchFamily="18" charset="0"/>
                      </a:rPr>
                      <m:t>𝑝</m:t>
                    </m:r>
                  </m:oMath>
                </a14:m>
                <a:r>
                  <a:rPr lang="en-US" dirty="0"/>
                  <a:t> = 0.25 and </a:t>
                </a:r>
                <a14:m>
                  <m:oMath xmlns:m="http://schemas.openxmlformats.org/officeDocument/2006/math">
                    <m:r>
                      <a:rPr lang="en-US" i="1" dirty="0" smtClean="0">
                        <a:latin typeface="Cambria Math" panose="02040503050406030204" pitchFamily="18" charset="0"/>
                      </a:rPr>
                      <m:t>𝑀</m:t>
                    </m:r>
                  </m:oMath>
                </a14:m>
                <a:r>
                  <a:rPr lang="en-US" dirty="0"/>
                  <a:t> = 1000 for this paper</a:t>
                </a:r>
              </a:p>
            </p:txBody>
          </p:sp>
        </mc:Choice>
        <mc:Fallback xmlns="">
          <p:sp>
            <p:nvSpPr>
              <p:cNvPr id="27" name="TextBox 26">
                <a:extLst>
                  <a:ext uri="{FF2B5EF4-FFF2-40B4-BE49-F238E27FC236}">
                    <a16:creationId xmlns:a16="http://schemas.microsoft.com/office/drawing/2014/main" id="{67BC3D4F-075A-442D-8DAA-E46D16F7FA13}"/>
                  </a:ext>
                </a:extLst>
              </p:cNvPr>
              <p:cNvSpPr txBox="1">
                <a:spLocks noRot="1" noChangeAspect="1" noMove="1" noResize="1" noEditPoints="1" noAdjustHandles="1" noChangeArrowheads="1" noChangeShapeType="1" noTextEdit="1"/>
              </p:cNvSpPr>
              <p:nvPr/>
            </p:nvSpPr>
            <p:spPr>
              <a:xfrm>
                <a:off x="1366029" y="3777486"/>
                <a:ext cx="3834768" cy="369332"/>
              </a:xfrm>
              <a:prstGeom prst="rect">
                <a:avLst/>
              </a:prstGeom>
              <a:blipFill>
                <a:blip r:embed="rId6"/>
                <a:stretch>
                  <a:fillRect t="-10000" r="-1113" b="-26667"/>
                </a:stretch>
              </a:blipFill>
            </p:spPr>
            <p:txBody>
              <a:bodyPr/>
              <a:lstStyle/>
              <a:p>
                <a:r>
                  <a:rPr lang="en-US">
                    <a:noFill/>
                  </a:rPr>
                  <a:t> </a:t>
                </a:r>
              </a:p>
            </p:txBody>
          </p:sp>
        </mc:Fallback>
      </mc:AlternateContent>
    </p:spTree>
    <p:extLst>
      <p:ext uri="{BB962C8B-B14F-4D97-AF65-F5344CB8AC3E}">
        <p14:creationId xmlns:p14="http://schemas.microsoft.com/office/powerpoint/2010/main" val="3562892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dirty="0">
                <a:solidFill>
                  <a:srgbClr val="FFFFFF"/>
                </a:solidFill>
              </a:rPr>
              <a:t>Drop Mode</a:t>
            </a:r>
          </a:p>
        </p:txBody>
      </p:sp>
      <p:cxnSp>
        <p:nvCxnSpPr>
          <p:cNvPr id="38" name="Straight Connector 37">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9BF8112-A60E-4853-B19C-FBAFF7ED1500}"/>
              </a:ext>
            </a:extLst>
          </p:cNvPr>
          <p:cNvSpPr txBox="1"/>
          <p:nvPr/>
        </p:nvSpPr>
        <p:spPr>
          <a:xfrm>
            <a:off x="1778000" y="1637206"/>
            <a:ext cx="8290560" cy="1200329"/>
          </a:xfrm>
          <a:prstGeom prst="rect">
            <a:avLst/>
          </a:prstGeom>
          <a:noFill/>
        </p:spPr>
        <p:txBody>
          <a:bodyPr wrap="square" rtlCol="0">
            <a:spAutoFit/>
          </a:bodyPr>
          <a:lstStyle/>
          <a:p>
            <a:r>
              <a:rPr lang="en-US" sz="2400" dirty="0"/>
              <a:t>Irrespective of whether there was a hit or not, the packet may be dropped if the buffer occupancy is such that the system is in random drop mode.</a:t>
            </a:r>
          </a:p>
        </p:txBody>
      </p:sp>
    </p:spTree>
    <p:extLst>
      <p:ext uri="{BB962C8B-B14F-4D97-AF65-F5344CB8AC3E}">
        <p14:creationId xmlns:p14="http://schemas.microsoft.com/office/powerpoint/2010/main" val="2781063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a:solidFill>
                  <a:srgbClr val="FFFFFF"/>
                </a:solidFill>
              </a:rPr>
              <a:t>Drop Probability Function</a:t>
            </a:r>
            <a:endParaRPr lang="en-US" sz="4800" dirty="0">
              <a:solidFill>
                <a:srgbClr val="FFFFFF"/>
              </a:solidFill>
            </a:endParaRPr>
          </a:p>
        </p:txBody>
      </p:sp>
      <p:cxnSp>
        <p:nvCxnSpPr>
          <p:cNvPr id="38" name="Straight Connector 37">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9BD3995-B377-4796-B99C-B28CC06A1772}"/>
              </a:ext>
            </a:extLst>
          </p:cNvPr>
          <p:cNvPicPr>
            <a:picLocks noChangeAspect="1"/>
          </p:cNvPicPr>
          <p:nvPr/>
        </p:nvPicPr>
        <p:blipFill>
          <a:blip r:embed="rId2"/>
          <a:stretch>
            <a:fillRect/>
          </a:stretch>
        </p:blipFill>
        <p:spPr>
          <a:xfrm>
            <a:off x="2220094" y="265025"/>
            <a:ext cx="7751811" cy="1353167"/>
          </a:xfrm>
          <a:prstGeom prst="rect">
            <a:avLst/>
          </a:prstGeom>
        </p:spPr>
      </p:pic>
      <p:pic>
        <p:nvPicPr>
          <p:cNvPr id="9" name="Picture 8">
            <a:extLst>
              <a:ext uri="{FF2B5EF4-FFF2-40B4-BE49-F238E27FC236}">
                <a16:creationId xmlns:a16="http://schemas.microsoft.com/office/drawing/2014/main" id="{31A166BA-D8D7-43E3-BB2B-73998E22D298}"/>
              </a:ext>
            </a:extLst>
          </p:cNvPr>
          <p:cNvPicPr>
            <a:picLocks noChangeAspect="1"/>
          </p:cNvPicPr>
          <p:nvPr/>
        </p:nvPicPr>
        <p:blipFill>
          <a:blip r:embed="rId3"/>
          <a:stretch>
            <a:fillRect/>
          </a:stretch>
        </p:blipFill>
        <p:spPr>
          <a:xfrm>
            <a:off x="4007273" y="1748381"/>
            <a:ext cx="4865570" cy="1146714"/>
          </a:xfrm>
          <a:prstGeom prst="rect">
            <a:avLst/>
          </a:prstGeom>
        </p:spPr>
      </p:pic>
      <p:sp>
        <p:nvSpPr>
          <p:cNvPr id="25" name="TextBox 24">
            <a:extLst>
              <a:ext uri="{FF2B5EF4-FFF2-40B4-BE49-F238E27FC236}">
                <a16:creationId xmlns:a16="http://schemas.microsoft.com/office/drawing/2014/main" id="{8F34B3EB-098E-40EA-83EF-8EEF615F7CEF}"/>
              </a:ext>
            </a:extLst>
          </p:cNvPr>
          <p:cNvSpPr txBox="1"/>
          <p:nvPr/>
        </p:nvSpPr>
        <p:spPr>
          <a:xfrm>
            <a:off x="3227892" y="2137072"/>
            <a:ext cx="779381" cy="369332"/>
          </a:xfrm>
          <a:prstGeom prst="rect">
            <a:avLst/>
          </a:prstGeom>
          <a:noFill/>
        </p:spPr>
        <p:txBody>
          <a:bodyPr wrap="none" rtlCol="0">
            <a:spAutoFit/>
          </a:bodyPr>
          <a:lstStyle/>
          <a:p>
            <a:r>
              <a:rPr lang="en-US" dirty="0"/>
              <a:t>where</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4AD1A82-897D-4405-801C-795EAD2E7599}"/>
                  </a:ext>
                </a:extLst>
              </p:cNvPr>
              <p:cNvSpPr txBox="1"/>
              <p:nvPr/>
            </p:nvSpPr>
            <p:spPr>
              <a:xfrm>
                <a:off x="3244738" y="3249720"/>
                <a:ext cx="5702523"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𝑚𝑎𝑥</m:t>
                        </m:r>
                      </m:sub>
                    </m:sSub>
                    <m:r>
                      <a:rPr lang="en-US" b="0" i="1" smtClean="0">
                        <a:latin typeface="Cambria Math" panose="02040503050406030204" pitchFamily="18" charset="0"/>
                      </a:rPr>
                      <m:t>= </m:t>
                    </m:r>
                  </m:oMath>
                </a14:m>
                <a:r>
                  <a:rPr lang="en-US" dirty="0"/>
                  <a:t>0.15 , doesn’t perform well if outside [0.09,0.15]</a:t>
                </a:r>
              </a:p>
            </p:txBody>
          </p:sp>
        </mc:Choice>
        <mc:Fallback xmlns="">
          <p:sp>
            <p:nvSpPr>
              <p:cNvPr id="26" name="TextBox 25">
                <a:extLst>
                  <a:ext uri="{FF2B5EF4-FFF2-40B4-BE49-F238E27FC236}">
                    <a16:creationId xmlns:a16="http://schemas.microsoft.com/office/drawing/2014/main" id="{84AD1A82-897D-4405-801C-795EAD2E7599}"/>
                  </a:ext>
                </a:extLst>
              </p:cNvPr>
              <p:cNvSpPr txBox="1">
                <a:spLocks noRot="1" noChangeAspect="1" noMove="1" noResize="1" noEditPoints="1" noAdjustHandles="1" noChangeArrowheads="1" noChangeShapeType="1" noTextEdit="1"/>
              </p:cNvSpPr>
              <p:nvPr/>
            </p:nvSpPr>
            <p:spPr>
              <a:xfrm>
                <a:off x="3244738" y="3249720"/>
                <a:ext cx="5702523" cy="369332"/>
              </a:xfrm>
              <a:prstGeom prst="rect">
                <a:avLst/>
              </a:prstGeom>
              <a:blipFill>
                <a:blip r:embed="rId4"/>
                <a:stretch>
                  <a:fillRect t="-8197" r="-21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94D923F0-A7A3-4979-A04D-1A3D8940B263}"/>
                  </a:ext>
                </a:extLst>
              </p:cNvPr>
              <p:cNvSpPr txBox="1"/>
              <p:nvPr/>
            </p:nvSpPr>
            <p:spPr>
              <a:xfrm>
                <a:off x="3244737" y="3668010"/>
                <a:ext cx="2114681" cy="369332"/>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rPr>
                      <m:t>𝐵</m:t>
                    </m:r>
                    <m:r>
                      <a:rPr lang="en-US" b="0" i="1" smtClean="0">
                        <a:latin typeface="Cambria Math" panose="02040503050406030204" pitchFamily="18" charset="0"/>
                      </a:rPr>
                      <m:t>= </m:t>
                    </m:r>
                  </m:oMath>
                </a14:m>
                <a:r>
                  <a:rPr lang="en-US" dirty="0"/>
                  <a:t>Buffer Capacity</a:t>
                </a:r>
              </a:p>
            </p:txBody>
          </p:sp>
        </mc:Choice>
        <mc:Fallback xmlns="">
          <p:sp>
            <p:nvSpPr>
              <p:cNvPr id="27" name="TextBox 26">
                <a:extLst>
                  <a:ext uri="{FF2B5EF4-FFF2-40B4-BE49-F238E27FC236}">
                    <a16:creationId xmlns:a16="http://schemas.microsoft.com/office/drawing/2014/main" id="{94D923F0-A7A3-4979-A04D-1A3D8940B263}"/>
                  </a:ext>
                </a:extLst>
              </p:cNvPr>
              <p:cNvSpPr txBox="1">
                <a:spLocks noRot="1" noChangeAspect="1" noMove="1" noResize="1" noEditPoints="1" noAdjustHandles="1" noChangeArrowheads="1" noChangeShapeType="1" noTextEdit="1"/>
              </p:cNvSpPr>
              <p:nvPr/>
            </p:nvSpPr>
            <p:spPr>
              <a:xfrm>
                <a:off x="3244737" y="3668010"/>
                <a:ext cx="2114681" cy="369332"/>
              </a:xfrm>
              <a:prstGeom prst="rect">
                <a:avLst/>
              </a:prstGeom>
              <a:blipFill>
                <a:blip r:embed="rId5"/>
                <a:stretch>
                  <a:fillRect t="-10000" r="-2594" b="-26667"/>
                </a:stretch>
              </a:blipFill>
            </p:spPr>
            <p:txBody>
              <a:bodyPr/>
              <a:lstStyle/>
              <a:p>
                <a:r>
                  <a:rPr lang="en-US">
                    <a:noFill/>
                  </a:rPr>
                  <a:t> </a:t>
                </a:r>
              </a:p>
            </p:txBody>
          </p:sp>
        </mc:Fallback>
      </mc:AlternateContent>
    </p:spTree>
    <p:extLst>
      <p:ext uri="{BB962C8B-B14F-4D97-AF65-F5344CB8AC3E}">
        <p14:creationId xmlns:p14="http://schemas.microsoft.com/office/powerpoint/2010/main" val="2658618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1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8" name="Straight Connector 1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9" name="Rectangle 20">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30" name="Rectangle 22">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91922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100">
                <a:solidFill>
                  <a:srgbClr val="FFFFFF"/>
                </a:solidFill>
              </a:rPr>
              <a:t>Available queuing models in ns3 codebase</a:t>
            </a:r>
          </a:p>
        </p:txBody>
      </p:sp>
      <p:cxnSp>
        <p:nvCxnSpPr>
          <p:cNvPr id="31" name="Straight Connector 24">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2B992E0-D9FF-4385-A335-511C99F83FD6}"/>
              </a:ext>
            </a:extLst>
          </p:cNvPr>
          <p:cNvPicPr>
            <a:picLocks noChangeAspect="1"/>
          </p:cNvPicPr>
          <p:nvPr/>
        </p:nvPicPr>
        <p:blipFill>
          <a:blip r:embed="rId2"/>
          <a:stretch>
            <a:fillRect/>
          </a:stretch>
        </p:blipFill>
        <p:spPr>
          <a:xfrm>
            <a:off x="4857364" y="1606456"/>
            <a:ext cx="7112366" cy="3645087"/>
          </a:xfrm>
          <a:prstGeom prst="rect">
            <a:avLst/>
          </a:prstGeom>
        </p:spPr>
      </p:pic>
    </p:spTree>
    <p:extLst>
      <p:ext uri="{BB962C8B-B14F-4D97-AF65-F5344CB8AC3E}">
        <p14:creationId xmlns:p14="http://schemas.microsoft.com/office/powerpoint/2010/main" val="61337708"/>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5ECA37-C458-4BA2-A090-D7A19E07B4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{9E27E4A9-FFF5-422D-A9C0-DFA878F9C8E8}tf11429527_win32</Template>
  <TotalTime>170</TotalTime>
  <Words>361</Words>
  <Application>Microsoft Office PowerPoint</Application>
  <PresentationFormat>Widescreen</PresentationFormat>
  <Paragraphs>40</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Bookman Old Style</vt:lpstr>
      <vt:lpstr>Calibri</vt:lpstr>
      <vt:lpstr>Cambria Math</vt:lpstr>
      <vt:lpstr>Cascadia Mono Light</vt:lpstr>
      <vt:lpstr>Cascadia Mono PL</vt:lpstr>
      <vt:lpstr>Franklin Gothic Book</vt:lpstr>
      <vt:lpstr>Wingdings</vt:lpstr>
      <vt:lpstr>1_RetrospectVTI</vt:lpstr>
      <vt:lpstr>Stabilized-RED</vt:lpstr>
      <vt:lpstr>Reference</vt:lpstr>
      <vt:lpstr>Methodology</vt:lpstr>
      <vt:lpstr>Methodology</vt:lpstr>
      <vt:lpstr>Hit</vt:lpstr>
      <vt:lpstr>HitFrequency</vt:lpstr>
      <vt:lpstr>Drop Mode</vt:lpstr>
      <vt:lpstr>Drop Probability Function</vt:lpstr>
      <vt:lpstr>Available queuing models in ns3 codebase</vt:lpstr>
      <vt:lpstr>A look at QueueDisc</vt:lpstr>
      <vt:lpstr>DoEnqueue</vt:lpstr>
      <vt:lpstr>DoEnqueue</vt:lpstr>
      <vt:lpstr>DoDequeue</vt:lpstr>
      <vt:lpstr>DoPeek</vt:lpstr>
      <vt:lpstr>CheckConfig</vt:lpstr>
      <vt:lpstr>Code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S-RED</dc:title>
  <dc:creator>1705010 - Md.Zarif-Ul-Alam</dc:creator>
  <cp:lastModifiedBy>1705010 - Md.Zarif-Ul-Alam</cp:lastModifiedBy>
  <cp:revision>6</cp:revision>
  <dcterms:created xsi:type="dcterms:W3CDTF">2022-01-17T01:17:41Z</dcterms:created>
  <dcterms:modified xsi:type="dcterms:W3CDTF">2022-01-24T08:36:23Z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