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68" r:id="rId4"/>
    <p:sldId id="267" r:id="rId5"/>
    <p:sldId id="257" r:id="rId6"/>
    <p:sldId id="258" r:id="rId7"/>
    <p:sldId id="259" r:id="rId8"/>
    <p:sldId id="286" r:id="rId9"/>
    <p:sldId id="287" r:id="rId10"/>
    <p:sldId id="288" r:id="rId11"/>
    <p:sldId id="289" r:id="rId12"/>
    <p:sldId id="274" r:id="rId13"/>
    <p:sldId id="269" r:id="rId14"/>
    <p:sldId id="271" r:id="rId15"/>
    <p:sldId id="272" r:id="rId16"/>
    <p:sldId id="273" r:id="rId17"/>
    <p:sldId id="260" r:id="rId18"/>
    <p:sldId id="275" r:id="rId19"/>
    <p:sldId id="261" r:id="rId20"/>
    <p:sldId id="262" r:id="rId21"/>
    <p:sldId id="276" r:id="rId22"/>
    <p:sldId id="277" r:id="rId23"/>
    <p:sldId id="278" r:id="rId24"/>
    <p:sldId id="290" r:id="rId25"/>
    <p:sldId id="279" r:id="rId26"/>
    <p:sldId id="280" r:id="rId27"/>
    <p:sldId id="281" r:id="rId28"/>
    <p:sldId id="302" r:id="rId29"/>
    <p:sldId id="297" r:id="rId30"/>
    <p:sldId id="296" r:id="rId31"/>
    <p:sldId id="292" r:id="rId32"/>
    <p:sldId id="301" r:id="rId33"/>
    <p:sldId id="295" r:id="rId34"/>
    <p:sldId id="298" r:id="rId35"/>
    <p:sldId id="293" r:id="rId36"/>
    <p:sldId id="285" r:id="rId37"/>
    <p:sldId id="282" r:id="rId38"/>
    <p:sldId id="283" r:id="rId39"/>
    <p:sldId id="284" r:id="rId40"/>
    <p:sldId id="299" r:id="rId41"/>
    <p:sldId id="300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14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inuxconfig.org/ssh-password-testing-with-hydra-on-kali-linu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details.com/product/739/?q=windows+xp" TargetMode="External"/><Relationship Id="rId2" Type="http://schemas.openxmlformats.org/officeDocument/2006/relationships/hyperlink" Target="https://lookup.icann.org/looku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trails.com/blog/google-hacking-techniques" TargetMode="External"/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7FF52-FB1A-425B-960D-747D093C0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5" r="476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65D03-0C7E-4627-80B4-AEB5A5D0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468" y="1122363"/>
            <a:ext cx="8668492" cy="3204134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Introduction to </a:t>
            </a:r>
            <a:br>
              <a:rPr lang="en-US" sz="5400" dirty="0"/>
            </a:br>
            <a:r>
              <a:rPr lang="en-US" sz="5400" dirty="0"/>
              <a:t>Common Security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7D424-1105-4B89-87BA-685D343B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359395"/>
          </a:xfrm>
        </p:spPr>
        <p:txBody>
          <a:bodyPr>
            <a:normAutofit/>
          </a:bodyPr>
          <a:lstStyle/>
          <a:p>
            <a:r>
              <a:rPr lang="en-US" sz="2000" dirty="0"/>
              <a:t>CSE 406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43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2E2-BFD6-4E9F-B97A-58F62B9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9D899-129E-45B5-A600-ABC9494CE84F}"/>
              </a:ext>
            </a:extLst>
          </p:cNvPr>
          <p:cNvSpPr txBox="1"/>
          <p:nvPr/>
        </p:nvSpPr>
        <p:spPr>
          <a:xfrm>
            <a:off x="2899840" y="3429000"/>
            <a:ext cx="659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OS detection be useful?</a:t>
            </a:r>
          </a:p>
        </p:txBody>
      </p:sp>
    </p:spTree>
    <p:extLst>
      <p:ext uri="{BB962C8B-B14F-4D97-AF65-F5344CB8AC3E}">
        <p14:creationId xmlns:p14="http://schemas.microsoft.com/office/powerpoint/2010/main" val="380905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858A-4A82-4087-A7C0-F24400A3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11636-0E1A-4C0B-A0DA-7A402BF02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60" y="2014331"/>
            <a:ext cx="8132280" cy="4295029"/>
          </a:xfrm>
        </p:spPr>
      </p:pic>
    </p:spTree>
    <p:extLst>
      <p:ext uri="{BB962C8B-B14F-4D97-AF65-F5344CB8AC3E}">
        <p14:creationId xmlns:p14="http://schemas.microsoft.com/office/powerpoint/2010/main" val="120653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993-56CB-4371-B409-AB8DBC14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Testing with Nmap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D96CE-0EB2-4D84-A682-F61A9702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5609"/>
            <a:ext cx="10168128" cy="3694176"/>
          </a:xfrm>
        </p:spPr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--script vuln &lt;host&gt;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A9892-5FC8-48E4-B6C2-7CE151BB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83" y="2132357"/>
            <a:ext cx="9693297" cy="44274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B35DCD-E62E-4E7B-90D7-B0E81DF6DFE3}"/>
              </a:ext>
            </a:extLst>
          </p:cNvPr>
          <p:cNvSpPr/>
          <p:nvPr/>
        </p:nvSpPr>
        <p:spPr>
          <a:xfrm>
            <a:off x="1630019" y="2743200"/>
            <a:ext cx="3303636" cy="335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124-F076-4693-A5A1-36B49F3A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</a:t>
            </a:r>
          </a:p>
        </p:txBody>
      </p:sp>
      <p:pic>
        <p:nvPicPr>
          <p:cNvPr id="1026" name="Picture 2" descr="HD wallpaper: 1920x1080 px, hacking, metasploit, Tools | Wallpaper Flare">
            <a:extLst>
              <a:ext uri="{FF2B5EF4-FFF2-40B4-BE49-F238E27FC236}">
                <a16:creationId xmlns:a16="http://schemas.microsoft.com/office/drawing/2014/main" id="{6D5BCFEE-EA08-42CD-8372-C02B6F8D7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449" y="2054087"/>
            <a:ext cx="7265101" cy="40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4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9B7E-3CF6-46BF-94B3-459A187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Discovery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9E617-7848-4FCE-A515-2FF18788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585" y="2195723"/>
            <a:ext cx="7757111" cy="3967864"/>
          </a:xfrm>
        </p:spPr>
      </p:pic>
    </p:spTree>
    <p:extLst>
      <p:ext uri="{BB962C8B-B14F-4D97-AF65-F5344CB8AC3E}">
        <p14:creationId xmlns:p14="http://schemas.microsoft.com/office/powerpoint/2010/main" val="210087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993-56CB-4371-B409-AB8DBC14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Open 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830C7-1F40-401B-B741-C442380A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7681650" cy="5031113"/>
          </a:xfrm>
        </p:spPr>
      </p:pic>
    </p:spTree>
    <p:extLst>
      <p:ext uri="{BB962C8B-B14F-4D97-AF65-F5344CB8AC3E}">
        <p14:creationId xmlns:p14="http://schemas.microsoft.com/office/powerpoint/2010/main" val="40921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993-56CB-4371-B409-AB8DBC14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Services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74AFE9-64FE-4770-A3FB-0E0285AA0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085652"/>
            <a:ext cx="7318547" cy="437951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3FF94F-7E22-4DD9-A1DF-7E560CE97D59}"/>
              </a:ext>
            </a:extLst>
          </p:cNvPr>
          <p:cNvSpPr/>
          <p:nvPr/>
        </p:nvSpPr>
        <p:spPr>
          <a:xfrm>
            <a:off x="1115567" y="4666357"/>
            <a:ext cx="7318547" cy="382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9B70-5592-41A8-838E-C090E7E5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Built-in Exploits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9ED33-2267-431D-96B1-FB965F7E8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913"/>
          <a:stretch/>
        </p:blipFill>
        <p:spPr>
          <a:xfrm>
            <a:off x="1248090" y="2073185"/>
            <a:ext cx="6709373" cy="29228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DCDF4-6C41-4572-9A10-5C2B21EE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89" y="5115340"/>
            <a:ext cx="6709373" cy="1295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E576C-312C-4DAF-844E-1CB940B64C11}"/>
              </a:ext>
            </a:extLst>
          </p:cNvPr>
          <p:cNvSpPr/>
          <p:nvPr/>
        </p:nvSpPr>
        <p:spPr>
          <a:xfrm>
            <a:off x="1248089" y="5446643"/>
            <a:ext cx="6709373" cy="35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9B70-5592-41A8-838E-C090E7E5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Exploit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80D8F-75DC-4E3E-A08B-AAEA7F8B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66" y="2605710"/>
            <a:ext cx="6685192" cy="4252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E94AAE-6B54-41DD-87F5-1C1C749F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66" y="2081007"/>
            <a:ext cx="4743450" cy="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6CA-6D2C-410D-B489-BB652354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Options for the Exploit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B22E2-6685-4A4D-BBFB-E1AA5D679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047841"/>
            <a:ext cx="6134100" cy="552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4C8F-6AA4-45CB-89A0-C9FD0DFF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2600291"/>
            <a:ext cx="6134100" cy="4219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BA5672-FEFE-493E-AB1F-1FDBF17FB913}"/>
              </a:ext>
            </a:extLst>
          </p:cNvPr>
          <p:cNvSpPr/>
          <p:nvPr/>
        </p:nvSpPr>
        <p:spPr>
          <a:xfrm>
            <a:off x="4415359" y="2560914"/>
            <a:ext cx="1680641" cy="359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791620-BBA4-43C4-93A7-629D390546A5}"/>
              </a:ext>
            </a:extLst>
          </p:cNvPr>
          <p:cNvSpPr/>
          <p:nvPr/>
        </p:nvSpPr>
        <p:spPr>
          <a:xfrm>
            <a:off x="1090621" y="3826496"/>
            <a:ext cx="6134100" cy="552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B505-D3D0-4F8B-B4D0-788DEC8B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The Adversary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4688-516C-42BE-B08C-2963B059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“Good engineering involves thinking about how things can be made to work; the security mindset involves thinking about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how things can be made to fail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 It involves thinking like an attacker, an adversary or a criminal. You don’t have to exploit the vulnerabilities you find, but if you don’t see the world that way, you’ll never notice most security problems.” -- </a:t>
            </a:r>
            <a:r>
              <a:rPr lang="en-US" b="1" i="0" dirty="0">
                <a:effectLst/>
                <a:latin typeface="Helvetica" panose="020B0604020202020204" pitchFamily="34" charset="0"/>
              </a:rPr>
              <a:t>Bruce </a:t>
            </a:r>
            <a:r>
              <a:rPr lang="en-US" b="1" i="0" dirty="0" err="1">
                <a:effectLst/>
                <a:latin typeface="Helvetica" panose="020B0604020202020204" pitchFamily="34" charset="0"/>
              </a:rPr>
              <a:t>Schneier</a:t>
            </a:r>
            <a:endParaRPr lang="en-US" b="1" i="0" dirty="0"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B6C-03D3-4C1C-A15B-747894E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D6-896D-4BCE-9CA6-28E161A1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5971"/>
            <a:ext cx="10168128" cy="401622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An </a:t>
            </a:r>
            <a:r>
              <a:rPr lang="en-US" b="0" i="1" dirty="0">
                <a:solidFill>
                  <a:srgbClr val="FF0000"/>
                </a:solidFill>
                <a:effectLst/>
                <a:latin typeface="Lato"/>
              </a:rPr>
              <a:t>exploit</a:t>
            </a:r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 is a piece of code that runs on our own machine and attempts to take advantage of a bug in some server software to enable us to do something to the target machine. </a:t>
            </a:r>
          </a:p>
          <a:p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When we run an exploit, we usually provide the exploit with a </a:t>
            </a:r>
            <a:r>
              <a:rPr lang="en-US" b="0" i="1" dirty="0">
                <a:solidFill>
                  <a:srgbClr val="FF0000"/>
                </a:solidFill>
                <a:effectLst/>
                <a:latin typeface="Lato"/>
              </a:rPr>
              <a:t>payload</a:t>
            </a:r>
            <a:r>
              <a:rPr lang="en-US" dirty="0">
                <a:solidFill>
                  <a:srgbClr val="230000"/>
                </a:solidFill>
                <a:latin typeface="Lato"/>
              </a:rPr>
              <a:t>:</a:t>
            </a:r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Lato"/>
              </a:rPr>
              <a:t>a piece of software that will run on the target machine to accomplish our goals</a:t>
            </a:r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. </a:t>
            </a:r>
          </a:p>
          <a:p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A very common (and desirable) payload type is a </a:t>
            </a:r>
            <a:r>
              <a:rPr lang="en-US" b="0" i="0" dirty="0">
                <a:solidFill>
                  <a:srgbClr val="FF0000"/>
                </a:solidFill>
                <a:effectLst/>
                <a:latin typeface="Lato"/>
              </a:rPr>
              <a:t>shell</a:t>
            </a:r>
          </a:p>
          <a:p>
            <a:pPr lvl="1"/>
            <a:r>
              <a:rPr lang="en-US" b="0" i="0" dirty="0">
                <a:solidFill>
                  <a:srgbClr val="230000"/>
                </a:solidFill>
                <a:effectLst/>
                <a:latin typeface="Lato"/>
              </a:rPr>
              <a:t>we can execute arbitrary commands on the target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B6C-03D3-4C1C-A15B-747894E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Payload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E08AE-1644-4C2D-B17B-F8CF4D71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341"/>
          <a:stretch/>
        </p:blipFill>
        <p:spPr>
          <a:xfrm>
            <a:off x="1115567" y="2189554"/>
            <a:ext cx="7989035" cy="299805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51078-FD98-4A6D-B0BA-C909E12F5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6" y="5187608"/>
            <a:ext cx="7989036" cy="15048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20D252-037C-42B0-A214-21D0C071606A}"/>
              </a:ext>
            </a:extLst>
          </p:cNvPr>
          <p:cNvSpPr/>
          <p:nvPr/>
        </p:nvSpPr>
        <p:spPr>
          <a:xfrm>
            <a:off x="1221583" y="5759326"/>
            <a:ext cx="7763392" cy="550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B6C-03D3-4C1C-A15B-747894E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Payload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86278-838A-487D-B475-082C5475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064464"/>
            <a:ext cx="8633041" cy="45616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3CEF06-25FA-498B-A0E3-4FE4D05E85DE}"/>
              </a:ext>
            </a:extLst>
          </p:cNvPr>
          <p:cNvSpPr/>
          <p:nvPr/>
        </p:nvSpPr>
        <p:spPr>
          <a:xfrm>
            <a:off x="1115568" y="5287617"/>
            <a:ext cx="8505510" cy="1166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2352-6EC0-4C44-BD1F-C1E62897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7691-32B5-4F11-BCDE-F1A09B7F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01" y="2217966"/>
            <a:ext cx="10168128" cy="3694176"/>
          </a:xfrm>
        </p:spPr>
        <p:txBody>
          <a:bodyPr/>
          <a:lstStyle/>
          <a:p>
            <a:r>
              <a:rPr lang="en-US" b="0" i="0" dirty="0">
                <a:solidFill>
                  <a:srgbClr val="112233"/>
                </a:solidFill>
                <a:effectLst/>
                <a:latin typeface="Roboto" panose="020B0604020202020204" pitchFamily="2" charset="0"/>
              </a:rPr>
              <a:t>In a reverse payload, by contrast, an attacker uses the initial code execution to have the victim’s machine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reach back out to the attacker’s machine</a:t>
            </a:r>
            <a:r>
              <a:rPr lang="en-US" b="0" i="0" dirty="0">
                <a:solidFill>
                  <a:srgbClr val="112233"/>
                </a:solidFill>
                <a:effectLst/>
                <a:latin typeface="Roboto" panose="020B0604020202020204" pitchFamily="2" charset="0"/>
              </a:rPr>
              <a:t> for command and control.  </a:t>
            </a:r>
            <a:r>
              <a:rPr lang="en-US" b="0" i="0" dirty="0">
                <a:solidFill>
                  <a:srgbClr val="0070C0"/>
                </a:solidFill>
                <a:effectLst/>
                <a:latin typeface="Roboto" panose="020B0604020202020204" pitchFamily="2" charset="0"/>
              </a:rPr>
              <a:t>WHY???</a:t>
            </a:r>
          </a:p>
          <a:p>
            <a:endParaRPr lang="en-US" dirty="0">
              <a:solidFill>
                <a:srgbClr val="112233"/>
              </a:solidFill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112233"/>
                </a:solidFill>
                <a:effectLst/>
                <a:latin typeface="Roboto" panose="020B0604020202020204" pitchFamily="2" charset="0"/>
              </a:rPr>
              <a:t>In this method, the attacker sets up a listening port and waits for the victim machine to reach back out and install the payload. This flow works in reverse to a bind payload, hence the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73E6-5CBC-43AF-9110-0D52B1BC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830-18DA-42C7-8941-F00F6903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</a:t>
            </a:r>
            <a:r>
              <a:rPr lang="en-US" b="1" dirty="0"/>
              <a:t>RHOST </a:t>
            </a:r>
            <a:r>
              <a:rPr lang="en-US" dirty="0"/>
              <a:t>and </a:t>
            </a:r>
            <a:r>
              <a:rPr lang="en-US" b="1" dirty="0"/>
              <a:t>LHOST,  </a:t>
            </a:r>
            <a:r>
              <a:rPr lang="en-US" dirty="0"/>
              <a:t>which one is the victim machine?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681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5557-7FA0-44D0-B4A4-A6636598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Out the Exploit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0ACDE-1CE1-4EEC-A685-C208C411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090" y="2030280"/>
            <a:ext cx="8947972" cy="4131981"/>
          </a:xfrm>
        </p:spPr>
      </p:pic>
    </p:spTree>
    <p:extLst>
      <p:ext uri="{BB962C8B-B14F-4D97-AF65-F5344CB8AC3E}">
        <p14:creationId xmlns:p14="http://schemas.microsoft.com/office/powerpoint/2010/main" val="169811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5557-7FA0-44D0-B4A4-A6636598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Out the Exploit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16C16-3F1B-4E9C-AB19-46094027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8" y="2040579"/>
            <a:ext cx="7307373" cy="4555691"/>
          </a:xfrm>
        </p:spPr>
      </p:pic>
    </p:spTree>
    <p:extLst>
      <p:ext uri="{BB962C8B-B14F-4D97-AF65-F5344CB8AC3E}">
        <p14:creationId xmlns:p14="http://schemas.microsoft.com/office/powerpoint/2010/main" val="2424728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E1E-7D3B-4B18-89B5-89730C6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pic>
        <p:nvPicPr>
          <p:cNvPr id="1026" name="Picture 2" descr="Offensive Nessus: Installation &amp; Simple Windows Vulnerability Scanning | by  PenTest-duck | Medium">
            <a:extLst>
              <a:ext uri="{FF2B5EF4-FFF2-40B4-BE49-F238E27FC236}">
                <a16:creationId xmlns:a16="http://schemas.microsoft.com/office/drawing/2014/main" id="{7D4B1090-5FAE-8972-5EDE-A26C0C037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166557"/>
            <a:ext cx="10972801" cy="29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E1E-7D3B-4B18-89B5-89730C6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E690E-DED4-151B-5FC0-0ECD2DD5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7" y="1728216"/>
            <a:ext cx="7946545" cy="51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E1E-7D3B-4B18-89B5-89730C6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5750E-2772-9836-3F8D-8824B6DF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728216"/>
            <a:ext cx="9153847" cy="50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9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B505-D3D0-4F8B-B4D0-788DEC8B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4688-516C-42BE-B08C-2963B059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I will not engage in any unethical or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unlawful acts</a:t>
            </a: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</a:rPr>
              <a:t>I will only apply my knowledge on the systems I own </a:t>
            </a:r>
          </a:p>
          <a:p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</a:rPr>
              <a:t>Must have written permission to test any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9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E1E-7D3B-4B18-89B5-89730C6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19718-2AF8-51F0-0933-66E88764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728215"/>
            <a:ext cx="9393208" cy="50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7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F106-81F6-4FE7-93F9-B0BCEE7B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Password Cracking</a:t>
            </a:r>
          </a:p>
          <a:p>
            <a:r>
              <a:rPr lang="en-US" dirty="0">
                <a:hlinkClick r:id="rId2"/>
              </a:rPr>
              <a:t>https://linuxconfig.org/ssh-password-testing-with-hydra-on-kali-linux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2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97CDBBC3-EDEC-474D-9956-610E731A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66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8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237C0AAF-8A42-4E79-AC63-4B220CB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D8B29-CF6D-5D68-FB5D-34B1DE8D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FC9EA-041A-2ACC-33E4-BBBA8AD3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7" y="2478024"/>
            <a:ext cx="5838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88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8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237C0AAF-8A42-4E79-AC63-4B220CB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C8F6D5-24E4-40F1-9B89-809B6F6F3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568" y="2231153"/>
            <a:ext cx="4172398" cy="3090182"/>
          </a:xfrm>
        </p:spPr>
      </p:pic>
    </p:spTree>
    <p:extLst>
      <p:ext uri="{BB962C8B-B14F-4D97-AF65-F5344CB8AC3E}">
        <p14:creationId xmlns:p14="http://schemas.microsoft.com/office/powerpoint/2010/main" val="1252720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8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237C0AAF-8A42-4E79-AC63-4B220CB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60A55-C246-D178-7922-F1A1BEBB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FA941-10E5-3FC7-9E9E-B84EF46D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1680919"/>
            <a:ext cx="10389070" cy="22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EF92-EB4D-44E4-A65C-929A8C8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8" name="Picture 4" descr="Brute Forcing Passwords with THC-Hydra - Security Tutorials">
            <a:extLst>
              <a:ext uri="{FF2B5EF4-FFF2-40B4-BE49-F238E27FC236}">
                <a16:creationId xmlns:a16="http://schemas.microsoft.com/office/drawing/2014/main" id="{237C0AAF-8A42-4E79-AC63-4B220CBE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4" y="4030384"/>
            <a:ext cx="2827616" cy="28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D8B29-CF6D-5D68-FB5D-34B1DE8D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69C6E-249D-2A29-3A7C-47965573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" y="1495425"/>
            <a:ext cx="61150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3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A7B7-952B-4AD3-9958-CE2C8F63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Web Scanners</a:t>
            </a:r>
          </a:p>
        </p:txBody>
      </p:sp>
      <p:pic>
        <p:nvPicPr>
          <p:cNvPr id="5126" name="Picture 6" descr="Free Download Zed Attack Proxy | Hacking Tools">
            <a:extLst>
              <a:ext uri="{FF2B5EF4-FFF2-40B4-BE49-F238E27FC236}">
                <a16:creationId xmlns:a16="http://schemas.microsoft.com/office/drawing/2014/main" id="{7D4CB617-3A73-43CA-9E8F-9D192EDE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20" y="2171286"/>
            <a:ext cx="61817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utomate ZAP Security Tests With Selenium WebDriver | by kshitija shirke |  Medium">
            <a:extLst>
              <a:ext uri="{FF2B5EF4-FFF2-40B4-BE49-F238E27FC236}">
                <a16:creationId xmlns:a16="http://schemas.microsoft.com/office/drawing/2014/main" id="{D64BC9D8-2045-4E28-8E96-8BC3525F1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05" y="2536100"/>
            <a:ext cx="21717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82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DB2-FDDD-4989-BE1A-C1974248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Web Scanners</a:t>
            </a:r>
          </a:p>
        </p:txBody>
      </p:sp>
      <p:pic>
        <p:nvPicPr>
          <p:cNvPr id="3074" name="Picture 2" descr="Acunetix 360 | Acunetix">
            <a:extLst>
              <a:ext uri="{FF2B5EF4-FFF2-40B4-BE49-F238E27FC236}">
                <a16:creationId xmlns:a16="http://schemas.microsoft.com/office/drawing/2014/main" id="{F4065B18-A76C-4142-A701-9468AA0B5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27" y="2238538"/>
            <a:ext cx="7886210" cy="446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b Security Blog | Acunetix">
            <a:extLst>
              <a:ext uri="{FF2B5EF4-FFF2-40B4-BE49-F238E27FC236}">
                <a16:creationId xmlns:a16="http://schemas.microsoft.com/office/drawing/2014/main" id="{A9930FAC-7EEE-4ED6-ACAA-A8FB1D47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3" y="2238538"/>
            <a:ext cx="4343399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21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DB2-FDDD-4989-BE1A-C1974248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Web Scanners</a:t>
            </a:r>
          </a:p>
        </p:txBody>
      </p:sp>
      <p:pic>
        <p:nvPicPr>
          <p:cNvPr id="4098" name="Picture 2" descr="Netsparker - Home | Facebook">
            <a:extLst>
              <a:ext uri="{FF2B5EF4-FFF2-40B4-BE49-F238E27FC236}">
                <a16:creationId xmlns:a16="http://schemas.microsoft.com/office/drawing/2014/main" id="{8673D76E-A79D-48CD-B84B-18595398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3" y="3429000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rtners | Netsparker">
            <a:extLst>
              <a:ext uri="{FF2B5EF4-FFF2-40B4-BE49-F238E27FC236}">
                <a16:creationId xmlns:a16="http://schemas.microsoft.com/office/drawing/2014/main" id="{57340940-CECA-44F3-B3B3-864E6C3E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91" y="1959507"/>
            <a:ext cx="8036913" cy="473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09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1774-D2C0-4A50-8D3D-4F57697C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8965-4670-4A4D-987F-766AFAC3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 SF (Dynamic + Static)</a:t>
            </a:r>
          </a:p>
          <a:p>
            <a:r>
              <a:rPr lang="en-US" dirty="0" err="1"/>
              <a:t>Androbugs</a:t>
            </a:r>
            <a:endParaRPr lang="en-US" dirty="0"/>
          </a:p>
          <a:p>
            <a:r>
              <a:rPr lang="en-US" dirty="0" err="1"/>
              <a:t>Qark</a:t>
            </a:r>
            <a:endParaRPr lang="en-US" dirty="0"/>
          </a:p>
          <a:p>
            <a:r>
              <a:rPr lang="en-US" dirty="0" err="1"/>
              <a:t>Oversecurity</a:t>
            </a:r>
            <a:endParaRPr lang="en-US" dirty="0"/>
          </a:p>
        </p:txBody>
      </p:sp>
      <p:pic>
        <p:nvPicPr>
          <p:cNvPr id="6146" name="Picture 2" descr="MobSF - All in One Mobile Security Framework - (Android/iOS/Windows) |  Steemhunt">
            <a:extLst>
              <a:ext uri="{FF2B5EF4-FFF2-40B4-BE49-F238E27FC236}">
                <a16:creationId xmlns:a16="http://schemas.microsoft.com/office/drawing/2014/main" id="{76990655-1120-41C8-91E3-4135B2CE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84" y="2189093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1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920B-A5DA-499F-B827-89AAC9FF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381A-C4BE-40F5-84AF-CBD20E79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Ping /</a:t>
            </a:r>
            <a:r>
              <a:rPr lang="en-US" dirty="0" err="1">
                <a:hlinkClick r:id="rId2"/>
              </a:rPr>
              <a:t>whois</a:t>
            </a:r>
            <a:r>
              <a:rPr lang="en-US" dirty="0"/>
              <a:t>/ traceroute/ Social Engineering/ </a:t>
            </a:r>
            <a:r>
              <a:rPr lang="en-US" dirty="0" err="1"/>
              <a:t>DNSLookup</a:t>
            </a:r>
            <a:endParaRPr lang="en-US" dirty="0"/>
          </a:p>
          <a:p>
            <a:r>
              <a:rPr lang="en-US" dirty="0"/>
              <a:t>Scan open ports/ Underlying OS (</a:t>
            </a:r>
            <a:r>
              <a:rPr lang="en-US" dirty="0" err="1"/>
              <a:t>NMap</a:t>
            </a:r>
            <a:r>
              <a:rPr lang="en-US" dirty="0"/>
              <a:t>)</a:t>
            </a:r>
          </a:p>
          <a:p>
            <a:r>
              <a:rPr lang="en-US" dirty="0"/>
              <a:t>Identify Vulnerable Services Running on those ports </a:t>
            </a:r>
          </a:p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CVE details</a:t>
            </a:r>
            <a:endParaRPr lang="en-US" dirty="0"/>
          </a:p>
          <a:p>
            <a:r>
              <a:rPr lang="en-US" dirty="0"/>
              <a:t>Apply different techniques to exploit the vulnerability</a:t>
            </a:r>
          </a:p>
          <a:p>
            <a:r>
              <a:rPr lang="en-US" dirty="0"/>
              <a:t>Deploy payload</a:t>
            </a:r>
          </a:p>
          <a:p>
            <a:r>
              <a:rPr lang="en-US" dirty="0"/>
              <a:t>Report findings</a:t>
            </a:r>
          </a:p>
        </p:txBody>
      </p:sp>
    </p:spTree>
    <p:extLst>
      <p:ext uri="{BB962C8B-B14F-4D97-AF65-F5344CB8AC3E}">
        <p14:creationId xmlns:p14="http://schemas.microsoft.com/office/powerpoint/2010/main" val="2725326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1E3C-7516-4D52-8769-8BB34C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Tricks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522E1-75B7-41D6-9F3F-851B3A86D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3" y="707423"/>
            <a:ext cx="6134721" cy="60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3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1E3C-7516-4D52-8769-8BB34C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7B01-16AD-414F-ACDD-CE293DED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 DB</a:t>
            </a:r>
          </a:p>
          <a:p>
            <a:r>
              <a:rPr lang="en-US" dirty="0">
                <a:hlinkClick r:id="rId2"/>
              </a:rPr>
              <a:t>https://www.exploit-db.com/</a:t>
            </a:r>
            <a:endParaRPr lang="en-US" dirty="0"/>
          </a:p>
          <a:p>
            <a:r>
              <a:rPr lang="en-US" dirty="0"/>
              <a:t>Google Dork</a:t>
            </a:r>
          </a:p>
          <a:p>
            <a:r>
              <a:rPr lang="en-US" dirty="0">
                <a:hlinkClick r:id="rId3"/>
              </a:rPr>
              <a:t>https://securitytrails.com/blog/google-hacking-techniques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01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68A2-BFA8-4EEB-A755-E10ED952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VAPT?</a:t>
            </a:r>
          </a:p>
        </p:txBody>
      </p:sp>
      <p:pic>
        <p:nvPicPr>
          <p:cNvPr id="1026" name="Picture 2" descr="Vunerabilty Assessment and Penetration Testing (VAPT) – Digital Safe Limited">
            <a:extLst>
              <a:ext uri="{FF2B5EF4-FFF2-40B4-BE49-F238E27FC236}">
                <a16:creationId xmlns:a16="http://schemas.microsoft.com/office/drawing/2014/main" id="{EA8DF4C3-CD38-4C3A-95E7-069615DA3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43" y="2045854"/>
            <a:ext cx="7654313" cy="44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3B06-5261-4942-B754-D162993A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DD59-1F8D-4A59-B910-5F473ACC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99" y="2150854"/>
            <a:ext cx="10168128" cy="3694176"/>
          </a:xfrm>
        </p:spPr>
        <p:txBody>
          <a:bodyPr/>
          <a:lstStyle/>
          <a:p>
            <a:r>
              <a:rPr lang="en-US" dirty="0"/>
              <a:t>Services run on ports</a:t>
            </a:r>
          </a:p>
          <a:p>
            <a:r>
              <a:rPr lang="en-US" dirty="0"/>
              <a:t>Ports of Interest</a:t>
            </a:r>
          </a:p>
          <a:p>
            <a:pPr lvl="1"/>
            <a:r>
              <a:rPr lang="en-US" dirty="0"/>
              <a:t>Running services with known vulnerability</a:t>
            </a:r>
          </a:p>
          <a:p>
            <a:pPr lvl="1"/>
            <a:r>
              <a:rPr lang="en-US" dirty="0"/>
              <a:t>E.g., Buffer Overflow</a:t>
            </a:r>
          </a:p>
          <a:p>
            <a:r>
              <a:rPr lang="en-US" dirty="0"/>
              <a:t>Ports can be</a:t>
            </a:r>
          </a:p>
          <a:p>
            <a:pPr lvl="1"/>
            <a:r>
              <a:rPr lang="en-US" dirty="0"/>
              <a:t>Open </a:t>
            </a:r>
          </a:p>
          <a:p>
            <a:pPr lvl="1"/>
            <a:r>
              <a:rPr lang="en-US" dirty="0"/>
              <a:t>Closed</a:t>
            </a:r>
          </a:p>
          <a:p>
            <a:pPr lvl="1"/>
            <a:r>
              <a:rPr lang="en-US" dirty="0"/>
              <a:t>Filtered (e.g. firewall rules are employed)</a:t>
            </a:r>
          </a:p>
        </p:txBody>
      </p:sp>
    </p:spTree>
    <p:extLst>
      <p:ext uri="{BB962C8B-B14F-4D97-AF65-F5344CB8AC3E}">
        <p14:creationId xmlns:p14="http://schemas.microsoft.com/office/powerpoint/2010/main" val="240513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2102-E52C-41AD-B0BF-C4EC5B97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Open ports</a:t>
            </a:r>
          </a:p>
        </p:txBody>
      </p:sp>
      <p:pic>
        <p:nvPicPr>
          <p:cNvPr id="1026" name="Picture 2" descr="Sensors | Free Full-Text | The Design of Large Scale IP Address and Port  Scanning Tool">
            <a:extLst>
              <a:ext uri="{FF2B5EF4-FFF2-40B4-BE49-F238E27FC236}">
                <a16:creationId xmlns:a16="http://schemas.microsoft.com/office/drawing/2014/main" id="{60A5D890-41B9-4144-B576-A4BC8289B6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56" y="2478088"/>
            <a:ext cx="6803050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8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BEBA-F418-467F-BE07-49AA16B7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EF8-5CCD-48A2-83F1-4AD21F7D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ports</a:t>
            </a:r>
          </a:p>
          <a:p>
            <a:r>
              <a:rPr lang="en-US" dirty="0"/>
              <a:t>List services</a:t>
            </a:r>
          </a:p>
          <a:p>
            <a:r>
              <a:rPr lang="en-US" dirty="0"/>
              <a:t>List the OS</a:t>
            </a:r>
          </a:p>
        </p:txBody>
      </p:sp>
    </p:spTree>
    <p:extLst>
      <p:ext uri="{BB962C8B-B14F-4D97-AF65-F5344CB8AC3E}">
        <p14:creationId xmlns:p14="http://schemas.microsoft.com/office/powerpoint/2010/main" val="149255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2E2-BFD6-4E9F-B97A-58F62B9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63016-233F-4327-8D93-7C56FDEA8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6743547" cy="501111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3FBF6C-A811-420C-A94B-06476323AD3B}"/>
              </a:ext>
            </a:extLst>
          </p:cNvPr>
          <p:cNvSpPr/>
          <p:nvPr/>
        </p:nvSpPr>
        <p:spPr>
          <a:xfrm>
            <a:off x="1470991" y="4333462"/>
            <a:ext cx="1987826" cy="19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4DBFA-C1B4-4A84-B20D-4F2DC54E854D}"/>
              </a:ext>
            </a:extLst>
          </p:cNvPr>
          <p:cNvSpPr/>
          <p:nvPr/>
        </p:nvSpPr>
        <p:spPr>
          <a:xfrm>
            <a:off x="1470991" y="2610812"/>
            <a:ext cx="1987826" cy="185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C946-AD47-4E81-B5D6-51D44874CF4E}"/>
              </a:ext>
            </a:extLst>
          </p:cNvPr>
          <p:cNvSpPr/>
          <p:nvPr/>
        </p:nvSpPr>
        <p:spPr>
          <a:xfrm>
            <a:off x="9037983" y="2445093"/>
            <a:ext cx="2542032" cy="516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Discovery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AACAEA-0A3F-427B-AF5A-1552DD1D5D5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8817" y="2703511"/>
            <a:ext cx="55791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46C27-27F1-4B82-B2EC-2CE33981F31B}"/>
              </a:ext>
            </a:extLst>
          </p:cNvPr>
          <p:cNvSpPr/>
          <p:nvPr/>
        </p:nvSpPr>
        <p:spPr>
          <a:xfrm>
            <a:off x="9037983" y="3937223"/>
            <a:ext cx="2542032" cy="9806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Scanning With Aggressive OS Detection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F95351-3F52-49B2-9B5E-C9BCD71281C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458817" y="4427554"/>
            <a:ext cx="55791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2E2-BFD6-4E9F-B97A-58F62B9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BEA6F-54BF-486C-BF07-854A4467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552575"/>
            <a:ext cx="8806467" cy="5133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16D6A3-4315-4949-ADF2-1F5B557C62C4}"/>
              </a:ext>
            </a:extLst>
          </p:cNvPr>
          <p:cNvSpPr/>
          <p:nvPr/>
        </p:nvSpPr>
        <p:spPr>
          <a:xfrm>
            <a:off x="1656523" y="2969913"/>
            <a:ext cx="3303636" cy="47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D566C-3220-4113-8FCF-9BD404549F9E}"/>
              </a:ext>
            </a:extLst>
          </p:cNvPr>
          <p:cNvSpPr/>
          <p:nvPr/>
        </p:nvSpPr>
        <p:spPr>
          <a:xfrm>
            <a:off x="10478825" y="2969912"/>
            <a:ext cx="1609741" cy="6196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Detected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9E9231-6523-4926-8034-E17B993C3D6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4960159" y="3208894"/>
            <a:ext cx="5518666" cy="70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524</Words>
  <Application>Microsoft Office PowerPoint</Application>
  <PresentationFormat>Widescreen</PresentationFormat>
  <Paragraphs>88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Helvetica</vt:lpstr>
      <vt:lpstr>Lato</vt:lpstr>
      <vt:lpstr>Neue Haas Grotesk Text Pro</vt:lpstr>
      <vt:lpstr>Roboto</vt:lpstr>
      <vt:lpstr>AccentBoxVTI</vt:lpstr>
      <vt:lpstr>Introduction to  Common Security Tools</vt:lpstr>
      <vt:lpstr>Think Like The Adversary</vt:lpstr>
      <vt:lpstr>Ethics</vt:lpstr>
      <vt:lpstr>General Pipeline</vt:lpstr>
      <vt:lpstr>Port Scanning</vt:lpstr>
      <vt:lpstr>Check for Open ports</vt:lpstr>
      <vt:lpstr>Nmap</vt:lpstr>
      <vt:lpstr>Nmap</vt:lpstr>
      <vt:lpstr>Nmap</vt:lpstr>
      <vt:lpstr>Guess!</vt:lpstr>
      <vt:lpstr>Nmap</vt:lpstr>
      <vt:lpstr>Vulnerability Testing with Nmap Scripts</vt:lpstr>
      <vt:lpstr>Metasploit</vt:lpstr>
      <vt:lpstr>Host Discovery</vt:lpstr>
      <vt:lpstr>Scanning Open Ports</vt:lpstr>
      <vt:lpstr>Listing Services</vt:lpstr>
      <vt:lpstr>Search for Built-in Exploits</vt:lpstr>
      <vt:lpstr>Details of the Exploit</vt:lpstr>
      <vt:lpstr>Set Options for the Exploit</vt:lpstr>
      <vt:lpstr>Set Payload</vt:lpstr>
      <vt:lpstr>Set Payload</vt:lpstr>
      <vt:lpstr>Set Payload</vt:lpstr>
      <vt:lpstr>Reverse Payload</vt:lpstr>
      <vt:lpstr>Guess!</vt:lpstr>
      <vt:lpstr>Carry Out the Exploit</vt:lpstr>
      <vt:lpstr>Carry Out the Exploit</vt:lpstr>
      <vt:lpstr>Nessus</vt:lpstr>
      <vt:lpstr>Nessus</vt:lpstr>
      <vt:lpstr>Nessus</vt:lpstr>
      <vt:lpstr>Nessus</vt:lpstr>
      <vt:lpstr>Hydra</vt:lpstr>
      <vt:lpstr>Hydra</vt:lpstr>
      <vt:lpstr>Hydra</vt:lpstr>
      <vt:lpstr>Hydra</vt:lpstr>
      <vt:lpstr>Hydra</vt:lpstr>
      <vt:lpstr>Other Web Scanners</vt:lpstr>
      <vt:lpstr>Other Web Scanners</vt:lpstr>
      <vt:lpstr>Other Web Scanners</vt:lpstr>
      <vt:lpstr>Android App Analyzer</vt:lpstr>
      <vt:lpstr>Party Tricks</vt:lpstr>
      <vt:lpstr>Party Tricks</vt:lpstr>
      <vt:lpstr>What is VAPT?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Vulnerability Assessment and Penetration Testing</dc:title>
  <dc:creator>MD.TOUFIK ZAMAN</dc:creator>
  <cp:lastModifiedBy>Md. Toufikuzzaman</cp:lastModifiedBy>
  <cp:revision>34</cp:revision>
  <dcterms:created xsi:type="dcterms:W3CDTF">2021-03-28T20:26:20Z</dcterms:created>
  <dcterms:modified xsi:type="dcterms:W3CDTF">2022-06-30T10:01:52Z</dcterms:modified>
</cp:coreProperties>
</file>