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83" r:id="rId5"/>
    <p:sldId id="284" r:id="rId6"/>
    <p:sldId id="285" r:id="rId7"/>
    <p:sldId id="258" r:id="rId8"/>
    <p:sldId id="259" r:id="rId9"/>
    <p:sldId id="260" r:id="rId10"/>
    <p:sldId id="262" r:id="rId11"/>
    <p:sldId id="263" r:id="rId12"/>
    <p:sldId id="278" r:id="rId13"/>
    <p:sldId id="264" r:id="rId14"/>
    <p:sldId id="279" r:id="rId15"/>
    <p:sldId id="266" r:id="rId16"/>
    <p:sldId id="267" r:id="rId17"/>
    <p:sldId id="281" r:id="rId18"/>
    <p:sldId id="268" r:id="rId19"/>
    <p:sldId id="269" r:id="rId20"/>
    <p:sldId id="270" r:id="rId21"/>
    <p:sldId id="271" r:id="rId22"/>
    <p:sldId id="272" r:id="rId23"/>
    <p:sldId id="293" r:id="rId24"/>
    <p:sldId id="280" r:id="rId25"/>
    <p:sldId id="273" r:id="rId26"/>
    <p:sldId id="274" r:id="rId27"/>
    <p:sldId id="275" r:id="rId28"/>
    <p:sldId id="282" r:id="rId29"/>
    <p:sldId id="286" r:id="rId30"/>
    <p:sldId id="287" r:id="rId31"/>
    <p:sldId id="289" r:id="rId32"/>
    <p:sldId id="291" r:id="rId33"/>
    <p:sldId id="288" r:id="rId34"/>
    <p:sldId id="292" r:id="rId35"/>
    <p:sldId id="277" r:id="rId3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14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0939" y="551179"/>
            <a:ext cx="774192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1207" y="1914297"/>
            <a:ext cx="7540444" cy="365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8450" y="554990"/>
            <a:ext cx="1866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i_Shamir" TargetMode="External"/><Relationship Id="rId2" Type="http://schemas.openxmlformats.org/officeDocument/2006/relationships/hyperlink" Target="https://en.wikipedia.org/wiki/Ron_Riv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actoring_problem" TargetMode="External"/><Relationship Id="rId4" Type="http://schemas.openxmlformats.org/officeDocument/2006/relationships/hyperlink" Target="https://en.wikipedia.org/wiki/Leonard_Adlem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nknu.edu.tw/textbook/Rijndael_2002.pdf" TargetMode="External"/><Relationship Id="rId2" Type="http://schemas.openxmlformats.org/officeDocument/2006/relationships/hyperlink" Target="https://www.cs.miami.edu/home/burt/learning/Csc688.012/rijndael/rijndael_doc_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csrc/media/publications/fips/197/final/documents/fips-197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70940" y="3117215"/>
            <a:ext cx="7741920" cy="6995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22930" marR="5080" indent="-3110230" algn="ctr">
              <a:lnSpc>
                <a:spcPts val="4930"/>
              </a:lnSpc>
              <a:spcBef>
                <a:spcPts val="555"/>
              </a:spcBef>
            </a:pPr>
            <a:r>
              <a:rPr lang="en-US" spc="-5" dirty="0"/>
              <a:t>Cryptography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5440" y="2448560"/>
            <a:ext cx="1296670" cy="71882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Liberation Sans"/>
                <a:cs typeface="Liberation Sans"/>
              </a:rPr>
              <a:t>D</a:t>
            </a:r>
            <a:endParaRPr sz="32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89" y="2825750"/>
            <a:ext cx="1224280" cy="107950"/>
            <a:chOff x="935989" y="2825750"/>
            <a:chExt cx="1224280" cy="107950"/>
          </a:xfrm>
        </p:grpSpPr>
        <p:sp>
          <p:nvSpPr>
            <p:cNvPr id="5" name="object 5"/>
            <p:cNvSpPr/>
            <p:nvPr/>
          </p:nvSpPr>
          <p:spPr>
            <a:xfrm>
              <a:off x="93598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70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92500" y="2825750"/>
            <a:ext cx="1223010" cy="107950"/>
            <a:chOff x="3492500" y="2825750"/>
            <a:chExt cx="1223010" cy="107950"/>
          </a:xfrm>
        </p:grpSpPr>
        <p:sp>
          <p:nvSpPr>
            <p:cNvPr id="8" name="object 8"/>
            <p:cNvSpPr/>
            <p:nvPr/>
          </p:nvSpPr>
          <p:spPr>
            <a:xfrm>
              <a:off x="3492500" y="2880360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4219" y="282575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00040" y="2825750"/>
            <a:ext cx="1224280" cy="107950"/>
            <a:chOff x="5400040" y="2825750"/>
            <a:chExt cx="1224280" cy="107950"/>
          </a:xfrm>
        </p:grpSpPr>
        <p:sp>
          <p:nvSpPr>
            <p:cNvPr id="11" name="object 11"/>
            <p:cNvSpPr/>
            <p:nvPr/>
          </p:nvSpPr>
          <p:spPr>
            <a:xfrm>
              <a:off x="5400040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1760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27669" y="2825750"/>
            <a:ext cx="1224280" cy="107950"/>
            <a:chOff x="8027669" y="2825750"/>
            <a:chExt cx="1224280" cy="107950"/>
          </a:xfrm>
        </p:grpSpPr>
        <p:sp>
          <p:nvSpPr>
            <p:cNvPr id="14" name="object 14"/>
            <p:cNvSpPr/>
            <p:nvPr/>
          </p:nvSpPr>
          <p:spPr>
            <a:xfrm>
              <a:off x="802766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8938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754629" y="3239770"/>
            <a:ext cx="107950" cy="935990"/>
            <a:chOff x="2754629" y="3239770"/>
            <a:chExt cx="107950" cy="935990"/>
          </a:xfrm>
        </p:grpSpPr>
        <p:sp>
          <p:nvSpPr>
            <p:cNvPr id="17" name="object 17"/>
            <p:cNvSpPr/>
            <p:nvPr/>
          </p:nvSpPr>
          <p:spPr>
            <a:xfrm>
              <a:off x="2807969" y="3394710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4629" y="32397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62190" y="3167379"/>
            <a:ext cx="107950" cy="935990"/>
            <a:chOff x="7362190" y="3167379"/>
            <a:chExt cx="107950" cy="935990"/>
          </a:xfrm>
        </p:grpSpPr>
        <p:sp>
          <p:nvSpPr>
            <p:cNvPr id="20" name="object 20"/>
            <p:cNvSpPr/>
            <p:nvPr/>
          </p:nvSpPr>
          <p:spPr>
            <a:xfrm>
              <a:off x="7415530" y="3322319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62190" y="316737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0270" y="2519679"/>
            <a:ext cx="129540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latin typeface="Liberation Sans"/>
                <a:cs typeface="Liberation Sans"/>
              </a:rPr>
              <a:t>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780" y="2531109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2387600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539" y="44030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1880" y="44754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8860" y="20269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E(m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2026920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D(</a:t>
            </a: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38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(1</a:t>
            </a:r>
            <a:r>
              <a:rPr sz="1800" spc="-15" dirty="0">
                <a:latin typeface="Liberation Sans"/>
                <a:cs typeface="Liberation Sans"/>
              </a:rPr>
              <a:t>2</a:t>
            </a:r>
            <a:r>
              <a:rPr sz="1800" spc="-5" dirty="0">
                <a:latin typeface="Liberation Sans"/>
                <a:cs typeface="Liberation Sans"/>
              </a:rPr>
              <a:t>8b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51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n(128bits)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0" y="5123179"/>
            <a:ext cx="8059420" cy="13233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913130" marR="2313305" indent="-900430">
              <a:lnSpc>
                <a:spcPct val="93300"/>
              </a:lnSpc>
              <a:spcBef>
                <a:spcPts val="244"/>
              </a:spcBef>
            </a:pPr>
            <a:r>
              <a:rPr sz="1800" spc="-10" dirty="0">
                <a:latin typeface="Liberation Sans"/>
                <a:cs typeface="Liberation Sans"/>
              </a:rPr>
              <a:t>Here, </a:t>
            </a:r>
            <a:r>
              <a:rPr sz="1800" spc="-5" dirty="0">
                <a:latin typeface="Liberation Sans"/>
                <a:cs typeface="Liberation Sans"/>
              </a:rPr>
              <a:t>E=encryption </a:t>
            </a:r>
            <a:r>
              <a:rPr sz="1800" spc="-10" dirty="0">
                <a:latin typeface="Liberation Sans"/>
                <a:cs typeface="Liberation Sans"/>
              </a:rPr>
              <a:t>function </a:t>
            </a:r>
            <a:r>
              <a:rPr sz="1800" spc="-5" dirty="0">
                <a:latin typeface="Liberation Sans"/>
                <a:cs typeface="Liberation Sans"/>
              </a:rPr>
              <a:t>for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symmetric </a:t>
            </a:r>
            <a:r>
              <a:rPr sz="1800" spc="-10" dirty="0">
                <a:latin typeface="Liberation Sans"/>
                <a:cs typeface="Liberation Sans"/>
              </a:rPr>
              <a:t>block cipher  </a:t>
            </a:r>
            <a:r>
              <a:rPr sz="1800" spc="-5" dirty="0">
                <a:latin typeface="Liberation Sans"/>
                <a:cs typeface="Liberation Sans"/>
              </a:rPr>
              <a:t>m=plaintext message of size 128bits  </a:t>
            </a:r>
            <a:r>
              <a:rPr sz="1800" spc="-10" dirty="0">
                <a:latin typeface="Liberation Sans"/>
                <a:cs typeface="Liberation Sans"/>
              </a:rPr>
              <a:t>n=ciphertext</a:t>
            </a:r>
            <a:endParaRPr sz="1800">
              <a:latin typeface="Liberation Sans"/>
              <a:cs typeface="Liberation Sans"/>
            </a:endParaRPr>
          </a:p>
          <a:p>
            <a:pPr marL="913130" marR="5080">
              <a:lnSpc>
                <a:spcPts val="2010"/>
              </a:lnSpc>
              <a:spcBef>
                <a:spcPts val="50"/>
              </a:spcBef>
            </a:pPr>
            <a:r>
              <a:rPr sz="1800" spc="-5" dirty="0">
                <a:latin typeface="Liberation Sans"/>
                <a:cs typeface="Liberation Sans"/>
              </a:rPr>
              <a:t>k=key </a:t>
            </a:r>
            <a:r>
              <a:rPr sz="1800" spc="-10" dirty="0">
                <a:latin typeface="Liberation Sans"/>
                <a:cs typeface="Liberation Sans"/>
              </a:rPr>
              <a:t>of </a:t>
            </a:r>
            <a:r>
              <a:rPr sz="1800" dirty="0">
                <a:latin typeface="Liberation Sans"/>
                <a:cs typeface="Liberation Sans"/>
              </a:rPr>
              <a:t>size </a:t>
            </a:r>
            <a:r>
              <a:rPr sz="1800" spc="-10" dirty="0">
                <a:latin typeface="Liberation Sans"/>
                <a:cs typeface="Liberation Sans"/>
              </a:rPr>
              <a:t>128bits </a:t>
            </a:r>
            <a:r>
              <a:rPr sz="1800" spc="-5" dirty="0">
                <a:latin typeface="Liberation Sans"/>
                <a:cs typeface="Liberation Sans"/>
              </a:rPr>
              <a:t>which is </a:t>
            </a:r>
            <a:r>
              <a:rPr sz="1800" dirty="0">
                <a:latin typeface="Liberation Sans"/>
                <a:cs typeface="Liberation Sans"/>
              </a:rPr>
              <a:t>same </a:t>
            </a:r>
            <a:r>
              <a:rPr sz="1800" spc="-5" dirty="0">
                <a:latin typeface="Liberation Sans"/>
                <a:cs typeface="Liberation Sans"/>
              </a:rPr>
              <a:t>for both encryption </a:t>
            </a:r>
            <a:r>
              <a:rPr sz="1800" spc="-10" dirty="0">
                <a:latin typeface="Liberation Sans"/>
                <a:cs typeface="Liberation Sans"/>
              </a:rPr>
              <a:t>and decryption  </a:t>
            </a:r>
            <a:r>
              <a:rPr sz="1800" spc="-5" dirty="0">
                <a:latin typeface="Liberation Sans"/>
                <a:cs typeface="Liberation Sans"/>
              </a:rPr>
              <a:t>D= </a:t>
            </a:r>
            <a:r>
              <a:rPr sz="1800" spc="-10" dirty="0">
                <a:latin typeface="Liberation Sans"/>
                <a:cs typeface="Liberation Sans"/>
              </a:rPr>
              <a:t>Decryption function </a:t>
            </a:r>
            <a:r>
              <a:rPr sz="1800" spc="-5" dirty="0">
                <a:latin typeface="Liberation Sans"/>
                <a:cs typeface="Liberation Sans"/>
              </a:rPr>
              <a:t>for symmetric </a:t>
            </a:r>
            <a:r>
              <a:rPr sz="1800" spc="-10" dirty="0">
                <a:latin typeface="Liberation Sans"/>
                <a:cs typeface="Liberation Sans"/>
              </a:rPr>
              <a:t>block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cipher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554990"/>
            <a:ext cx="881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pc="-5" dirty="0"/>
              <a:t>Steps</a:t>
            </a:r>
            <a:r>
              <a:rPr spc="5" dirty="0"/>
              <a:t> </a:t>
            </a:r>
            <a:r>
              <a:rPr dirty="0"/>
              <a:t>for	</a:t>
            </a:r>
            <a:r>
              <a:rPr spc="-5" dirty="0"/>
              <a:t>encryption and</a:t>
            </a:r>
            <a:r>
              <a:rPr spc="-60" dirty="0"/>
              <a:t> </a:t>
            </a:r>
            <a:r>
              <a:rPr spc="-5" dirty="0"/>
              <a:t>decryption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87505" y="1502424"/>
            <a:ext cx="5297343" cy="584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EAD-4428-4B23-8248-F46A4E56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1296987"/>
            <a:ext cx="7305675" cy="496252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491EB4-3C48-4751-B083-05EC0F234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51959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26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8470"/>
            <a:ext cx="8423275" cy="29730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75"/>
              </a:spcBef>
              <a:tabLst>
                <a:tab pos="1874520" algn="l"/>
                <a:tab pos="2228850" algn="l"/>
                <a:tab pos="2441575" algn="l"/>
              </a:tabLst>
            </a:pPr>
            <a:r>
              <a:rPr sz="2400" spc="-10" dirty="0">
                <a:latin typeface="Liberation Sans"/>
                <a:cs typeface="Liberation Sans"/>
              </a:rPr>
              <a:t>KeyExpansions- </a:t>
            </a:r>
            <a:r>
              <a:rPr sz="2400" dirty="0">
                <a:latin typeface="Liberation Sans"/>
                <a:cs typeface="Liberation Sans"/>
              </a:rPr>
              <a:t>In the </a:t>
            </a:r>
            <a:r>
              <a:rPr sz="2400" spc="-5" dirty="0">
                <a:latin typeface="Liberation Sans"/>
                <a:cs typeface="Liberation Sans"/>
              </a:rPr>
              <a:t>key </a:t>
            </a:r>
            <a:r>
              <a:rPr sz="2400" spc="-10" dirty="0">
                <a:latin typeface="Liberation Sans"/>
                <a:cs typeface="Liberation Sans"/>
              </a:rPr>
              <a:t>Expansion </a:t>
            </a:r>
            <a:r>
              <a:rPr sz="2400" spc="-5" dirty="0">
                <a:latin typeface="Liberation Sans"/>
                <a:cs typeface="Liberation Sans"/>
              </a:rPr>
              <a:t>process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given </a:t>
            </a:r>
            <a:r>
              <a:rPr sz="2400" spc="-10" dirty="0">
                <a:latin typeface="Liberation Sans"/>
                <a:cs typeface="Liberation Sans"/>
              </a:rPr>
              <a:t>128  </a:t>
            </a:r>
            <a:r>
              <a:rPr sz="2400" spc="-5" dirty="0">
                <a:latin typeface="Liberation Sans"/>
                <a:cs typeface="Liberation Sans"/>
              </a:rPr>
              <a:t>bits </a:t>
            </a:r>
            <a:r>
              <a:rPr sz="2400" spc="-10" dirty="0">
                <a:latin typeface="Liberation Sans"/>
                <a:cs typeface="Liberation Sans"/>
              </a:rPr>
              <a:t>cipher </a:t>
            </a:r>
            <a:r>
              <a:rPr sz="2400" spc="-5" dirty="0">
                <a:latin typeface="Liberation Sans"/>
                <a:cs typeface="Liberation Sans"/>
              </a:rPr>
              <a:t>key is stored in [4]x[4] bytes matrix (16*8=128 bits)  </a:t>
            </a:r>
            <a:r>
              <a:rPr sz="2400" spc="-10" dirty="0">
                <a:latin typeface="Liberation Sans"/>
                <a:cs typeface="Liberation Sans"/>
              </a:rPr>
              <a:t>and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then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	four column words of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key matrix is </a:t>
            </a:r>
            <a:r>
              <a:rPr sz="2400" spc="-10" dirty="0">
                <a:latin typeface="Liberation Sans"/>
                <a:cs typeface="Liberation Sans"/>
              </a:rPr>
              <a:t>expanded</a:t>
            </a:r>
            <a:r>
              <a:rPr lang="en-US" sz="2400" spc="-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into</a:t>
            </a:r>
            <a:r>
              <a:rPr sz="2400" dirty="0">
                <a:latin typeface="Liberation Sans"/>
                <a:cs typeface="Liberation Sans"/>
              </a:rPr>
              <a:t> a </a:t>
            </a:r>
            <a:r>
              <a:rPr sz="2400" spc="-5" dirty="0">
                <a:latin typeface="Liberation Sans"/>
                <a:cs typeface="Liberation Sans"/>
              </a:rPr>
              <a:t>schedule	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44 </a:t>
            </a:r>
            <a:r>
              <a:rPr sz="2400" spc="-10" dirty="0">
                <a:latin typeface="Liberation Sans"/>
                <a:cs typeface="Liberation Sans"/>
              </a:rPr>
              <a:t>words </a:t>
            </a:r>
            <a:r>
              <a:rPr sz="2400" spc="-5" dirty="0">
                <a:latin typeface="Liberation Sans"/>
                <a:cs typeface="Liberation Sans"/>
              </a:rPr>
              <a:t>(44*4=176) resulting </a:t>
            </a:r>
            <a:r>
              <a:rPr sz="2400" spc="-10" dirty="0">
                <a:latin typeface="Liberation Sans"/>
                <a:cs typeface="Liberation Sans"/>
              </a:rPr>
              <a:t>in </a:t>
            </a:r>
            <a:r>
              <a:rPr sz="2400" spc="-5" dirty="0">
                <a:latin typeface="Liberation Sans"/>
                <a:cs typeface="Liberation Sans"/>
              </a:rPr>
              <a:t>11 round</a:t>
            </a:r>
            <a:r>
              <a:rPr lang="en-US" sz="2400" spc="-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keys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(176/11=16	bytes or </a:t>
            </a:r>
            <a:r>
              <a:rPr sz="2400" spc="-10" dirty="0">
                <a:latin typeface="Liberation Sans"/>
                <a:cs typeface="Liberation Sans"/>
              </a:rPr>
              <a:t>128</a:t>
            </a:r>
            <a:r>
              <a:rPr sz="2400" spc="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bits).</a:t>
            </a:r>
            <a:endParaRPr sz="2400" dirty="0">
              <a:latin typeface="Liberation Sans"/>
              <a:cs typeface="Liberation Sans"/>
            </a:endParaRPr>
          </a:p>
          <a:p>
            <a:pPr marL="12700" marR="210820">
              <a:lnSpc>
                <a:spcPts val="2700"/>
              </a:lnSpc>
              <a:spcBef>
                <a:spcPts val="1480"/>
              </a:spcBef>
              <a:tabLst>
                <a:tab pos="3854450" algn="l"/>
              </a:tabLst>
            </a:pPr>
            <a:r>
              <a:rPr sz="2400" spc="-5" dirty="0">
                <a:latin typeface="Liberation Sans"/>
                <a:cs typeface="Liberation Sans"/>
              </a:rPr>
              <a:t>Number 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round keys </a:t>
            </a:r>
            <a:r>
              <a:rPr sz="2400" dirty="0">
                <a:latin typeface="Liberation Sans"/>
                <a:cs typeface="Liberation Sans"/>
              </a:rPr>
              <a:t>= </a:t>
            </a:r>
            <a:r>
              <a:rPr sz="2400" spc="-10" dirty="0">
                <a:latin typeface="Liberation Sans"/>
                <a:cs typeface="Liberation Sans"/>
              </a:rPr>
              <a:t>Nr </a:t>
            </a:r>
            <a:r>
              <a:rPr sz="2400" dirty="0">
                <a:latin typeface="Liberation Sans"/>
                <a:cs typeface="Liberation Sans"/>
              </a:rPr>
              <a:t>+ 1. </a:t>
            </a:r>
            <a:r>
              <a:rPr sz="2400" spc="-5" dirty="0">
                <a:latin typeface="Liberation Sans"/>
                <a:cs typeface="Liberation Sans"/>
              </a:rPr>
              <a:t>Where Nr is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number of  </a:t>
            </a:r>
            <a:r>
              <a:rPr sz="2400" spc="-10" dirty="0">
                <a:latin typeface="Liberation Sans"/>
                <a:cs typeface="Liberation Sans"/>
              </a:rPr>
              <a:t>rounds </a:t>
            </a:r>
            <a:r>
              <a:rPr sz="2400" spc="-5" dirty="0">
                <a:latin typeface="Liberation Sans"/>
                <a:cs typeface="Liberation Sans"/>
              </a:rPr>
              <a:t>(which is 10</a:t>
            </a:r>
            <a:r>
              <a:rPr sz="2400" spc="5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in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case	of 128 bits </a:t>
            </a:r>
            <a:r>
              <a:rPr sz="2400" dirty="0">
                <a:latin typeface="Liberation Sans"/>
                <a:cs typeface="Liberation Sans"/>
              </a:rPr>
              <a:t>key </a:t>
            </a:r>
            <a:r>
              <a:rPr sz="2400" spc="-5" dirty="0">
                <a:latin typeface="Liberation Sans"/>
                <a:cs typeface="Liberation Sans"/>
              </a:rPr>
              <a:t>size) So here the  round keys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11.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274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90F0-3F1E-4A95-8A0A-C7737915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" y="2037102"/>
            <a:ext cx="1005043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779335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Liberation Sans"/>
                <a:cs typeface="Liberation Sans"/>
              </a:rPr>
              <a:t>SubBytes- Each element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matrix is  replaced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the an element </a:t>
            </a:r>
            <a:r>
              <a:rPr sz="3200" dirty="0">
                <a:latin typeface="Liberation Sans"/>
                <a:cs typeface="Liberation Sans"/>
              </a:rPr>
              <a:t>of </a:t>
            </a:r>
            <a:r>
              <a:rPr sz="3200" spc="-5" dirty="0">
                <a:latin typeface="Liberation Sans"/>
                <a:cs typeface="Liberation Sans"/>
              </a:rPr>
              <a:t>s-box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matrix.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443" y="3099915"/>
            <a:ext cx="7830686" cy="371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12979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Liberation Sans"/>
                <a:cs typeface="Liberation Sans"/>
              </a:rPr>
              <a:t>For </a:t>
            </a:r>
            <a:r>
              <a:rPr sz="3200" spc="-5" dirty="0">
                <a:latin typeface="Liberation Sans"/>
                <a:cs typeface="Liberation Sans"/>
              </a:rPr>
              <a:t>an </a:t>
            </a:r>
            <a:r>
              <a:rPr sz="3200" spc="-10" dirty="0">
                <a:latin typeface="Liberation Sans"/>
                <a:cs typeface="Liberation Sans"/>
              </a:rPr>
              <a:t>element {d1} corresponding value is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{3e}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2880360"/>
            <a:ext cx="9144000" cy="392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65530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</a:t>
            </a:r>
            <a:r>
              <a:rPr sz="3200" spc="-10" dirty="0" err="1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2050" name="Picture 2" descr="AES S-box input and output question - Cryptography Stack Exchange">
            <a:extLst>
              <a:ext uri="{FF2B5EF4-FFF2-40B4-BE49-F238E27FC236}">
                <a16:creationId xmlns:a16="http://schemas.microsoft.com/office/drawing/2014/main" id="{09A993A2-C352-4F81-8BDB-D741E6A8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235237"/>
            <a:ext cx="7283449" cy="5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3420" cy="4623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  <a:p>
            <a:pPr marL="12700" marR="457200">
              <a:lnSpc>
                <a:spcPts val="3590"/>
              </a:lnSpc>
              <a:spcBef>
                <a:spcPts val="1495"/>
              </a:spcBef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S-box is a </a:t>
            </a:r>
            <a:r>
              <a:rPr sz="3200" spc="-10" dirty="0">
                <a:latin typeface="Liberation Sans"/>
                <a:cs typeface="Liberation Sans"/>
              </a:rPr>
              <a:t>special lookup table which is  constructed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Galois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fields.</a:t>
            </a:r>
            <a:endParaRPr sz="3200" dirty="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Liberation Sans"/>
                <a:cs typeface="Liberation Sans"/>
              </a:rPr>
              <a:t>The Generating function used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algorithm  </a:t>
            </a:r>
            <a:r>
              <a:rPr sz="3200" spc="-5" dirty="0">
                <a:latin typeface="Liberation Sans"/>
                <a:cs typeface="Liberation Sans"/>
              </a:rPr>
              <a:t>is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GF(2^8)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10" dirty="0">
                <a:latin typeface="Liberation Sans"/>
                <a:cs typeface="Liberation Sans"/>
              </a:rPr>
              <a:t>i.e. </a:t>
            </a:r>
            <a:r>
              <a:rPr sz="3200" spc="-5" dirty="0">
                <a:latin typeface="Liberation Sans"/>
                <a:cs typeface="Liberation Sans"/>
              </a:rPr>
              <a:t>256 values </a:t>
            </a:r>
            <a:r>
              <a:rPr sz="3200" spc="-10" dirty="0">
                <a:latin typeface="Liberation Sans"/>
                <a:cs typeface="Liberation Sans"/>
              </a:rPr>
              <a:t>are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possible</a:t>
            </a:r>
            <a:endParaRPr sz="3200" dirty="0">
              <a:latin typeface="Liberation Sans"/>
              <a:cs typeface="Liberation Sans"/>
            </a:endParaRPr>
          </a:p>
          <a:p>
            <a:pPr marL="12700" marR="1311910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Liberation Sans"/>
                <a:cs typeface="Liberation Sans"/>
              </a:rPr>
              <a:t>The elements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sbox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written in  hexadecimal system</a:t>
            </a:r>
            <a:endParaRPr lang="en-US" sz="3200" spc="-1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761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124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423275" cy="28448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 dirty="0">
              <a:latin typeface="Liberation Sans"/>
              <a:cs typeface="Liberation Sans"/>
            </a:endParaRPr>
          </a:p>
          <a:p>
            <a:pPr marL="12700" marR="4114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</a:t>
            </a:r>
            <a:r>
              <a:rPr sz="3200" spc="-5" dirty="0">
                <a:latin typeface="Liberation Sans"/>
                <a:cs typeface="Liberation Sans"/>
              </a:rPr>
              <a:t>rows of the </a:t>
            </a:r>
            <a:r>
              <a:rPr sz="3200" spc="-10" dirty="0">
                <a:latin typeface="Liberation Sans"/>
                <a:cs typeface="Liberation Sans"/>
              </a:rPr>
              <a:t>block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cylindrically  shifted in left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direction.</a:t>
            </a:r>
            <a:endParaRPr sz="3200" dirty="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  <a:tabLst>
                <a:tab pos="2868295" algn="l"/>
              </a:tabLst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first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row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is	</a:t>
            </a:r>
            <a:r>
              <a:rPr sz="3200" spc="-10" dirty="0">
                <a:latin typeface="Liberation Sans"/>
                <a:cs typeface="Liberation Sans"/>
              </a:rPr>
              <a:t>untouched </a:t>
            </a:r>
            <a:r>
              <a:rPr sz="3200" spc="-5" dirty="0">
                <a:latin typeface="Liberation Sans"/>
                <a:cs typeface="Liberation Sans"/>
              </a:rPr>
              <a:t>, the </a:t>
            </a:r>
            <a:r>
              <a:rPr sz="3200" spc="-10" dirty="0">
                <a:latin typeface="Liberation Sans"/>
                <a:cs typeface="Liberation Sans"/>
              </a:rPr>
              <a:t>second </a:t>
            </a:r>
            <a:r>
              <a:rPr sz="3200" spc="-5" dirty="0">
                <a:latin typeface="Liberation Sans"/>
                <a:cs typeface="Liberation Sans"/>
              </a:rPr>
              <a:t>by one  </a:t>
            </a:r>
            <a:r>
              <a:rPr sz="3200" spc="-10" dirty="0">
                <a:latin typeface="Liberation Sans"/>
                <a:cs typeface="Liberation Sans"/>
              </a:rPr>
              <a:t>shift, third by two and fourth </a:t>
            </a:r>
            <a:r>
              <a:rPr sz="3200" spc="-5" dirty="0">
                <a:latin typeface="Liberation Sans"/>
                <a:cs typeface="Liberation Sans"/>
              </a:rPr>
              <a:t>by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3.</a:t>
            </a: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4809" y="4644183"/>
            <a:ext cx="6988574" cy="236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pic>
        <p:nvPicPr>
          <p:cNvPr id="1026" name="Picture 2" descr="Cryptography - Wikipedia">
            <a:extLst>
              <a:ext uri="{FF2B5EF4-FFF2-40B4-BE49-F238E27FC236}">
                <a16:creationId xmlns:a16="http://schemas.microsoft.com/office/drawing/2014/main" id="{EF7BC311-44FC-445A-9BCB-33DD9004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17" y="1492250"/>
            <a:ext cx="5331165" cy="52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1962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8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557" y="2764815"/>
            <a:ext cx="8669013" cy="344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779259"/>
            <a:ext cx="3678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Resulting </a:t>
            </a:r>
            <a:r>
              <a:rPr sz="1800" dirty="0">
                <a:latin typeface="Liberation Sans"/>
                <a:cs typeface="Liberation Sans"/>
              </a:rPr>
              <a:t>matrix </a:t>
            </a:r>
            <a:r>
              <a:rPr sz="1800" spc="-5" dirty="0">
                <a:latin typeface="Liberation Sans"/>
                <a:cs typeface="Liberation Sans"/>
              </a:rPr>
              <a:t>after </a:t>
            </a:r>
            <a:r>
              <a:rPr sz="1800" dirty="0">
                <a:latin typeface="Liberation Sans"/>
                <a:cs typeface="Liberation Sans"/>
              </a:rPr>
              <a:t>shift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operation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165"/>
              </a:spcBef>
            </a:pPr>
            <a:r>
              <a:rPr sz="2900" dirty="0"/>
              <a:t>Mix</a:t>
            </a:r>
            <a:r>
              <a:rPr sz="2900" spc="5" dirty="0"/>
              <a:t> </a:t>
            </a:r>
            <a:r>
              <a:rPr sz="2900" dirty="0"/>
              <a:t>columns</a:t>
            </a: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dirty="0"/>
              <a:t>This is the </a:t>
            </a:r>
            <a:r>
              <a:rPr sz="2900" spc="5" dirty="0"/>
              <a:t>most </a:t>
            </a:r>
            <a:r>
              <a:rPr sz="2900" dirty="0"/>
              <a:t>important part of the</a:t>
            </a:r>
            <a:r>
              <a:rPr sz="2900" spc="45" dirty="0"/>
              <a:t> </a:t>
            </a:r>
            <a:r>
              <a:rPr sz="2900" dirty="0"/>
              <a:t>algorithm</a:t>
            </a: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spc="5" dirty="0"/>
              <a:t>It </a:t>
            </a:r>
            <a:r>
              <a:rPr sz="2900" dirty="0"/>
              <a:t>causes the flip of bits to spread all over the</a:t>
            </a:r>
            <a:r>
              <a:rPr sz="2900" spc="65" dirty="0"/>
              <a:t> </a:t>
            </a:r>
            <a:r>
              <a:rPr sz="2900" dirty="0"/>
              <a:t>block</a:t>
            </a:r>
          </a:p>
          <a:p>
            <a:pPr marL="335280" marR="5080">
              <a:lnSpc>
                <a:spcPct val="130700"/>
              </a:lnSpc>
              <a:spcBef>
                <a:spcPts val="15"/>
              </a:spcBef>
            </a:pPr>
            <a:r>
              <a:rPr sz="2900" spc="5" dirty="0"/>
              <a:t>In </a:t>
            </a:r>
            <a:r>
              <a:rPr sz="2900" dirty="0"/>
              <a:t>this step the block is multiplied with </a:t>
            </a:r>
            <a:r>
              <a:rPr sz="2900" spc="5" dirty="0"/>
              <a:t>a </a:t>
            </a:r>
            <a:r>
              <a:rPr sz="2900" dirty="0"/>
              <a:t>fixed matrix.  The multiplication is field multiplication in </a:t>
            </a:r>
            <a:r>
              <a:rPr sz="2900" spc="-5" dirty="0"/>
              <a:t>galois</a:t>
            </a:r>
            <a:r>
              <a:rPr sz="2900" spc="20" dirty="0"/>
              <a:t> </a:t>
            </a:r>
            <a:r>
              <a:rPr sz="2900" dirty="0"/>
              <a:t>field.</a:t>
            </a:r>
          </a:p>
          <a:p>
            <a:pPr marL="335280" marR="415290">
              <a:lnSpc>
                <a:spcPts val="3260"/>
              </a:lnSpc>
              <a:spcBef>
                <a:spcPts val="1360"/>
              </a:spcBef>
            </a:pPr>
            <a:r>
              <a:rPr sz="2900" dirty="0"/>
              <a:t>For each </a:t>
            </a:r>
            <a:r>
              <a:rPr sz="2900" spc="5" dirty="0"/>
              <a:t>row </a:t>
            </a:r>
            <a:r>
              <a:rPr sz="2900" dirty="0"/>
              <a:t>there are 16 multiplication, 12 XORs  and </a:t>
            </a:r>
            <a:r>
              <a:rPr sz="2900" spc="5" dirty="0"/>
              <a:t>a 4 </a:t>
            </a:r>
            <a:r>
              <a:rPr sz="2900" dirty="0"/>
              <a:t>byte output.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80" y="24295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" y="30073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" y="35852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" y="41630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" y="474217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367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>
              <a:latin typeface="Liberation Sans"/>
              <a:cs typeface="Liberati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F9564-019C-4A3A-93CB-59BB819D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050"/>
            <a:ext cx="10083800" cy="35315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567DC7-52F6-235C-8444-83B97476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3" y="2025650"/>
            <a:ext cx="9697520" cy="34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431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 dirty="0">
              <a:latin typeface="Liberation Sans"/>
              <a:cs typeface="Liberatio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B70C7-3306-4060-B5A2-350CB727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2994466"/>
            <a:ext cx="9210882" cy="24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639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9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511" y="3094989"/>
            <a:ext cx="7840112" cy="376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4690" cy="241219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 dirty="0">
              <a:latin typeface="Liberation Sans"/>
              <a:cs typeface="Liberation Sans"/>
            </a:endParaRPr>
          </a:p>
          <a:p>
            <a:pPr marL="12700" marR="136842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each byte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spc="-10" dirty="0">
                <a:latin typeface="Liberation Sans"/>
                <a:cs typeface="Liberation Sans"/>
              </a:rPr>
              <a:t>XOR-ed with  corresponding element </a:t>
            </a:r>
            <a:r>
              <a:rPr sz="3200" spc="-5" dirty="0">
                <a:latin typeface="Liberation Sans"/>
                <a:cs typeface="Liberation Sans"/>
              </a:rPr>
              <a:t>of key's</a:t>
            </a:r>
            <a:r>
              <a:rPr sz="3200" spc="-10" dirty="0">
                <a:latin typeface="Liberation Sans"/>
                <a:cs typeface="Liberation Sans"/>
              </a:rPr>
              <a:t> matrix.</a:t>
            </a:r>
            <a:endParaRPr sz="3200" dirty="0">
              <a:latin typeface="Liberation Sans"/>
              <a:cs typeface="Liberation Sans"/>
            </a:endParaRPr>
          </a:p>
          <a:p>
            <a:pPr marL="12700" marR="30480">
              <a:lnSpc>
                <a:spcPts val="3590"/>
              </a:lnSpc>
              <a:spcBef>
                <a:spcPts val="1410"/>
              </a:spcBef>
            </a:pP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109662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374650" marR="1490980">
              <a:lnSpc>
                <a:spcPts val="3590"/>
              </a:lnSpc>
              <a:spcBef>
                <a:spcPts val="425"/>
              </a:spcBef>
            </a:pPr>
            <a:r>
              <a:rPr spc="-5" dirty="0"/>
              <a:t>In </a:t>
            </a:r>
            <a:r>
              <a:rPr spc="-10" dirty="0"/>
              <a:t>the last round </a:t>
            </a:r>
            <a:r>
              <a:rPr lang="en-US" spc="-10" dirty="0"/>
              <a:t>of Encryption </a:t>
            </a:r>
            <a:r>
              <a:rPr spc="-10" dirty="0"/>
              <a:t>the </a:t>
            </a:r>
            <a:r>
              <a:rPr dirty="0"/>
              <a:t>mix </a:t>
            </a:r>
            <a:r>
              <a:rPr spc="-10" dirty="0"/>
              <a:t>column step is  skipped.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Self Study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5625" y="1720850"/>
            <a:ext cx="9744075" cy="1673919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Rationale behind the steps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 err="1"/>
              <a:t>Sbox</a:t>
            </a:r>
            <a:r>
              <a:rPr lang="en-US" spc="-5" dirty="0"/>
              <a:t> and Inverse </a:t>
            </a:r>
            <a:r>
              <a:rPr lang="en-US" spc="-5" dirty="0" err="1"/>
              <a:t>Sbox</a:t>
            </a:r>
            <a:r>
              <a:rPr lang="en-US" spc="-5" dirty="0"/>
              <a:t> table generation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4153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B47-BA1A-9512-E919-5BECC537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00" y="554990"/>
            <a:ext cx="4114800" cy="695960"/>
          </a:xfrm>
        </p:spPr>
        <p:txBody>
          <a:bodyPr/>
          <a:lstStyle/>
          <a:p>
            <a:pPr algn="ctr"/>
            <a:r>
              <a:rPr lang="en-US" dirty="0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74DB-054B-E9D1-64C3-4E1AE8E6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9244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RSA is one of the oldest asymmetric encryption algorithm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 acronym "RSA" comes from the surnames of </a:t>
            </a:r>
            <a:r>
              <a:rPr lang="en-US" dirty="0">
                <a:hlinkClick r:id="rId2" tooltip="Ron Riv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 Rivest</a:t>
            </a:r>
            <a:r>
              <a:rPr lang="en-US" dirty="0"/>
              <a:t>, </a:t>
            </a:r>
            <a:r>
              <a:rPr lang="en-US" dirty="0">
                <a:hlinkClick r:id="rId3" tooltip="Adi Shami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Adi Shamir</a:t>
            </a:r>
            <a:r>
              <a:rPr lang="en-US" dirty="0"/>
              <a:t> and </a:t>
            </a:r>
            <a:r>
              <a:rPr lang="en-US" dirty="0">
                <a:hlinkClick r:id="rId4" tooltip="Leonard Adlem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Leonard Adleman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security of RSA relies on the practical difficulty of factoring the product of two large prime numbers, the "</a:t>
            </a:r>
            <a:r>
              <a:rPr lang="en-US" dirty="0">
                <a:hlinkClick r:id="rId5" tooltip="Factoring 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factoring problem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3719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2760" y="1641512"/>
            <a:ext cx="8962389" cy="2136738"/>
          </a:xfrm>
          <a:prstGeom prst="rect">
            <a:avLst/>
          </a:prstGeom>
        </p:spPr>
        <p:txBody>
          <a:bodyPr vert="horz" wrap="square" lIns="0" tIns="771905" rIns="0" bIns="0" rtlCol="0">
            <a:spAutoFit/>
          </a:bodyPr>
          <a:lstStyle/>
          <a:p>
            <a:pPr marL="231775" marR="5080">
              <a:lnSpc>
                <a:spcPct val="97700"/>
              </a:lnSpc>
              <a:spcBef>
                <a:spcPts val="180"/>
              </a:spcBef>
            </a:pPr>
            <a:r>
              <a:rPr lang="en-US" sz="3000" dirty="0">
                <a:latin typeface="DejaVu Serif"/>
                <a:cs typeface="DejaVu Serif"/>
              </a:rPr>
              <a:t>Cryptography is the study of secure communications techniques that allow only the sender and intended recipient of a message to view its contents.</a:t>
            </a:r>
            <a:endParaRPr sz="300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5556250"/>
            <a:ext cx="8149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DejaVu Serif"/>
                <a:cs typeface="DejaVu Serif"/>
              </a:rPr>
              <a:t>ABC </a:t>
            </a:r>
            <a:r>
              <a:rPr sz="3000" spc="-5" dirty="0">
                <a:latin typeface="DejaVu Serif"/>
                <a:cs typeface="DejaVu Serif"/>
              </a:rPr>
              <a:t>(meaningful message)-&gt;</a:t>
            </a:r>
            <a:r>
              <a:rPr sz="3000" spc="-90" dirty="0">
                <a:latin typeface="DejaVu Serif"/>
                <a:cs typeface="DejaVu Serif"/>
              </a:rPr>
              <a:t> </a:t>
            </a:r>
            <a:r>
              <a:rPr sz="3000" spc="-5" dirty="0">
                <a:latin typeface="DejaVu Serif"/>
                <a:cs typeface="DejaVu Serif"/>
              </a:rPr>
              <a:t>ZYX(cipher)</a:t>
            </a:r>
            <a:endParaRPr sz="300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69229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107D-52C6-D7FA-14D5-F6A16A9D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0" y="425450"/>
            <a:ext cx="6934200" cy="953913"/>
          </a:xfrm>
        </p:spPr>
        <p:txBody>
          <a:bodyPr/>
          <a:lstStyle/>
          <a:p>
            <a:r>
              <a:rPr lang="en-US" dirty="0"/>
              <a:t>RSA algorithm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04D3-7812-A6CE-5882-81BCBC7B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1477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Key-Generation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1A388-4F6E-BDA5-BC8F-B65A62E7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" y="2238121"/>
            <a:ext cx="8443595" cy="3970318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Step-1: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two large prime numbers p and q where p ≠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Step-2: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n = p *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Step-3: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Ф(n) = (p-1) * (q-1).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Step-4: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such that, e is relatively prime to Ф(n), 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Step-5: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d = e 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Ф(n) or ed = 1 mod Ф(n).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Step-6: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{e, n}, private key = {d, n}.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20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2F7B-CEEE-5B23-2401-470B1D7C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50" y="554990"/>
            <a:ext cx="2914650" cy="135421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B4EB36-CD79-73F6-6853-6D90F82B7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1" y="1093629"/>
            <a:ext cx="8845691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two prime numbers p and q where p ≠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Two prime numbers p = 13, q = 11.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n = p *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 = p * q = 13 * 11 = 143.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 Ф(n) = (p-1) * (q-1).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Ф(n) = (13 – 1) * (11 – 1) = 12 * 10 = 120.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4: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e such that, e is relatively prime to Ф(n),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= 13,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(13, 120) = 1.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ambria" panose="02040503050406030204" pitchFamily="18" charset="0"/>
              </a:rPr>
              <a:t>See Euler’s Totient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32F0-46B2-B383-5DBF-6E087DF1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5" y="471377"/>
            <a:ext cx="8962389" cy="6894195"/>
          </a:xfrm>
        </p:spPr>
        <p:txBody>
          <a:bodyPr/>
          <a:lstStyle/>
          <a:p>
            <a:pPr marL="270510" algn="just"/>
            <a:r>
              <a:rPr lang="en-US" b="1" i="0" u="sng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5: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d = e 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or e * d = 1 mod 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</a:p>
          <a:p>
            <a:pPr marL="270510" algn="just"/>
            <a:r>
              <a:rPr lang="en-US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Finding d: e * d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= 1 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 * d mod 120 = 1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(How to find:   d *e = 1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((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*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) + 1) / e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(120 + 1) / 13 = 9.30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1)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(240 + 1) / 13 = 18.53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2)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(360 + 1) / 13 = 27.76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3)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(480 + 1) / 13 = 37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4))</a:t>
            </a:r>
          </a:p>
          <a:p>
            <a:pPr marL="270510" algn="just"/>
            <a:endParaRPr lang="en-US" dirty="0">
              <a:solidFill>
                <a:srgbClr val="333333"/>
              </a:solidFill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6: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Public key = {e, n}, private key = {d, n}.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{13, 143}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and private key = {37, 143}.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8F3A-3F2F-6DBD-B57A-2D0F41CE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00" y="654050"/>
            <a:ext cx="8962389" cy="1477328"/>
          </a:xfrm>
        </p:spPr>
        <p:txBody>
          <a:bodyPr/>
          <a:lstStyle/>
          <a:p>
            <a:r>
              <a:rPr lang="en-US" dirty="0"/>
              <a:t>2. Encryption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01FD6-5E06-41B3-9359-030AA2BF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1" y="1949450"/>
            <a:ext cx="934948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Find out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using the formula,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where, P &lt; 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Plain text P = 13. (Where, P &lt;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13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52.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5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6B7C-900B-9084-DB38-BB14615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33" y="741368"/>
            <a:ext cx="8962389" cy="1477328"/>
          </a:xfrm>
        </p:spPr>
        <p:txBody>
          <a:bodyPr/>
          <a:lstStyle/>
          <a:p>
            <a:r>
              <a:rPr lang="en-US" dirty="0"/>
              <a:t>3. Decryption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98DC8-398A-C7D8-6D44-3765773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93" y="1949450"/>
            <a:ext cx="87486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mod n. Plain text P can be obtain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using the given formula.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 C = 52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52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37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13.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9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3DE-0BB3-4D72-BA07-6E0A8532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554990"/>
            <a:ext cx="5791200" cy="69596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5695-8866-4499-B580-7359FAA2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924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AES Proposal: </a:t>
            </a:r>
            <a:r>
              <a:rPr lang="en-US" dirty="0" err="1">
                <a:hlinkClick r:id="rId2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The Design of </a:t>
            </a:r>
            <a:r>
              <a:rPr lang="en-US" dirty="0" err="1">
                <a:hlinkClick r:id="rId3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https://csrc.nist.gov/csrc/media/publications/fips/197/final/documents/fips-197.pdf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BFBF-C8E1-69C9-2430-022A3C11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062651"/>
          </a:xfrm>
        </p:spPr>
        <p:txBody>
          <a:bodyPr/>
          <a:lstStyle/>
          <a:p>
            <a:pPr algn="ctr"/>
            <a:r>
              <a:rPr lang="en-US" sz="6600" dirty="0"/>
              <a:t>Symmetric </a:t>
            </a:r>
          </a:p>
          <a:p>
            <a:pPr algn="ctr"/>
            <a:r>
              <a:rPr lang="en-US" sz="6600" dirty="0"/>
              <a:t>vs </a:t>
            </a:r>
          </a:p>
          <a:p>
            <a:pPr algn="ctr"/>
            <a:r>
              <a:rPr lang="en-US" sz="6600" dirty="0"/>
              <a:t>Asymmetric</a:t>
            </a:r>
          </a:p>
          <a:p>
            <a:pPr algn="ctr"/>
            <a:r>
              <a:rPr lang="en-US" sz="6600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532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F81-4490-C6F8-C64A-9A13A1781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7104-D96C-7AAF-40CA-1899F2F8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462"/>
            <a:ext cx="10083800" cy="5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4A19-D69E-1548-772B-2CE42B127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92350-9BA6-0556-233C-BA5B3825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919"/>
            <a:ext cx="10083800" cy="47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554990"/>
            <a:ext cx="343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is</a:t>
            </a:r>
            <a:r>
              <a:rPr spc="-335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718310"/>
            <a:ext cx="8425815" cy="44284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355"/>
              </a:spcBef>
            </a:pPr>
            <a:r>
              <a:rPr sz="3150" spc="-15" dirty="0">
                <a:latin typeface="Liberation Sans"/>
                <a:cs typeface="Liberation Sans"/>
              </a:rPr>
              <a:t>AES </a:t>
            </a:r>
            <a:r>
              <a:rPr sz="3150" spc="-10" dirty="0">
                <a:latin typeface="Liberation Sans"/>
                <a:cs typeface="Liberation Sans"/>
              </a:rPr>
              <a:t>is </a:t>
            </a:r>
            <a:r>
              <a:rPr sz="3150" spc="-15" dirty="0">
                <a:latin typeface="Liberation Sans"/>
                <a:cs typeface="Liberation Sans"/>
              </a:rPr>
              <a:t>an </a:t>
            </a:r>
            <a:r>
              <a:rPr sz="3150" spc="-10" dirty="0">
                <a:latin typeface="Liberation Sans"/>
                <a:cs typeface="Liberation Sans"/>
              </a:rPr>
              <a:t>encryption standard </a:t>
            </a:r>
            <a:r>
              <a:rPr sz="3150" spc="-15" dirty="0">
                <a:latin typeface="Liberation Sans"/>
                <a:cs typeface="Liberation Sans"/>
              </a:rPr>
              <a:t>chosen </a:t>
            </a:r>
            <a:r>
              <a:rPr sz="3150" spc="-10" dirty="0">
                <a:latin typeface="Liberation Sans"/>
                <a:cs typeface="Liberation Sans"/>
              </a:rPr>
              <a:t>by the  </a:t>
            </a:r>
            <a:r>
              <a:rPr sz="3150" spc="-15" dirty="0">
                <a:latin typeface="Liberation Sans"/>
                <a:cs typeface="Liberation Sans"/>
              </a:rPr>
              <a:t>National </a:t>
            </a:r>
            <a:r>
              <a:rPr sz="3150" spc="-10" dirty="0">
                <a:latin typeface="Liberation Sans"/>
                <a:cs typeface="Liberation Sans"/>
              </a:rPr>
              <a:t>Institute of </a:t>
            </a:r>
            <a:r>
              <a:rPr sz="3150" spc="-15" dirty="0">
                <a:latin typeface="Liberation Sans"/>
                <a:cs typeface="Liberation Sans"/>
              </a:rPr>
              <a:t>Standards and  </a:t>
            </a:r>
            <a:r>
              <a:rPr sz="3150" spc="-35" dirty="0">
                <a:latin typeface="Liberation Sans"/>
                <a:cs typeface="Liberation Sans"/>
              </a:rPr>
              <a:t>Technology(NIST), </a:t>
            </a:r>
            <a:r>
              <a:rPr sz="3150" spc="-20" dirty="0">
                <a:latin typeface="Liberation Sans"/>
                <a:cs typeface="Liberation Sans"/>
              </a:rPr>
              <a:t>USA </a:t>
            </a:r>
            <a:r>
              <a:rPr sz="3150" spc="-10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protect </a:t>
            </a:r>
            <a:r>
              <a:rPr sz="3150" spc="-10" dirty="0">
                <a:latin typeface="Liberation Sans"/>
                <a:cs typeface="Liberation Sans"/>
              </a:rPr>
              <a:t>classified  </a:t>
            </a:r>
            <a:r>
              <a:rPr sz="3150" spc="-15" dirty="0">
                <a:latin typeface="Liberation Sans"/>
                <a:cs typeface="Liberation Sans"/>
              </a:rPr>
              <a:t>information. </a:t>
            </a:r>
            <a:r>
              <a:rPr sz="3150" spc="-10" dirty="0">
                <a:latin typeface="Liberation Sans"/>
                <a:cs typeface="Liberation Sans"/>
              </a:rPr>
              <a:t>It </a:t>
            </a:r>
            <a:r>
              <a:rPr sz="3150" spc="-15" dirty="0">
                <a:latin typeface="Liberation Sans"/>
                <a:cs typeface="Liberation Sans"/>
              </a:rPr>
              <a:t>has been accepted world wide as  </a:t>
            </a:r>
            <a:r>
              <a:rPr sz="3150" spc="-10" dirty="0">
                <a:latin typeface="Liberation Sans"/>
                <a:cs typeface="Liberation Sans"/>
              </a:rPr>
              <a:t>a </a:t>
            </a:r>
            <a:r>
              <a:rPr sz="3150" spc="-15" dirty="0">
                <a:latin typeface="Liberation Sans"/>
                <a:cs typeface="Liberation Sans"/>
              </a:rPr>
              <a:t>desirable algorithm </a:t>
            </a:r>
            <a:r>
              <a:rPr sz="3150" spc="-5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encrypt </a:t>
            </a:r>
            <a:r>
              <a:rPr sz="3150" spc="-10" dirty="0">
                <a:latin typeface="Liberation Sans"/>
                <a:cs typeface="Liberation Sans"/>
              </a:rPr>
              <a:t>sensitive</a:t>
            </a:r>
            <a:r>
              <a:rPr sz="3150" spc="35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data.</a:t>
            </a:r>
            <a:endParaRPr sz="3150">
              <a:latin typeface="Liberation Sans"/>
              <a:cs typeface="Liberation Sans"/>
            </a:endParaRPr>
          </a:p>
          <a:p>
            <a:pPr marL="12700" marR="22860">
              <a:lnSpc>
                <a:spcPct val="93000"/>
              </a:lnSpc>
              <a:spcBef>
                <a:spcPts val="1395"/>
              </a:spcBef>
            </a:pPr>
            <a:r>
              <a:rPr sz="3150" spc="-5" dirty="0">
                <a:latin typeface="Liberation Sans"/>
                <a:cs typeface="Liberation Sans"/>
              </a:rPr>
              <a:t>It </a:t>
            </a:r>
            <a:r>
              <a:rPr sz="3150" spc="-10" dirty="0">
                <a:latin typeface="Liberation Sans"/>
                <a:cs typeface="Liberation Sans"/>
              </a:rPr>
              <a:t>is a </a:t>
            </a:r>
            <a:r>
              <a:rPr sz="3150" spc="-15" dirty="0">
                <a:latin typeface="Liberation Sans"/>
                <a:cs typeface="Liberation Sans"/>
              </a:rPr>
              <a:t>block cipher which operates on </a:t>
            </a:r>
            <a:r>
              <a:rPr sz="3150" spc="-10" dirty="0">
                <a:latin typeface="Liberation Sans"/>
                <a:cs typeface="Liberation Sans"/>
              </a:rPr>
              <a:t>block size  of </a:t>
            </a:r>
            <a:r>
              <a:rPr sz="3150" spc="-15" dirty="0">
                <a:latin typeface="Liberation Sans"/>
                <a:cs typeface="Liberation Sans"/>
              </a:rPr>
              <a:t>128 </a:t>
            </a:r>
            <a:r>
              <a:rPr sz="3150" spc="-10" dirty="0">
                <a:latin typeface="Liberation Sans"/>
                <a:cs typeface="Liberation Sans"/>
              </a:rPr>
              <a:t>bits for </a:t>
            </a:r>
            <a:r>
              <a:rPr sz="3150" spc="-15" dirty="0">
                <a:latin typeface="Liberation Sans"/>
                <a:cs typeface="Liberation Sans"/>
              </a:rPr>
              <a:t>both encrypting as well </a:t>
            </a:r>
            <a:r>
              <a:rPr sz="3150" spc="-20" dirty="0">
                <a:latin typeface="Liberation Sans"/>
                <a:cs typeface="Liberation Sans"/>
              </a:rPr>
              <a:t>as  </a:t>
            </a:r>
            <a:r>
              <a:rPr sz="3150" spc="-10" dirty="0">
                <a:latin typeface="Liberation Sans"/>
                <a:cs typeface="Liberation Sans"/>
              </a:rPr>
              <a:t>decrypting.</a:t>
            </a:r>
            <a:endParaRPr sz="31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150" spc="-10" dirty="0">
                <a:latin typeface="Liberation Sans"/>
                <a:cs typeface="Liberation Sans"/>
              </a:rPr>
              <a:t>Each </a:t>
            </a:r>
            <a:r>
              <a:rPr sz="3150" spc="-20" dirty="0">
                <a:latin typeface="Liberation Sans"/>
                <a:cs typeface="Liberation Sans"/>
              </a:rPr>
              <a:t>Round </a:t>
            </a:r>
            <a:r>
              <a:rPr sz="3150" spc="-15" dirty="0">
                <a:latin typeface="Liberation Sans"/>
                <a:cs typeface="Liberation Sans"/>
              </a:rPr>
              <a:t>performs same</a:t>
            </a:r>
            <a:r>
              <a:rPr sz="3150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operations.</a:t>
            </a:r>
            <a:endParaRPr sz="31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6339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7785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920" y="554990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340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90" y="18402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602993"/>
            <a:ext cx="8642985" cy="42223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50" spc="-5" dirty="0">
                <a:latin typeface="Liberation Sans"/>
                <a:cs typeface="Liberation Sans"/>
              </a:rPr>
              <a:t>In 1990's the </a:t>
            </a:r>
            <a:r>
              <a:rPr sz="2650" dirty="0">
                <a:latin typeface="Liberation Sans"/>
                <a:cs typeface="Liberation Sans"/>
              </a:rPr>
              <a:t>cracking of DES </a:t>
            </a:r>
            <a:r>
              <a:rPr sz="2650" spc="-5" dirty="0">
                <a:latin typeface="Liberation Sans"/>
                <a:cs typeface="Liberation Sans"/>
              </a:rPr>
              <a:t>algorithm became</a:t>
            </a:r>
            <a:r>
              <a:rPr sz="2650" spc="-5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possible.</a:t>
            </a:r>
            <a:endParaRPr sz="2650" dirty="0">
              <a:latin typeface="Liberation Sans"/>
              <a:cs typeface="Liberation Sans"/>
            </a:endParaRPr>
          </a:p>
          <a:p>
            <a:pPr marL="12700" marR="1283970">
              <a:lnSpc>
                <a:spcPts val="2980"/>
              </a:lnSpc>
              <a:spcBef>
                <a:spcPts val="1240"/>
              </a:spcBef>
            </a:pPr>
            <a:r>
              <a:rPr sz="2650" dirty="0">
                <a:latin typeface="Liberation Sans"/>
                <a:cs typeface="Liberation Sans"/>
              </a:rPr>
              <a:t>Around 50hrs of </a:t>
            </a:r>
            <a:r>
              <a:rPr sz="2650" spc="-5" dirty="0">
                <a:latin typeface="Liberation Sans"/>
                <a:cs typeface="Liberation Sans"/>
              </a:rPr>
              <a:t>bruteforcing allowed to </a:t>
            </a:r>
            <a:r>
              <a:rPr sz="2650" dirty="0">
                <a:latin typeface="Liberation Sans"/>
                <a:cs typeface="Liberation Sans"/>
              </a:rPr>
              <a:t>crack </a:t>
            </a:r>
            <a:r>
              <a:rPr sz="2650" spc="-5" dirty="0">
                <a:latin typeface="Liberation Sans"/>
                <a:cs typeface="Liberation Sans"/>
              </a:rPr>
              <a:t>the  message.</a:t>
            </a:r>
            <a:endParaRPr sz="2650" dirty="0">
              <a:latin typeface="Liberation Sans"/>
              <a:cs typeface="Liberation Sans"/>
            </a:endParaRPr>
          </a:p>
          <a:p>
            <a:pPr marL="12700" marR="59880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NIST started </a:t>
            </a:r>
            <a:r>
              <a:rPr sz="2650" dirty="0">
                <a:latin typeface="Liberation Sans"/>
                <a:cs typeface="Liberation Sans"/>
              </a:rPr>
              <a:t>searching </a:t>
            </a:r>
            <a:r>
              <a:rPr sz="2650" spc="-5" dirty="0">
                <a:latin typeface="Liberation Sans"/>
                <a:cs typeface="Liberation Sans"/>
              </a:rPr>
              <a:t>for </a:t>
            </a:r>
            <a:r>
              <a:rPr sz="2650" dirty="0">
                <a:latin typeface="Liberation Sans"/>
                <a:cs typeface="Liberation Sans"/>
              </a:rPr>
              <a:t>new </a:t>
            </a:r>
            <a:r>
              <a:rPr sz="2650" spc="-5" dirty="0">
                <a:latin typeface="Liberation Sans"/>
                <a:cs typeface="Liberation Sans"/>
              </a:rPr>
              <a:t>feasible algorithm and  </a:t>
            </a:r>
            <a:r>
              <a:rPr sz="2650" dirty="0">
                <a:latin typeface="Liberation Sans"/>
                <a:cs typeface="Liberation Sans"/>
              </a:rPr>
              <a:t>proposed </a:t>
            </a:r>
            <a:r>
              <a:rPr sz="2650" spc="-5" dirty="0">
                <a:latin typeface="Liberation Sans"/>
                <a:cs typeface="Liberation Sans"/>
              </a:rPr>
              <a:t>its requirement in</a:t>
            </a:r>
            <a:r>
              <a:rPr sz="2650" spc="-3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1997.</a:t>
            </a:r>
            <a:endParaRPr sz="2650" dirty="0">
              <a:latin typeface="Liberation Sans"/>
              <a:cs typeface="Liberation Sans"/>
            </a:endParaRPr>
          </a:p>
          <a:p>
            <a:pPr marL="12700" marR="55562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In </a:t>
            </a:r>
            <a:r>
              <a:rPr sz="2650" dirty="0">
                <a:latin typeface="Liberation Sans"/>
                <a:cs typeface="Liberation Sans"/>
              </a:rPr>
              <a:t>2001 </a:t>
            </a:r>
            <a:r>
              <a:rPr sz="2650" spc="-5" dirty="0">
                <a:latin typeface="Liberation Sans"/>
                <a:cs typeface="Liberation Sans"/>
              </a:rPr>
              <a:t>Rijndael algorithm designed </a:t>
            </a:r>
            <a:r>
              <a:rPr sz="2650" dirty="0">
                <a:latin typeface="Liberation Sans"/>
                <a:cs typeface="Liberation Sans"/>
              </a:rPr>
              <a:t>by </a:t>
            </a:r>
            <a:r>
              <a:rPr sz="2650" spc="-5" dirty="0">
                <a:latin typeface="Liberation Sans"/>
                <a:cs typeface="Liberation Sans"/>
              </a:rPr>
              <a:t>Rijment and  </a:t>
            </a:r>
            <a:r>
              <a:rPr sz="2650" dirty="0">
                <a:latin typeface="Liberation Sans"/>
                <a:cs typeface="Liberation Sans"/>
              </a:rPr>
              <a:t>Daemon of </a:t>
            </a:r>
            <a:r>
              <a:rPr sz="2650" spc="-5" dirty="0">
                <a:latin typeface="Liberation Sans"/>
                <a:cs typeface="Liberation Sans"/>
              </a:rPr>
              <a:t>Belgium </a:t>
            </a:r>
            <a:r>
              <a:rPr sz="2650" dirty="0">
                <a:latin typeface="Liberation Sans"/>
                <a:cs typeface="Liberation Sans"/>
              </a:rPr>
              <a:t>was declared as </a:t>
            </a:r>
            <a:r>
              <a:rPr sz="2650" spc="-5" dirty="0">
                <a:latin typeface="Liberation Sans"/>
                <a:cs typeface="Liberation Sans"/>
              </a:rPr>
              <a:t>the winner </a:t>
            </a:r>
            <a:r>
              <a:rPr sz="2650" dirty="0">
                <a:latin typeface="Liberation Sans"/>
                <a:cs typeface="Liberation Sans"/>
              </a:rPr>
              <a:t>of </a:t>
            </a:r>
            <a:r>
              <a:rPr sz="2650" spc="-5" dirty="0">
                <a:latin typeface="Liberation Sans"/>
                <a:cs typeface="Liberation Sans"/>
              </a:rPr>
              <a:t>the  competition.</a:t>
            </a:r>
            <a:r>
              <a:rPr lang="en-US" sz="2650" spc="-5" dirty="0">
                <a:latin typeface="Liberation Sans"/>
                <a:cs typeface="Liberation Sans"/>
              </a:rPr>
              <a:t> [1,2]</a:t>
            </a:r>
            <a:endParaRPr sz="26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50" spc="-5" dirty="0">
                <a:latin typeface="Liberation Sans"/>
                <a:cs typeface="Liberation Sans"/>
              </a:rPr>
              <a:t>It met all </a:t>
            </a:r>
            <a:r>
              <a:rPr sz="2650" spc="-30" dirty="0">
                <a:latin typeface="Liberation Sans"/>
                <a:cs typeface="Liberation Sans"/>
              </a:rPr>
              <a:t>Security, </a:t>
            </a:r>
            <a:r>
              <a:rPr sz="2650" spc="-5" dirty="0">
                <a:latin typeface="Liberation Sans"/>
                <a:cs typeface="Liberation Sans"/>
              </a:rPr>
              <a:t>Cost </a:t>
            </a:r>
            <a:r>
              <a:rPr sz="2650" dirty="0">
                <a:latin typeface="Liberation Sans"/>
                <a:cs typeface="Liberation Sans"/>
              </a:rPr>
              <a:t>and </a:t>
            </a:r>
            <a:r>
              <a:rPr sz="2650" spc="-5" dirty="0">
                <a:latin typeface="Liberation Sans"/>
                <a:cs typeface="Liberation Sans"/>
              </a:rPr>
              <a:t>Implementation</a:t>
            </a:r>
            <a:r>
              <a:rPr sz="2650" spc="-1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criteria.</a:t>
            </a:r>
            <a:r>
              <a:rPr lang="en-US" sz="2650" spc="-5" dirty="0">
                <a:latin typeface="Liberation Sans"/>
                <a:cs typeface="Liberation Sans"/>
              </a:rPr>
              <a:t> [3]</a:t>
            </a:r>
            <a:endParaRPr sz="265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6854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740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41795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54622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435777"/>
          </a:xfrm>
          <a:prstGeom prst="rect">
            <a:avLst/>
          </a:prstGeom>
        </p:spPr>
        <p:txBody>
          <a:bodyPr vert="horz" wrap="square" lIns="0" tIns="175640" rIns="0" bIns="0" rtlCol="0">
            <a:spAutoFit/>
          </a:bodyPr>
          <a:lstStyle/>
          <a:p>
            <a:pPr marL="335280" marR="5080">
              <a:lnSpc>
                <a:spcPct val="93800"/>
              </a:lnSpc>
              <a:spcBef>
                <a:spcPts val="325"/>
              </a:spcBef>
            </a:pPr>
            <a:r>
              <a:rPr sz="2900" spc="5" dirty="0"/>
              <a:t>AES </a:t>
            </a:r>
            <a:r>
              <a:rPr sz="2900" dirty="0"/>
              <a:t>basically repeats </a:t>
            </a:r>
            <a:r>
              <a:rPr sz="2900" spc="5" dirty="0"/>
              <a:t>4 </a:t>
            </a:r>
            <a:r>
              <a:rPr sz="2900" dirty="0"/>
              <a:t>major functions </a:t>
            </a:r>
            <a:r>
              <a:rPr sz="2900" spc="5" dirty="0"/>
              <a:t>to encrypt</a:t>
            </a:r>
            <a:r>
              <a:rPr lang="en-US" sz="2900" spc="5" dirty="0"/>
              <a:t> </a:t>
            </a:r>
            <a:r>
              <a:rPr sz="2900" dirty="0"/>
              <a:t>data.</a:t>
            </a:r>
            <a:r>
              <a:rPr lang="en-US" sz="2900" dirty="0"/>
              <a:t> </a:t>
            </a:r>
            <a:r>
              <a:rPr sz="2900" dirty="0"/>
              <a:t>It takes </a:t>
            </a:r>
            <a:r>
              <a:rPr lang="en-US" sz="2900" dirty="0"/>
              <a:t>128-bit</a:t>
            </a:r>
            <a:r>
              <a:rPr sz="2900" dirty="0"/>
              <a:t> block of data and </a:t>
            </a:r>
            <a:r>
              <a:rPr sz="2900" spc="5" dirty="0"/>
              <a:t>a </a:t>
            </a:r>
            <a:r>
              <a:rPr sz="2900" dirty="0"/>
              <a:t>key</a:t>
            </a:r>
            <a:r>
              <a:rPr lang="en-US" sz="2900" dirty="0"/>
              <a:t> </a:t>
            </a:r>
            <a:r>
              <a:rPr sz="2900" dirty="0"/>
              <a:t>and gives </a:t>
            </a:r>
            <a:r>
              <a:rPr sz="2900" spc="5" dirty="0"/>
              <a:t>a </a:t>
            </a:r>
            <a:r>
              <a:rPr sz="2900" dirty="0"/>
              <a:t>ciphertext as output.</a:t>
            </a:r>
            <a:r>
              <a:rPr lang="en-US" sz="2900" dirty="0"/>
              <a:t> </a:t>
            </a:r>
            <a:r>
              <a:rPr sz="2900" dirty="0"/>
              <a:t>The</a:t>
            </a:r>
            <a:r>
              <a:rPr lang="en-US" sz="2900" dirty="0"/>
              <a:t> </a:t>
            </a:r>
            <a:r>
              <a:rPr sz="2900" dirty="0"/>
              <a:t>functions</a:t>
            </a:r>
            <a:r>
              <a:rPr sz="2900" spc="5" dirty="0"/>
              <a:t> </a:t>
            </a:r>
            <a:r>
              <a:rPr sz="2900" spc="-5" dirty="0"/>
              <a:t>are:</a:t>
            </a:r>
            <a:endParaRPr sz="2900" dirty="0"/>
          </a:p>
        </p:txBody>
      </p:sp>
      <p:sp>
        <p:nvSpPr>
          <p:cNvPr id="5" name="object 5"/>
          <p:cNvSpPr txBox="1"/>
          <p:nvPr/>
        </p:nvSpPr>
        <p:spPr>
          <a:xfrm>
            <a:off x="589280" y="3822953"/>
            <a:ext cx="4147820" cy="2327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dirty="0">
                <a:latin typeface="Liberation Sans"/>
                <a:cs typeface="Liberation Sans"/>
              </a:rPr>
              <a:t>I. </a:t>
            </a:r>
            <a:r>
              <a:rPr lang="en-US" sz="290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Sub</a:t>
            </a:r>
            <a:r>
              <a:rPr lang="en-US" sz="2900" spc="5" dirty="0">
                <a:latin typeface="Liberation Sans"/>
                <a:cs typeface="Liberation Sans"/>
              </a:rPr>
              <a:t>stitute</a:t>
            </a:r>
            <a:r>
              <a:rPr sz="2900" spc="5" dirty="0">
                <a:latin typeface="Liberation Sans"/>
                <a:cs typeface="Liberation Sans"/>
              </a:rPr>
              <a:t> Bytes  </a:t>
            </a:r>
            <a:endParaRPr lang="en-US" sz="2900" spc="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5" dirty="0">
                <a:latin typeface="Liberation Sans"/>
                <a:cs typeface="Liberation Sans"/>
              </a:rPr>
              <a:t>II.</a:t>
            </a:r>
            <a:r>
              <a:rPr lang="en-US" sz="2900" spc="-15" dirty="0">
                <a:latin typeface="Liberation Sans"/>
                <a:cs typeface="Liberation Sans"/>
              </a:rPr>
              <a:t> </a:t>
            </a:r>
            <a:r>
              <a:rPr sz="2900" spc="-15" dirty="0">
                <a:latin typeface="Liberation Sans"/>
                <a:cs typeface="Liberation Sans"/>
              </a:rPr>
              <a:t>Shift </a:t>
            </a:r>
            <a:r>
              <a:rPr sz="2900" spc="-5" dirty="0">
                <a:latin typeface="Liberation Sans"/>
                <a:cs typeface="Liberation Sans"/>
              </a:rPr>
              <a:t>Rows  </a:t>
            </a:r>
            <a:endParaRPr lang="en-US" sz="2900" spc="-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45" dirty="0">
                <a:latin typeface="Liberation Sans"/>
                <a:cs typeface="Liberation Sans"/>
              </a:rPr>
              <a:t>III.</a:t>
            </a:r>
            <a:r>
              <a:rPr lang="en-US" sz="2900" spc="-45" dirty="0">
                <a:latin typeface="Liberation Sans"/>
                <a:cs typeface="Liberation Sans"/>
              </a:rPr>
              <a:t> </a:t>
            </a:r>
            <a:r>
              <a:rPr sz="2900" spc="-45" dirty="0">
                <a:latin typeface="Liberation Sans"/>
                <a:cs typeface="Liberation Sans"/>
              </a:rPr>
              <a:t>Mix </a:t>
            </a:r>
            <a:r>
              <a:rPr sz="2900" dirty="0">
                <a:latin typeface="Liberation Sans"/>
                <a:cs typeface="Liberation Sans"/>
              </a:rPr>
              <a:t>Columns  </a:t>
            </a:r>
            <a:endParaRPr lang="en-US" sz="2900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00" dirty="0">
                <a:latin typeface="Liberation Sans"/>
                <a:cs typeface="Liberation Sans"/>
              </a:rPr>
              <a:t>IV.</a:t>
            </a:r>
            <a:r>
              <a:rPr lang="en-US" sz="2900" spc="-100" dirty="0">
                <a:latin typeface="Liberation Sans"/>
                <a:cs typeface="Liberation Sans"/>
              </a:rPr>
              <a:t> </a:t>
            </a:r>
            <a:r>
              <a:rPr sz="2900" spc="-100" dirty="0">
                <a:latin typeface="Liberation Sans"/>
                <a:cs typeface="Liberation Sans"/>
              </a:rPr>
              <a:t>Add</a:t>
            </a:r>
            <a:r>
              <a:rPr sz="2900" spc="-10" dirty="0">
                <a:latin typeface="Liberation Sans"/>
                <a:cs typeface="Liberation Sans"/>
              </a:rPr>
              <a:t> </a:t>
            </a:r>
            <a:r>
              <a:rPr sz="2900" dirty="0">
                <a:latin typeface="Liberation Sans"/>
                <a:cs typeface="Liberation Sans"/>
              </a:rPr>
              <a:t>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1394</Words>
  <Application>Microsoft Office PowerPoint</Application>
  <PresentationFormat>Custom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DejaVu Serif</vt:lpstr>
      <vt:lpstr>Liberation Sans</vt:lpstr>
      <vt:lpstr>OpenSymbol</vt:lpstr>
      <vt:lpstr>Office Theme</vt:lpstr>
      <vt:lpstr>Cryptography</vt:lpstr>
      <vt:lpstr>Cryptography</vt:lpstr>
      <vt:lpstr>Cryptography</vt:lpstr>
      <vt:lpstr>PowerPoint Presentation</vt:lpstr>
      <vt:lpstr>PowerPoint Presentation</vt:lpstr>
      <vt:lpstr>PowerPoint Presentation</vt:lpstr>
      <vt:lpstr>What is AES?</vt:lpstr>
      <vt:lpstr>Why AES?</vt:lpstr>
      <vt:lpstr>How Does it works?</vt:lpstr>
      <vt:lpstr>How Does it works?</vt:lpstr>
      <vt:lpstr>Steps for encryption and decryption</vt:lpstr>
      <vt:lpstr>How Does it works?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PowerPoint Presentation</vt:lpstr>
      <vt:lpstr>Analysis of Steps</vt:lpstr>
      <vt:lpstr>Analysis of Steps</vt:lpstr>
      <vt:lpstr>Analysis of Steps</vt:lpstr>
      <vt:lpstr>Analysis of Steps</vt:lpstr>
      <vt:lpstr>Self Study</vt:lpstr>
      <vt:lpstr>RSA</vt:lpstr>
      <vt:lpstr>RSA algorithm steps</vt:lpstr>
      <vt:lpstr>Example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 (AES)</dc:title>
  <dc:creator>Shashata Sawmya</dc:creator>
  <cp:lastModifiedBy>1705010 - Md.Zarif-Ul-Alam</cp:lastModifiedBy>
  <cp:revision>10</cp:revision>
  <dcterms:created xsi:type="dcterms:W3CDTF">2021-02-26T18:01:54Z</dcterms:created>
  <dcterms:modified xsi:type="dcterms:W3CDTF">2022-08-30T02:21:31Z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2021-02-26T00:00:00Z</vt:filetime>
  </property>
</Properties>
</file>