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6" r:id="rId5"/>
    <p:sldId id="270" r:id="rId6"/>
    <p:sldId id="271" r:id="rId7"/>
    <p:sldId id="273" r:id="rId8"/>
    <p:sldId id="272" r:id="rId9"/>
    <p:sldId id="268" r:id="rId10"/>
    <p:sldId id="26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D"/>
    <a:srgbClr val="777777"/>
    <a:srgbClr val="00CC66"/>
    <a:srgbClr val="3399FF"/>
    <a:srgbClr val="6666FF"/>
    <a:srgbClr val="3366FF"/>
    <a:srgbClr val="3333FF"/>
    <a:srgbClr val="150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0501" autoAdjust="0"/>
  </p:normalViewPr>
  <p:slideViewPr>
    <p:cSldViewPr snapToGrid="0">
      <p:cViewPr varScale="1">
        <p:scale>
          <a:sx n="47" d="100"/>
          <a:sy n="47" d="100"/>
        </p:scale>
        <p:origin x="19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56A7-0A01-44F2-86E6-E8ECE419E28C}" type="datetimeFigureOut">
              <a:rPr lang="hu-HU" smtClean="0"/>
              <a:t>2022. 05. 26.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55FA-378E-401F-A827-0317F10283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176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CE47C-6804-445B-A5D2-FDAA84DC08D1}" type="datetimeFigureOut">
              <a:rPr lang="hu-HU" smtClean="0"/>
              <a:t>2022. 05. 26.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DE1EE-13E1-4098-A3ED-7B2B81B507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75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Üdvözlöm a kedves oktatókat és hallgatókat, én Csia Klaudia Kitti vagyok, az önálló laboratóriumom témája pedig ellenséges példák készítése volt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detektációhoz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konzulenseim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Buttyán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Levente és Nagy Roland doktorandusz hallgató.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098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kutatásnak szerencsére nincs vége, hiszen rengeteg dolog van, ami még nem lett lefedve benne, az egyik ilyen, hogy a detektor átverését követően képesek leszünk vajon úgy szétszedni a gráfot, és visszalakítani, hogy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ismét működőképes legyen, és sikeresen lefusson. A kérdés ekkor fennáll, hogy a leszakadó gráfok, amiket már említettem vajon milyen szinten befolyásolják ezt. Illetve szeretnénk még készíteni egy hivatalos statisztikát is, az egymáshoz mért méretek eredményre mért hatásával kapcsolatban is s mindezeket akár 10x nagyobb adathalmazon. Köszönöm a figyelmet.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2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gépi tanulás óriási fejlődésen ment keresztül az elmúlt években. Alkalmazása számos területre kiterjed. Azonban, mint minden innováció, fennáll annak a veszélye, hogy ezek egyszer rossz kezekbe is kerülnek. Az Internet of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Things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vagy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technológiákban sajnos az elmúlt években számos sebezhetőséget találtak, de ennek köszönhetően elkezdték jobban megvizsgálni őket. A jobb oldalt látható kép egy egyszerű reprezentációja egy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Flow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gráfnak azaz CFG-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ciklus során, a gráf csomópontjai a logikai blokkok, élei pedig a vezérlő áramlási útvonalak.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47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 egyik ilyen ígéretes irány a gráfelméleti oldalról való megközelítés volt. A jellemzővektorok reprezentatív statikus jellemzők, amelyek kinyerhetők egy gráfból, például egy CFG-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ből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 gépi tanulási algoritmusokat manapság már aktívan használják detektoroknál osztályozási folyamatokban, hogy megkülönböztessék a rosszindulatú programokat a jóindulatúaktól. Ez a fajta gépi tanulás képes megtanulni egy gráf reprezentatív tulajdonságait, a gráf metrikáit, s ezek alapján megfelelő osztályozót készíteni. Az alapötlet egy 2019-ben megjelent publikációra épült melyben elkészítettek egy CFG metrikás detektort, melyhez összeállítottak manuálisan hat darab ellenséges példát, és megnézték, hogy sikeres lesz-e így a félreosztályozás és minő meglepő sikeres volt. Természetesen a publikáció kiterjedt más témákra is, de ezekkel most nem foglalkoztunk. A publikáció mélyebb vizsgálata után észrevettünk pár hiányosságot benne, például azt, hogy pontosan hogyan is készült el ez a detektor. Ezen publikációban a Radar2 nevezetű szoftverrel dolgoztak de a még eredményesebb cél elérése miatt mi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nevű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könyvtárat választottuk a feladathoz, melynek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megismérésben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nagy segítségünkre volt egy tavaly készült itteni hallgató szakdolgozata.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7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labor elvégzéséhez biztosítva volt 4000 darab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binárisa melyből 2000 ARM típusú processzorra volt írva a további 2000 pedig MIPS-re, és ugyanígy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is, viszont a feladat során első körben csak az ARM típusú binárisokra fókuszáltunk. A binárisból gráffá való átalakításban segített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könyvtár, melyet követően így nézett ki az adott gráfunk szövegesen.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fentebbi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képen az elkészült gráf csomópontjai, lentebb az éle láthatóak. A további gráfmetrikák kinyerésében pedig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networkx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könyvtár segített. Ilyen gráfmetrikák voltak például egy gráf csomópontjainak, éleinek a száma, legrövidebb út, annak minimuma, maximuma,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betweeness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centrality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stb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így összesen 24 darab ilyen számítás készült el per gráf természetesen automatizálva és mindez mind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mind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binárisokra is. Ezek a metrikák fájlonként külön ki is lettek mentve, később összefűzve egy CSV-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vé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246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Osztályozó tanuló algoritmusnak melyből a detektorunk készült a Random Forest lett választva, mely szintén egy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könyvtárként megoldható volt. Ebbe a tanuló algoritmusba lett beletáplálva a kiszámított gráfmetrikák CSV-je, melyet követően mind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bening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mind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adathalmaza kapott egy Hit nevű oszlopot pluszban, ami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benignnál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0 volt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malwarenél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az 1. Ezt követően lettek összefűzve a CSV-k mellyel kaptunk végül egy nagyobb adathalmazt, amivel már tudtuk tanítani az algoritmust. Ez az adathalmaz nagyjából 1800 darab gráf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vektorát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tartalmazta. Az algoritmus tanítása úgy nézett ki, hogy ezt az adathalmazt random két részre szedtük. Az adatok 80%-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kával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tanítottuk az algoritmust, a maradék 20-szal pedig teszteltük annak a pontosságát. Itt látható is egy kép, amely a jelenlegi futásnál nagyjából 98% körüli pontosággot értünk el. Ez futásonként eltérő volt, de 96 és 100% között mozgott folyamatosan szóval elmondhattuk, hogy egészen pontos eredményeket tudtunk kinyerni belőle.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91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labor talán legizgalmasabb része az ellenséges példa elkészítése volt. A publikáció alapötlete az volt hogy egy kinyert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és egy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gráfját a belépési és kilépési pontoknál összefűzzük és így készítjük el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merge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gráfot, melyet aztán ráküldünk a detektorra. Ezt egy kicsit tovább gondoltuk melynek ez lett az eredménye. Itt elkészült egy példa gráf amelyen egyszerűen meg tudom mutatni hogyan is működik ez a gráfösszefűzés a mi ötletünk alapján. Vegyünk egy egyszerű 3 csomópontból álló irányított G gráfot, ugyanígy egy H gráfot, és most jön az érdekes része adjunk bele a levesbe egy plusz gráfot ami egyetlen csomópontból áll. Az ötlet itt az volt, hogy ehhez az F gráfhoz hozzácsatoljuk a másik két gráfot, majd a másik két gráf belépési csomópontját ami az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EntryPointAddressnek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felelt meg egy-egy él segítségével hozzákötjük ehhez az egy csomóponthoz így megkapva egy teljes gráfot.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147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hogy élő példát is mutassak így néz ki ez egy valós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és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gráfon. Az összekötő csomópont nagyjából itt van. Erre majd később kitérek de nagyjából minden gráf generálásánál készültek ilyen leszakadó gráfok így szerencsére nem befolyásolta ez a számításokat. Az ellenséges példa készítés sikerességét úgy teszteltük, hogy kiválasztottunk egy nagyjából közepes méretű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gráfját és elkezdtük összefűzni az összes rendelkezésre álló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gráffal hogy ezzel is tudjuk tesztelni azt hogy egyáltalán befolyásolja-e a két gráf egymáshoz mért mérete az eredményünket hiszen erre egy tanulmány se tért ki nagyon és a válasz az hogy igen.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95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Íme itt a végső eredménye a labornak. Nagyjából 1100 darab ilyen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malwarrel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megfűszerezett gráf készült, s a detektorunk ezekből jelen futás során 7 alkalommal tudta csak észlelni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jelenlétét melyek akkor fordultak elő ha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benign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mérete számottevően kisebb volt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malware-éhez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képest.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64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Erről a diáról akkor röviden, a pozitívuma a kutatásunknak a kiinduló publikációhoz képest az volt, hogy jóval nagyobb adathalmazzal dolgozott, minden metrikai számítás, összefűzés automatizálva lett benne és miután ismert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könyvtárakkal dolgoztunk így könnyen reprodukálhatóvá lett téve.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E1EE-13E1-4098-A3ED-7B2B81B507D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90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9524"/>
            <a:ext cx="7772400" cy="11239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154"/>
            <a:ext cx="6400800" cy="158857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6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49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39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9164"/>
          </a:xfrm>
        </p:spPr>
        <p:txBody>
          <a:bodyPr>
            <a:normAutofit/>
          </a:bodyPr>
          <a:lstStyle>
            <a:lvl1pPr marL="342891" indent="-342891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2971" indent="-228594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4262" y="6501252"/>
            <a:ext cx="4186954" cy="293117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349" y="6501252"/>
            <a:ext cx="428652" cy="293117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544247" y="6505470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211961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7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32304"/>
            <a:ext cx="91440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800" b="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003804"/>
            <a:ext cx="7772400" cy="765175"/>
          </a:xfrm>
        </p:spPr>
        <p:txBody>
          <a:bodyPr anchor="t"/>
          <a:lstStyle>
            <a:lvl1pPr algn="ctr">
              <a:defRPr sz="4000" b="1" cap="all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84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9500"/>
            <a:ext cx="4038600" cy="5219700"/>
          </a:xfrm>
        </p:spPr>
        <p:txBody>
          <a:bodyPr>
            <a:normAutofit/>
          </a:bodyPr>
          <a:lstStyle>
            <a:lvl1pPr marL="342891" indent="-342891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2971" indent="-228594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9500"/>
            <a:ext cx="4038600" cy="5219700"/>
          </a:xfrm>
        </p:spPr>
        <p:txBody>
          <a:bodyPr>
            <a:normAutofit/>
          </a:bodyPr>
          <a:lstStyle>
            <a:lvl1pPr marL="342891" indent="-342891"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 marL="1142971" indent="-228594">
              <a:buFont typeface="Arial" panose="020B0604020202020204" pitchFamily="34" charset="0"/>
              <a:buChar char="»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0462" y="116632"/>
            <a:ext cx="7139850" cy="634082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1955" y="6498648"/>
            <a:ext cx="4212712" cy="281218"/>
          </a:xfrm>
        </p:spPr>
        <p:txBody>
          <a:bodyPr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hu-HU"/>
              <a:t>Title of the presentation</a:t>
            </a:r>
            <a:endParaRPr lang="hu-H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0164" y="6498648"/>
            <a:ext cx="375601" cy="281218"/>
          </a:xfrm>
        </p:spPr>
        <p:txBody>
          <a:bodyPr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4F532308-F742-4E8E-A0E9-3E442CCFFF5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59358" y="650780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/>
                </a:solidFill>
              </a:rPr>
              <a:t>|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794885"/>
            <a:ext cx="7524328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211961" y="6453369"/>
            <a:ext cx="493204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8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3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4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46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84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Title of the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5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Title of the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2308-F742-4E8E-A0E9-3E442CCFFF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60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09006"/>
            <a:ext cx="7772400" cy="1123951"/>
          </a:xfrm>
        </p:spPr>
        <p:txBody>
          <a:bodyPr>
            <a:normAutofit fontScale="90000"/>
          </a:bodyPr>
          <a:lstStyle/>
          <a:p>
            <a:r>
              <a:rPr lang="en-US" dirty="0"/>
              <a:t>Adversarial examples for </a:t>
            </a:r>
            <a:br>
              <a:rPr lang="en-US" dirty="0"/>
            </a:br>
            <a:r>
              <a:rPr lang="en-US" dirty="0"/>
              <a:t>malware detection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6587"/>
            <a:ext cx="6400800" cy="1799460"/>
          </a:xfrm>
        </p:spPr>
        <p:txBody>
          <a:bodyPr>
            <a:normAutofit/>
          </a:bodyPr>
          <a:lstStyle/>
          <a:p>
            <a:r>
              <a:rPr lang="en-US" dirty="0"/>
              <a:t>Csia </a:t>
            </a:r>
            <a:r>
              <a:rPr lang="en-US" dirty="0" err="1"/>
              <a:t>Klaudia</a:t>
            </a:r>
            <a:r>
              <a:rPr lang="en-US" dirty="0"/>
              <a:t> Kitti</a:t>
            </a:r>
            <a:endParaRPr lang="hu-HU" dirty="0"/>
          </a:p>
          <a:p>
            <a:r>
              <a:rPr lang="en-US" sz="1800" dirty="0"/>
              <a:t>BSc - Project laboratory</a:t>
            </a:r>
            <a:endParaRPr lang="hu-HU" sz="1800" dirty="0"/>
          </a:p>
          <a:p>
            <a:r>
              <a:rPr lang="en-US" sz="1800" dirty="0"/>
              <a:t>Supervisors</a:t>
            </a:r>
            <a:r>
              <a:rPr lang="hu-HU" sz="1800" dirty="0"/>
              <a:t>: </a:t>
            </a:r>
            <a:br>
              <a:rPr lang="en-US" sz="1800" dirty="0"/>
            </a:br>
            <a:r>
              <a:rPr lang="en-US" sz="1800" dirty="0"/>
              <a:t>Dr </a:t>
            </a:r>
            <a:r>
              <a:rPr lang="en-US" sz="1800" dirty="0" err="1"/>
              <a:t>Buttyán</a:t>
            </a:r>
            <a:r>
              <a:rPr lang="en-US" sz="1800" dirty="0"/>
              <a:t> </a:t>
            </a:r>
            <a:r>
              <a:rPr lang="en-US" sz="1800" dirty="0" err="1"/>
              <a:t>Levente</a:t>
            </a:r>
            <a:endParaRPr lang="en-US" sz="1800" dirty="0"/>
          </a:p>
          <a:p>
            <a:r>
              <a:rPr lang="en-US" sz="1800" dirty="0"/>
              <a:t>Nagy Roland</a:t>
            </a:r>
            <a:endParaRPr lang="hu-HU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182878" y="1469531"/>
            <a:ext cx="2778243" cy="1066992"/>
            <a:chOff x="3182875" y="1574039"/>
            <a:chExt cx="2778243" cy="106699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875" y="1574039"/>
              <a:ext cx="2778243" cy="802309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24440" y="2314296"/>
              <a:ext cx="2695117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37336" y="2333255"/>
              <a:ext cx="2669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b="1" dirty="0">
                  <a:latin typeface="Consolas" panose="020B0609020204030204" pitchFamily="49" charset="0"/>
                </a:rPr>
                <a:t>w w w . c r y s y s . h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9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The lesson I learned during my project lab is that;</a:t>
            </a:r>
          </a:p>
          <a:p>
            <a:pPr lvl="2"/>
            <a:r>
              <a:rPr lang="en-US" dirty="0"/>
              <a:t>Continuous, weekly progress is essential </a:t>
            </a:r>
          </a:p>
          <a:p>
            <a:pPr lvl="2"/>
            <a:r>
              <a:rPr lang="en-US" dirty="0"/>
              <a:t>If you need to work with a more extensive database, you should also allow time for calculations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Testing on an even more extensive database</a:t>
            </a:r>
          </a:p>
          <a:p>
            <a:pPr lvl="1"/>
            <a:r>
              <a:rPr lang="en-US" dirty="0"/>
              <a:t>Compilation of statistics on the comparison of the size of the graphs to be concatenated</a:t>
            </a:r>
          </a:p>
          <a:p>
            <a:pPr lvl="1"/>
            <a:r>
              <a:rPr lang="en-US" dirty="0"/>
              <a:t>Further work with graphs:</a:t>
            </a:r>
          </a:p>
          <a:p>
            <a:pPr lvl="2"/>
            <a:r>
              <a:rPr lang="en-US" dirty="0"/>
              <a:t>Solving the problem of minor, detached graphs</a:t>
            </a:r>
          </a:p>
          <a:p>
            <a:pPr lvl="2"/>
            <a:r>
              <a:rPr lang="en-US" dirty="0"/>
              <a:t>Disassemble concatenated graphs, convert a graph belonging to malicious code into re-executable code, and run it successfully on the target device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0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r>
              <a:rPr lang="hu-HU" dirty="0"/>
              <a:t> and </a:t>
            </a:r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u-HU" dirty="0"/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IoT CFG based malware detection</a:t>
            </a:r>
          </a:p>
          <a:p>
            <a:pPr lvl="1"/>
            <a:r>
              <a:rPr lang="en-US" dirty="0"/>
              <a:t>Malware analysis</a:t>
            </a:r>
            <a:endParaRPr lang="hu-HU" dirty="0"/>
          </a:p>
          <a:p>
            <a:pPr lvl="1"/>
            <a:endParaRPr lang="hu-HU" dirty="0"/>
          </a:p>
          <a:p>
            <a:r>
              <a:rPr lang="en-US" dirty="0"/>
              <a:t>Motivation</a:t>
            </a:r>
            <a:endParaRPr lang="hu-HU" dirty="0"/>
          </a:p>
          <a:p>
            <a:pPr lvl="1"/>
            <a:r>
              <a:rPr lang="en-US" dirty="0"/>
              <a:t>Machine learning and the rapid expansion of IoT systems, and increasing financial investments</a:t>
            </a:r>
          </a:p>
          <a:p>
            <a:pPr lvl="1"/>
            <a:r>
              <a:rPr lang="en-US" dirty="0"/>
              <a:t>Huge developments → more significant risk of attacks</a:t>
            </a:r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1655" y="6501248"/>
            <a:ext cx="3309560" cy="356752"/>
          </a:xfrm>
        </p:spPr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6" name="Picture 5" descr="Diagram, shape&#10;&#10;Description automatically generated">
            <a:extLst>
              <a:ext uri="{FF2B5EF4-FFF2-40B4-BE49-F238E27FC236}">
                <a16:creationId xmlns:a16="http://schemas.microsoft.com/office/drawing/2014/main" id="{43E9F588-87FE-2450-5A0F-6F8D26FFD6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64" y="865658"/>
            <a:ext cx="1084085" cy="22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Addressed problem</a:t>
            </a:r>
          </a:p>
          <a:p>
            <a:pPr lvl="1"/>
            <a:r>
              <a:rPr lang="en-US" dirty="0"/>
              <a:t>Manipulate the CFG graph so that the extracted vectors can be misclassified</a:t>
            </a:r>
          </a:p>
          <a:p>
            <a:r>
              <a:rPr lang="en-US" dirty="0"/>
              <a:t>The specific objectives of the work</a:t>
            </a:r>
          </a:p>
          <a:p>
            <a:pPr lvl="1"/>
            <a:r>
              <a:rPr lang="en-US" dirty="0">
                <a:solidFill>
                  <a:srgbClr val="0E101A"/>
                </a:solidFill>
                <a:effectLst/>
              </a:rPr>
              <a:t>Put ideas in the references into practice</a:t>
            </a:r>
          </a:p>
          <a:p>
            <a:pPr lvl="1"/>
            <a:r>
              <a:rPr lang="en-US" dirty="0">
                <a:solidFill>
                  <a:srgbClr val="0E101A"/>
                </a:solidFill>
                <a:effectLst/>
              </a:rPr>
              <a:t>To improve the solution in the reference:</a:t>
            </a:r>
          </a:p>
          <a:p>
            <a:pPr lvl="2"/>
            <a:r>
              <a:rPr lang="en-US" dirty="0">
                <a:solidFill>
                  <a:srgbClr val="0E101A"/>
                </a:solidFill>
              </a:rPr>
              <a:t>using multiple samples (at least more than six)</a:t>
            </a:r>
          </a:p>
          <a:p>
            <a:pPr lvl="2"/>
            <a:r>
              <a:rPr lang="en-US" dirty="0">
                <a:solidFill>
                  <a:srgbClr val="0E101A"/>
                </a:solidFill>
              </a:rPr>
              <a:t>b</a:t>
            </a:r>
            <a:r>
              <a:rPr lang="en-US" dirty="0">
                <a:solidFill>
                  <a:srgbClr val="0E101A"/>
                </a:solidFill>
                <a:effectLst/>
              </a:rPr>
              <a:t>y </a:t>
            </a:r>
            <a:r>
              <a:rPr lang="en-US" dirty="0" err="1">
                <a:solidFill>
                  <a:srgbClr val="0E101A"/>
                </a:solidFill>
                <a:effectLst/>
              </a:rPr>
              <a:t>optimising</a:t>
            </a:r>
            <a:r>
              <a:rPr lang="en-US" dirty="0">
                <a:solidFill>
                  <a:srgbClr val="0E101A"/>
                </a:solidFill>
                <a:effectLst/>
              </a:rPr>
              <a:t> and automating all processes</a:t>
            </a:r>
          </a:p>
          <a:p>
            <a:pPr lvl="2"/>
            <a:r>
              <a:rPr lang="en-US" dirty="0">
                <a:solidFill>
                  <a:srgbClr val="0E101A"/>
                </a:solidFill>
              </a:rPr>
              <a:t>examining missing analyses</a:t>
            </a:r>
          </a:p>
          <a:p>
            <a:pPr lvl="2"/>
            <a:r>
              <a:rPr lang="en-US" dirty="0">
                <a:solidFill>
                  <a:srgbClr val="0E101A"/>
                </a:solidFill>
              </a:rPr>
              <a:t>b</a:t>
            </a:r>
            <a:r>
              <a:rPr lang="en-US" dirty="0">
                <a:solidFill>
                  <a:srgbClr val="0E101A"/>
                </a:solidFill>
                <a:effectLst/>
              </a:rPr>
              <a:t>y producing an easily reproducible research</a:t>
            </a:r>
          </a:p>
          <a:p>
            <a:pPr lvl="1"/>
            <a:r>
              <a:rPr lang="en-US" dirty="0">
                <a:solidFill>
                  <a:srgbClr val="0E101A"/>
                </a:solidFill>
                <a:effectLst/>
              </a:rPr>
              <a:t>The expected output was creating a fully automated, easy-to-use, and reproducible program for more extensive databases</a:t>
            </a:r>
          </a:p>
          <a:p>
            <a:pPr lvl="1"/>
            <a:endParaRPr lang="en-US" dirty="0">
              <a:solidFill>
                <a:srgbClr val="0E101A"/>
              </a:solidFill>
              <a:effectLst/>
            </a:endParaRPr>
          </a:p>
          <a:p>
            <a:pPr marL="914377" lvl="2" indent="0">
              <a:buNone/>
            </a:pPr>
            <a:endParaRPr lang="en-US" dirty="0">
              <a:solidFill>
                <a:srgbClr val="0E101A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25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I. – Graph generating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4</a:t>
            </a:fld>
            <a:endParaRPr lang="hu-HU" dirty="0"/>
          </a:p>
        </p:txBody>
      </p:sp>
      <p:pic>
        <p:nvPicPr>
          <p:cNvPr id="9" name="Picture 8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5BEC4F7F-E85E-5FDE-577D-040ED3889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40" y="928033"/>
            <a:ext cx="2286319" cy="2772162"/>
          </a:xfrm>
          <a:prstGeom prst="rect">
            <a:avLst/>
          </a:prstGeom>
        </p:spPr>
      </p:pic>
      <p:pic>
        <p:nvPicPr>
          <p:cNvPr id="11" name="Picture 10" descr="Calendar&#10;&#10;Description automatically generated with low confidence">
            <a:extLst>
              <a:ext uri="{FF2B5EF4-FFF2-40B4-BE49-F238E27FC236}">
                <a16:creationId xmlns:a16="http://schemas.microsoft.com/office/drawing/2014/main" id="{2C346500-2CCD-F70E-A5A7-65FF39BFD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7178"/>
            <a:ext cx="9021434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II. – 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5</a:t>
            </a:fld>
            <a:endParaRPr lang="hu-HU" dirty="0"/>
          </a:p>
        </p:txBody>
      </p:sp>
      <p:pic>
        <p:nvPicPr>
          <p:cNvPr id="8" name="Kép 6">
            <a:extLst>
              <a:ext uri="{FF2B5EF4-FFF2-40B4-BE49-F238E27FC236}">
                <a16:creationId xmlns:a16="http://schemas.microsoft.com/office/drawing/2014/main" id="{65FD865F-6C13-A412-CAD4-4A7D2248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6" y="1096209"/>
            <a:ext cx="8899147" cy="5087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3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8B7A8AF-3D65-5023-C5DC-9C00DB06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76" y="1150350"/>
            <a:ext cx="5603772" cy="412788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BC76E8-BF73-4F74-DC65-4B2802D43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75" y="1105880"/>
            <a:ext cx="5647849" cy="418402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B8038372-357A-7546-E3AF-B8088BCB8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56" y="993762"/>
            <a:ext cx="6019285" cy="444105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FC7068C-C766-B6B6-79D6-1C1B34A6D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99" y="1215378"/>
            <a:ext cx="5647849" cy="4167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III. – Test merge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690E7-1FBB-D68A-CCAE-5CA5D62489EF}"/>
              </a:ext>
            </a:extLst>
          </p:cNvPr>
          <p:cNvSpPr txBox="1"/>
          <p:nvPr/>
        </p:nvSpPr>
        <p:spPr>
          <a:xfrm>
            <a:off x="2867296" y="5742896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G (BENIGN)</a:t>
            </a:r>
            <a:endParaRPr lang="hu-H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8E625-F648-016B-B7A1-3BE5598A1660}"/>
              </a:ext>
            </a:extLst>
          </p:cNvPr>
          <p:cNvSpPr txBox="1"/>
          <p:nvPr/>
        </p:nvSpPr>
        <p:spPr>
          <a:xfrm>
            <a:off x="2867296" y="5752742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F (SINGLE NODE)</a:t>
            </a:r>
            <a:endParaRPr lang="hu-H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A1983-5F5A-1D0A-8E87-9E81D1730F1D}"/>
              </a:ext>
            </a:extLst>
          </p:cNvPr>
          <p:cNvSpPr txBox="1"/>
          <p:nvPr/>
        </p:nvSpPr>
        <p:spPr>
          <a:xfrm>
            <a:off x="2867296" y="5776754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F (MERGED GRAPH)</a:t>
            </a:r>
            <a:endParaRPr lang="hu-HU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7CF05-D619-35D1-DCC7-35019933D900}"/>
              </a:ext>
            </a:extLst>
          </p:cNvPr>
          <p:cNvSpPr txBox="1"/>
          <p:nvPr/>
        </p:nvSpPr>
        <p:spPr>
          <a:xfrm>
            <a:off x="2867296" y="5776754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H (MALWARE)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242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 build="allAtOnce"/>
      <p:bldP spid="1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09C76013-6E1F-808E-136B-8D80F091B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97" y="1043887"/>
            <a:ext cx="6011114" cy="454405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9C2DAE6-BF71-0A05-5702-5906D0D2E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35" y="1177130"/>
            <a:ext cx="5496822" cy="4072136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820E7A1-796D-1AB0-5047-49A52E823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11" y="989206"/>
            <a:ext cx="6084485" cy="4565766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14E6EBD-A374-8304-24BF-318D8A6F8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89" y="1115104"/>
            <a:ext cx="6011114" cy="4565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IV. – Final merge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542B2-5E5B-24E1-9EA8-5A924AA84E2A}"/>
              </a:ext>
            </a:extLst>
          </p:cNvPr>
          <p:cNvSpPr txBox="1"/>
          <p:nvPr/>
        </p:nvSpPr>
        <p:spPr>
          <a:xfrm>
            <a:off x="2867296" y="5742896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G (BENIGN)</a:t>
            </a:r>
            <a:endParaRPr lang="hu-HU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4D011E-1220-156C-60A9-4E37B11178F7}"/>
              </a:ext>
            </a:extLst>
          </p:cNvPr>
          <p:cNvSpPr txBox="1"/>
          <p:nvPr/>
        </p:nvSpPr>
        <p:spPr>
          <a:xfrm>
            <a:off x="2867296" y="5765732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H (MALWARE)</a:t>
            </a:r>
            <a:endParaRPr lang="hu-H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8ABEE-1FE6-965D-1E85-61E241D2BD4B}"/>
              </a:ext>
            </a:extLst>
          </p:cNvPr>
          <p:cNvSpPr txBox="1"/>
          <p:nvPr/>
        </p:nvSpPr>
        <p:spPr>
          <a:xfrm>
            <a:off x="2867296" y="5774781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F (SINGLE NODE)</a:t>
            </a:r>
            <a:endParaRPr lang="hu-H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F2D84-E8E9-5FE9-B8BF-737065358E55}"/>
              </a:ext>
            </a:extLst>
          </p:cNvPr>
          <p:cNvSpPr txBox="1"/>
          <p:nvPr/>
        </p:nvSpPr>
        <p:spPr>
          <a:xfrm>
            <a:off x="2867296" y="5733847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F (MERGED GRAPH)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5638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2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0DE4365-9477-4D9B-5C16-C0E69CCEC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55" y="1511843"/>
            <a:ext cx="7196293" cy="464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2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>
                <a:solidFill>
                  <a:srgbClr val="0E101A"/>
                </a:solidFill>
                <a:effectLst/>
              </a:rPr>
              <a:t>The original idea is the same</a:t>
            </a:r>
          </a:p>
          <a:p>
            <a:pPr lvl="1"/>
            <a:r>
              <a:rPr lang="en-US" dirty="0">
                <a:solidFill>
                  <a:srgbClr val="0E101A"/>
                </a:solidFill>
              </a:rPr>
              <a:t>B</a:t>
            </a:r>
            <a:r>
              <a:rPr lang="en-US" dirty="0">
                <a:solidFill>
                  <a:srgbClr val="0E101A"/>
                </a:solidFill>
                <a:effectLst/>
              </a:rPr>
              <a:t>oth kinds of research (both our own and the reference) deal with the misclassification of CFG graphs, thus bypassing the detector itself</a:t>
            </a:r>
            <a:endParaRPr lang="en-US" dirty="0"/>
          </a:p>
          <a:p>
            <a:r>
              <a:rPr lang="en-US" dirty="0"/>
              <a:t>The better sides of my solution (and the most important features):</a:t>
            </a:r>
          </a:p>
          <a:p>
            <a:pPr lvl="1"/>
            <a:r>
              <a:rPr lang="en-US" dirty="0">
                <a:solidFill>
                  <a:srgbClr val="0E101A"/>
                </a:solidFill>
              </a:rPr>
              <a:t>Automated</a:t>
            </a:r>
          </a:p>
          <a:p>
            <a:pPr lvl="1"/>
            <a:r>
              <a:rPr lang="en-US" dirty="0">
                <a:solidFill>
                  <a:srgbClr val="0E101A"/>
                </a:solidFill>
              </a:rPr>
              <a:t>Larger database -&gt; better insight into program quality</a:t>
            </a:r>
          </a:p>
          <a:p>
            <a:pPr lvl="1"/>
            <a:r>
              <a:rPr lang="en-US" dirty="0">
                <a:solidFill>
                  <a:srgbClr val="0E101A"/>
                </a:solidFill>
              </a:rPr>
              <a:t>Use of a generating program with way more options (</a:t>
            </a:r>
            <a:r>
              <a:rPr lang="en-US" i="1" dirty="0" err="1">
                <a:solidFill>
                  <a:srgbClr val="0E101A"/>
                </a:solidFill>
              </a:rPr>
              <a:t>angr</a:t>
            </a:r>
            <a:r>
              <a:rPr lang="en-US" dirty="0">
                <a:solidFill>
                  <a:srgbClr val="0E101A"/>
                </a:solidFill>
              </a:rPr>
              <a:t> instead of </a:t>
            </a:r>
            <a:r>
              <a:rPr lang="en-US" i="1" dirty="0">
                <a:solidFill>
                  <a:srgbClr val="0E101A"/>
                </a:solidFill>
              </a:rPr>
              <a:t>Radar2</a:t>
            </a:r>
            <a:r>
              <a:rPr lang="en-US" dirty="0">
                <a:solidFill>
                  <a:srgbClr val="0E101A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E101A"/>
                </a:solidFill>
              </a:rPr>
              <a:t>Use a Random Forest-based machine learning system for classifications instead of building my own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Adversarial examples for malware detection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2308-F742-4E8E-A0E9-3E442CCFFF54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960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1530</Words>
  <Application>Microsoft Office PowerPoint</Application>
  <PresentationFormat>On-screen Show (4:3)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Office Theme</vt:lpstr>
      <vt:lpstr>Adversarial examples for  malware detection</vt:lpstr>
      <vt:lpstr>Background and motivation</vt:lpstr>
      <vt:lpstr>Problem statement and objectives</vt:lpstr>
      <vt:lpstr>Results I. – Graph generating</vt:lpstr>
      <vt:lpstr>Results II. – Random Forest</vt:lpstr>
      <vt:lpstr>Results III. – Test merge</vt:lpstr>
      <vt:lpstr>Results IV. – Final merge example</vt:lpstr>
      <vt:lpstr>Evaluation</vt:lpstr>
      <vt:lpstr>Related work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buttyan</dc:creator>
  <cp:lastModifiedBy>Kitti Csia</cp:lastModifiedBy>
  <cp:revision>176</cp:revision>
  <dcterms:created xsi:type="dcterms:W3CDTF">2014-12-01T17:03:38Z</dcterms:created>
  <dcterms:modified xsi:type="dcterms:W3CDTF">2022-05-26T07:04:59Z</dcterms:modified>
</cp:coreProperties>
</file>