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notesMasterIdLst>
    <p:notesMasterId r:id="rId29"/>
  </p:notesMasterIdLst>
  <p:sldIdLst>
    <p:sldId id="256" r:id="rId2"/>
    <p:sldId id="259" r:id="rId3"/>
    <p:sldId id="360" r:id="rId4"/>
    <p:sldId id="388" r:id="rId5"/>
    <p:sldId id="367" r:id="rId6"/>
    <p:sldId id="383" r:id="rId7"/>
    <p:sldId id="384" r:id="rId8"/>
    <p:sldId id="385" r:id="rId9"/>
    <p:sldId id="394" r:id="rId10"/>
    <p:sldId id="386" r:id="rId11"/>
    <p:sldId id="387" r:id="rId12"/>
    <p:sldId id="318" r:id="rId13"/>
    <p:sldId id="351" r:id="rId14"/>
    <p:sldId id="382" r:id="rId15"/>
    <p:sldId id="389" r:id="rId16"/>
    <p:sldId id="390" r:id="rId17"/>
    <p:sldId id="395" r:id="rId18"/>
    <p:sldId id="391" r:id="rId19"/>
    <p:sldId id="392" r:id="rId20"/>
    <p:sldId id="393" r:id="rId21"/>
    <p:sldId id="396" r:id="rId22"/>
    <p:sldId id="397" r:id="rId23"/>
    <p:sldId id="398" r:id="rId24"/>
    <p:sldId id="399" r:id="rId25"/>
    <p:sldId id="400" r:id="rId26"/>
    <p:sldId id="401" r:id="rId27"/>
    <p:sldId id="362" r:id="rId28"/>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680" userDrawn="1">
          <p15:clr>
            <a:srgbClr val="A4A3A4"/>
          </p15:clr>
        </p15:guide>
        <p15:guide id="2" orient="horz" pos="4320" userDrawn="1">
          <p15:clr>
            <a:srgbClr val="A4A3A4"/>
          </p15:clr>
        </p15:guide>
        <p15:guide id="3" pos="876" userDrawn="1">
          <p15:clr>
            <a:srgbClr val="A4A3A4"/>
          </p15:clr>
        </p15:guide>
        <p15:guide id="4" pos="14484" userDrawn="1">
          <p15:clr>
            <a:srgbClr val="A4A3A4"/>
          </p15:clr>
        </p15:guide>
        <p15:guide id="5" pos="4279" userDrawn="1">
          <p15:clr>
            <a:srgbClr val="A4A3A4"/>
          </p15:clr>
        </p15:guide>
        <p15:guide id="6" pos="5027" userDrawn="1">
          <p15:clr>
            <a:srgbClr val="A4A3A4"/>
          </p15:clr>
        </p15:guide>
        <p15:guide id="8" pos="10311" userDrawn="1">
          <p15:clr>
            <a:srgbClr val="A4A3A4"/>
          </p15:clr>
        </p15:guide>
        <p15:guide id="9" pos="5593" userDrawn="1">
          <p15:clr>
            <a:srgbClr val="A4A3A4"/>
          </p15:clr>
        </p15:guide>
        <p15:guide id="10" pos="2963" userDrawn="1">
          <p15:clr>
            <a:srgbClr val="A4A3A4"/>
          </p15:clr>
        </p15:guide>
        <p15:guide id="11" pos="12397" userDrawn="1">
          <p15:clr>
            <a:srgbClr val="A4A3A4"/>
          </p15:clr>
        </p15:guide>
        <p15:guide id="13" pos="9427" userDrawn="1">
          <p15:clr>
            <a:srgbClr val="A4A3A4"/>
          </p15:clr>
        </p15:guide>
        <p15:guide id="14" pos="9767" userDrawn="1">
          <p15:clr>
            <a:srgbClr val="A4A3A4"/>
          </p15:clr>
        </p15:guide>
        <p15:guide id="15" pos="8814" userDrawn="1">
          <p15:clr>
            <a:srgbClr val="A4A3A4"/>
          </p15:clr>
        </p15:guide>
        <p15:guide id="16" pos="11083" userDrawn="1">
          <p15:clr>
            <a:srgbClr val="A4A3A4"/>
          </p15:clr>
        </p15:guide>
        <p15:guide id="17" pos="1579" userDrawn="1">
          <p15:clr>
            <a:srgbClr val="A4A3A4"/>
          </p15:clr>
        </p15:guide>
        <p15:guide id="18" orient="horz" pos="48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BD6A6A-830F-9E77-BA20-8302B56A2CF7}" name="NOR LIYANA BT MOHD SHUIB" initials="NLBMS" userId="NOR LIYANA BT MOHD SHUIB"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Liyana"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3C1"/>
    <a:srgbClr val="D5E2E7"/>
    <a:srgbClr val="5E97CA"/>
    <a:srgbClr val="BA3E62"/>
    <a:srgbClr val="F9A554"/>
    <a:srgbClr val="4BC1EB"/>
    <a:srgbClr val="44546A"/>
    <a:srgbClr val="E36D5F"/>
    <a:srgbClr val="C5D620"/>
    <a:srgbClr val="D3E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46" d="100"/>
          <a:sy n="46" d="100"/>
        </p:scale>
        <p:origin x="498" y="60"/>
      </p:cViewPr>
      <p:guideLst>
        <p:guide pos="7680"/>
        <p:guide orient="horz" pos="4320"/>
        <p:guide pos="876"/>
        <p:guide pos="14484"/>
        <p:guide pos="4279"/>
        <p:guide pos="5027"/>
        <p:guide pos="10311"/>
        <p:guide pos="5593"/>
        <p:guide pos="2963"/>
        <p:guide pos="12397"/>
        <p:guide pos="9427"/>
        <p:guide pos="9767"/>
        <p:guide pos="8814"/>
        <p:guide pos="11083"/>
        <p:guide pos="1579"/>
        <p:guide orient="horz" pos="48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809DD-C6E4-4F11-9A83-6997680F1DCC}" type="datetimeFigureOut">
              <a:rPr lang="ru-RU" smtClean="0"/>
              <a:t>14.02.2022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20CF2-69E4-4069-BE78-187E5181E221}" type="slidenum">
              <a:rPr lang="ru-RU" smtClean="0"/>
              <a:t>‹#›</a:t>
            </a:fld>
            <a:endParaRPr lang="ru-RU" dirty="0"/>
          </a:p>
        </p:txBody>
      </p:sp>
    </p:spTree>
    <p:extLst>
      <p:ext uri="{BB962C8B-B14F-4D97-AF65-F5344CB8AC3E}">
        <p14:creationId xmlns:p14="http://schemas.microsoft.com/office/powerpoint/2010/main" val="424463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014134" y="4809068"/>
            <a:ext cx="15533872" cy="3292604"/>
          </a:xfrm>
        </p:spPr>
        <p:txBody>
          <a:bodyPr anchor="b">
            <a:noAutofit/>
          </a:bodyPr>
          <a:lstStyle>
            <a:lvl1pPr algn="r">
              <a:defRPr sz="10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014134" y="8101667"/>
            <a:ext cx="15533872" cy="2193798"/>
          </a:xfrm>
        </p:spPr>
        <p:txBody>
          <a:bodyPr anchor="t"/>
          <a:lstStyle>
            <a:lvl1pPr marL="0" indent="0" algn="r">
              <a:buNone/>
              <a:defRPr>
                <a:solidFill>
                  <a:schemeClr val="tx1">
                    <a:lumMod val="50000"/>
                    <a:lumOff val="5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65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70" y="1219200"/>
            <a:ext cx="17193336" cy="6807200"/>
          </a:xfrm>
        </p:spPr>
        <p:txBody>
          <a:bodyPr anchor="ctr">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419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732278" y="7264400"/>
            <a:ext cx="1444904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latin typeface="Arial"/>
              </a:rPr>
              <a:t>”</a:t>
            </a:r>
            <a:endParaRPr lang="en-US" sz="3600" dirty="0">
              <a:solidFill>
                <a:schemeClr val="accent1">
                  <a:lumMod val="60000"/>
                  <a:lumOff val="40000"/>
                </a:schemeClr>
              </a:solidFill>
              <a:latin typeface="Arial"/>
            </a:endParaRPr>
          </a:p>
        </p:txBody>
      </p:sp>
    </p:spTree>
    <p:extLst>
      <p:ext uri="{BB962C8B-B14F-4D97-AF65-F5344CB8AC3E}">
        <p14:creationId xmlns:p14="http://schemas.microsoft.com/office/powerpoint/2010/main" val="139103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54670" y="3863976"/>
            <a:ext cx="17193336" cy="5190920"/>
          </a:xfrm>
        </p:spPr>
        <p:txBody>
          <a:bodyPr anchor="b">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3521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tx1">
                    <a:lumMod val="75000"/>
                    <a:lumOff val="2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724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71599" y="1219200"/>
            <a:ext cx="17176406"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Click to 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246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12627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35347" y="1219199"/>
            <a:ext cx="2609486" cy="1050290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354670" y="1219200"/>
            <a:ext cx="14120300" cy="10502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9395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24384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3199400878"/>
      </p:ext>
    </p:extLst>
  </p:cSld>
  <p:clrMapOvr>
    <a:masterClrMapping/>
  </p:clrMapOvr>
  <p:transition spd="med" advClick="0" advTm="2000">
    <p:push dir="d"/>
  </p:transition>
  <p:extLst>
    <p:ext uri="{DCECCB84-F9BA-43D5-87BE-67443E8EF086}">
      <p15:sldGuideLst xmlns:p15="http://schemas.microsoft.com/office/powerpoint/2012/main">
        <p15:guide id="1" pos="7680">
          <p15:clr>
            <a:srgbClr val="FBAE40"/>
          </p15:clr>
        </p15:guide>
        <p15:guide id="2" orient="horz" pos="4320">
          <p15:clr>
            <a:srgbClr val="FBAE40"/>
          </p15:clr>
        </p15:guide>
        <p15:guide id="3" pos="14484">
          <p15:clr>
            <a:srgbClr val="FBAE40"/>
          </p15:clr>
        </p15:guide>
        <p15:guide id="4" pos="8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254923"/>
      </p:ext>
    </p:extLst>
  </p:cSld>
  <p:clrMapOvr>
    <a:masterClrMapping/>
  </p:clrMapOvr>
  <p:transition spd="med" advClick="0" advTm="2000">
    <p:push dir="d"/>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5" name="TextBox 4"/>
          <p:cNvSpPr txBox="1"/>
          <p:nvPr/>
        </p:nvSpPr>
        <p:spPr>
          <a:xfrm>
            <a:off x="20749853" y="905823"/>
            <a:ext cx="2243499" cy="369332"/>
          </a:xfrm>
          <a:prstGeom prst="rect">
            <a:avLst/>
          </a:prstGeom>
          <a:noFill/>
          <a:ln>
            <a:noFill/>
          </a:ln>
        </p:spPr>
        <p:txBody>
          <a:bodyPr wrap="none" lIns="0" tIns="0" rIns="0" bIns="0" rtlCol="0" anchor="ctr" anchorCtr="0">
            <a:spAutoFit/>
          </a:bodyPr>
          <a:lstStyle/>
          <a:p>
            <a:pPr algn="r"/>
            <a:r>
              <a:rPr lang="en-US" sz="2400" spc="0" dirty="0">
                <a:solidFill>
                  <a:srgbClr val="4BC1EB"/>
                </a:solidFill>
                <a:latin typeface="Fira Sans" panose="020B0503050000020004" pitchFamily="34" charset="0"/>
                <a:ea typeface="Fira Sans" panose="020B0503050000020004" pitchFamily="34" charset="0"/>
              </a:rPr>
              <a:t>FYP MONITORING</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4" name="Рисунок 3"/>
          <p:cNvSpPr>
            <a:spLocks noGrp="1"/>
          </p:cNvSpPr>
          <p:nvPr>
            <p:ph type="pic" sz="quarter" idx="10"/>
          </p:nvPr>
        </p:nvSpPr>
        <p:spPr>
          <a:xfrm>
            <a:off x="2238683" y="1436961"/>
            <a:ext cx="3296267" cy="3295016"/>
          </a:xfrm>
          <a:prstGeom prst="ellipse">
            <a:avLst/>
          </a:prstGeom>
        </p:spPr>
        <p:txBody>
          <a:bodyPr/>
          <a:lstStyle>
            <a:lvl1pPr>
              <a:defRPr>
                <a:noFill/>
              </a:defRPr>
            </a:lvl1pPr>
          </a:lstStyle>
          <a:p>
            <a:endParaRPr lang="ru-RU"/>
          </a:p>
        </p:txBody>
      </p:sp>
      <p:sp>
        <p:nvSpPr>
          <p:cNvPr id="8" name="Рисунок 3"/>
          <p:cNvSpPr>
            <a:spLocks noGrp="1"/>
          </p:cNvSpPr>
          <p:nvPr>
            <p:ph type="pic" sz="quarter" idx="11"/>
          </p:nvPr>
        </p:nvSpPr>
        <p:spPr>
          <a:xfrm>
            <a:off x="2238681" y="5241404"/>
            <a:ext cx="3296267" cy="3295016"/>
          </a:xfrm>
          <a:prstGeom prst="ellipse">
            <a:avLst/>
          </a:prstGeom>
        </p:spPr>
        <p:txBody>
          <a:bodyPr/>
          <a:lstStyle>
            <a:lvl1pPr>
              <a:defRPr>
                <a:noFill/>
              </a:defRPr>
            </a:lvl1pPr>
          </a:lstStyle>
          <a:p>
            <a:endParaRPr lang="ru-RU"/>
          </a:p>
        </p:txBody>
      </p:sp>
      <p:sp>
        <p:nvSpPr>
          <p:cNvPr id="9" name="Рисунок 3"/>
          <p:cNvSpPr>
            <a:spLocks noGrp="1"/>
          </p:cNvSpPr>
          <p:nvPr>
            <p:ph type="pic" sz="quarter" idx="12"/>
          </p:nvPr>
        </p:nvSpPr>
        <p:spPr>
          <a:xfrm>
            <a:off x="2238683" y="9045847"/>
            <a:ext cx="3296267" cy="3295016"/>
          </a:xfrm>
          <a:prstGeom prst="ellipse">
            <a:avLst/>
          </a:prstGeom>
        </p:spPr>
        <p:txBody>
          <a:bodyPr/>
          <a:lstStyle>
            <a:lvl1pPr>
              <a:defRPr>
                <a:noFill/>
              </a:defRPr>
            </a:lvl1pPr>
          </a:lstStyle>
          <a:p>
            <a:endParaRPr lang="ru-RU"/>
          </a:p>
        </p:txBody>
      </p:sp>
      <p:sp>
        <p:nvSpPr>
          <p:cNvPr id="10" name="Рисунок 3"/>
          <p:cNvSpPr>
            <a:spLocks noGrp="1"/>
          </p:cNvSpPr>
          <p:nvPr>
            <p:ph type="pic" sz="quarter" idx="13"/>
          </p:nvPr>
        </p:nvSpPr>
        <p:spPr>
          <a:xfrm>
            <a:off x="12214860" y="1406049"/>
            <a:ext cx="3296267" cy="3295016"/>
          </a:xfrm>
          <a:prstGeom prst="ellipse">
            <a:avLst/>
          </a:prstGeom>
        </p:spPr>
        <p:txBody>
          <a:bodyPr/>
          <a:lstStyle>
            <a:lvl1pPr>
              <a:defRPr>
                <a:noFill/>
              </a:defRPr>
            </a:lvl1pPr>
          </a:lstStyle>
          <a:p>
            <a:endParaRPr lang="ru-RU"/>
          </a:p>
        </p:txBody>
      </p:sp>
      <p:sp>
        <p:nvSpPr>
          <p:cNvPr id="11" name="Рисунок 3"/>
          <p:cNvSpPr>
            <a:spLocks noGrp="1"/>
          </p:cNvSpPr>
          <p:nvPr>
            <p:ph type="pic" sz="quarter" idx="14"/>
          </p:nvPr>
        </p:nvSpPr>
        <p:spPr>
          <a:xfrm>
            <a:off x="12214859" y="5210492"/>
            <a:ext cx="3296267" cy="3295016"/>
          </a:xfrm>
          <a:prstGeom prst="ellipse">
            <a:avLst/>
          </a:prstGeom>
        </p:spPr>
        <p:txBody>
          <a:bodyPr/>
          <a:lstStyle>
            <a:lvl1pPr>
              <a:defRPr>
                <a:noFill/>
              </a:defRPr>
            </a:lvl1pPr>
          </a:lstStyle>
          <a:p>
            <a:endParaRPr lang="ru-RU"/>
          </a:p>
        </p:txBody>
      </p:sp>
      <p:sp>
        <p:nvSpPr>
          <p:cNvPr id="12" name="Рисунок 3"/>
          <p:cNvSpPr>
            <a:spLocks noGrp="1"/>
          </p:cNvSpPr>
          <p:nvPr>
            <p:ph type="pic" sz="quarter" idx="15"/>
          </p:nvPr>
        </p:nvSpPr>
        <p:spPr>
          <a:xfrm>
            <a:off x="12214860" y="9014935"/>
            <a:ext cx="3296267" cy="3295016"/>
          </a:xfrm>
          <a:prstGeom prst="ellipse">
            <a:avLst/>
          </a:prstGeom>
        </p:spPr>
        <p:txBody>
          <a:bodyPr/>
          <a:lstStyle>
            <a:lvl1pPr>
              <a:defRPr>
                <a:noFill/>
              </a:defRPr>
            </a:lvl1pPr>
          </a:lstStyle>
          <a:p>
            <a:endParaRPr lang="ru-RU"/>
          </a:p>
        </p:txBody>
      </p:sp>
    </p:spTree>
    <p:extLst>
      <p:ext uri="{BB962C8B-B14F-4D97-AF65-F5344CB8AC3E}">
        <p14:creationId xmlns:p14="http://schemas.microsoft.com/office/powerpoint/2010/main" val="2076435469"/>
      </p:ext>
    </p:extLst>
  </p:cSld>
  <p:clrMapOvr>
    <a:masterClrMapping/>
  </p:clrMapOvr>
  <p:transition spd="med">
    <p:push dir="d"/>
  </p:transition>
  <p:extLst>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5203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5" name="TextBox 4"/>
          <p:cNvSpPr txBox="1"/>
          <p:nvPr/>
        </p:nvSpPr>
        <p:spPr>
          <a:xfrm>
            <a:off x="20749853" y="905823"/>
            <a:ext cx="2243499" cy="369332"/>
          </a:xfrm>
          <a:prstGeom prst="rect">
            <a:avLst/>
          </a:prstGeom>
          <a:noFill/>
          <a:ln>
            <a:noFill/>
          </a:ln>
        </p:spPr>
        <p:txBody>
          <a:bodyPr wrap="none" lIns="0" tIns="0" rIns="0" bIns="0" rtlCol="0" anchor="ctr" anchorCtr="0">
            <a:spAutoFit/>
          </a:bodyPr>
          <a:lstStyle/>
          <a:p>
            <a:pPr algn="r"/>
            <a:r>
              <a:rPr lang="en-US" sz="2400" spc="0" dirty="0">
                <a:solidFill>
                  <a:srgbClr val="4BC1EB"/>
                </a:solidFill>
                <a:latin typeface="Fira Sans" panose="020B0503050000020004" pitchFamily="34" charset="0"/>
                <a:ea typeface="Fira Sans" panose="020B0503050000020004" pitchFamily="34" charset="0"/>
              </a:rPr>
              <a:t>FYP MONITORING</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10" name="Рисунок 3"/>
          <p:cNvSpPr>
            <a:spLocks noGrp="1"/>
          </p:cNvSpPr>
          <p:nvPr>
            <p:ph type="pic" sz="quarter" idx="10"/>
          </p:nvPr>
        </p:nvSpPr>
        <p:spPr>
          <a:xfrm>
            <a:off x="3276601" y="4895850"/>
            <a:ext cx="3924300" cy="3924300"/>
          </a:xfrm>
          <a:prstGeom prst="rect">
            <a:avLst/>
          </a:prstGeom>
        </p:spPr>
        <p:txBody>
          <a:bodyPr/>
          <a:lstStyle>
            <a:lvl1pPr>
              <a:defRPr>
                <a:noFill/>
              </a:defRPr>
            </a:lvl1pPr>
          </a:lstStyle>
          <a:p>
            <a:r>
              <a:rPr lang="ru-RU"/>
              <a:t>Вставка рисунка</a:t>
            </a:r>
            <a:endParaRPr lang="ru-RU" dirty="0"/>
          </a:p>
        </p:txBody>
      </p:sp>
      <p:sp>
        <p:nvSpPr>
          <p:cNvPr id="11" name="Рисунок 3"/>
          <p:cNvSpPr>
            <a:spLocks noGrp="1"/>
          </p:cNvSpPr>
          <p:nvPr>
            <p:ph type="pic" sz="quarter" idx="11"/>
          </p:nvPr>
        </p:nvSpPr>
        <p:spPr>
          <a:xfrm>
            <a:off x="7200901" y="4895850"/>
            <a:ext cx="3924300" cy="3924300"/>
          </a:xfrm>
          <a:prstGeom prst="rect">
            <a:avLst/>
          </a:prstGeom>
        </p:spPr>
        <p:txBody>
          <a:bodyPr/>
          <a:lstStyle>
            <a:lvl1pPr>
              <a:defRPr>
                <a:noFill/>
              </a:defRPr>
            </a:lvl1pPr>
          </a:lstStyle>
          <a:p>
            <a:r>
              <a:rPr lang="ru-RU"/>
              <a:t>Вставка рисунка</a:t>
            </a:r>
            <a:endParaRPr lang="ru-RU" dirty="0"/>
          </a:p>
        </p:txBody>
      </p:sp>
      <p:sp>
        <p:nvSpPr>
          <p:cNvPr id="12" name="Рисунок 3"/>
          <p:cNvSpPr>
            <a:spLocks noGrp="1"/>
          </p:cNvSpPr>
          <p:nvPr>
            <p:ph type="pic" sz="quarter" idx="12"/>
          </p:nvPr>
        </p:nvSpPr>
        <p:spPr>
          <a:xfrm>
            <a:off x="11125201" y="4895850"/>
            <a:ext cx="3924300" cy="3924300"/>
          </a:xfrm>
          <a:prstGeom prst="rect">
            <a:avLst/>
          </a:prstGeom>
        </p:spPr>
        <p:txBody>
          <a:bodyPr/>
          <a:lstStyle>
            <a:lvl1pPr>
              <a:defRPr>
                <a:noFill/>
              </a:defRPr>
            </a:lvl1pPr>
          </a:lstStyle>
          <a:p>
            <a:r>
              <a:rPr lang="ru-RU"/>
              <a:t>Вставка рисунка</a:t>
            </a:r>
            <a:endParaRPr lang="ru-RU" dirty="0"/>
          </a:p>
        </p:txBody>
      </p:sp>
      <p:sp>
        <p:nvSpPr>
          <p:cNvPr id="13" name="Рисунок 3"/>
          <p:cNvSpPr>
            <a:spLocks noGrp="1"/>
          </p:cNvSpPr>
          <p:nvPr>
            <p:ph type="pic" sz="quarter" idx="13"/>
          </p:nvPr>
        </p:nvSpPr>
        <p:spPr>
          <a:xfrm>
            <a:off x="15049501" y="4895850"/>
            <a:ext cx="3924300" cy="3924300"/>
          </a:xfrm>
          <a:prstGeom prst="rect">
            <a:avLst/>
          </a:prstGeom>
        </p:spPr>
        <p:txBody>
          <a:bodyPr/>
          <a:lstStyle>
            <a:lvl1pPr>
              <a:defRPr>
                <a:noFill/>
              </a:defRPr>
            </a:lvl1pPr>
          </a:lstStyle>
          <a:p>
            <a:r>
              <a:rPr lang="ru-RU"/>
              <a:t>Вставка рисунка</a:t>
            </a:r>
            <a:endParaRPr lang="ru-RU" dirty="0"/>
          </a:p>
        </p:txBody>
      </p:sp>
    </p:spTree>
    <p:extLst>
      <p:ext uri="{BB962C8B-B14F-4D97-AF65-F5344CB8AC3E}">
        <p14:creationId xmlns:p14="http://schemas.microsoft.com/office/powerpoint/2010/main" val="3159768031"/>
      </p:ext>
    </p:extLst>
  </p:cSld>
  <p:clrMapOvr>
    <a:masterClrMapping/>
  </p:clrMapOvr>
  <p:transition spd="med">
    <p:push dir="d"/>
  </p:transition>
  <p:extLst>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6096000" cy="4572000"/>
          </a:xfrm>
          <a:prstGeom prst="rect">
            <a:avLst/>
          </a:prstGeom>
          <a:noFill/>
        </p:spPr>
        <p:txBody>
          <a:bodyPr/>
          <a:lstStyle>
            <a:lvl1pPr>
              <a:defRPr>
                <a:noFill/>
              </a:defRPr>
            </a:lvl1pPr>
          </a:lstStyle>
          <a:p>
            <a:endParaRPr lang="ru-RU"/>
          </a:p>
        </p:txBody>
      </p:sp>
      <p:sp>
        <p:nvSpPr>
          <p:cNvPr id="64" name="Рисунок 61"/>
          <p:cNvSpPr>
            <a:spLocks noGrp="1"/>
          </p:cNvSpPr>
          <p:nvPr>
            <p:ph type="pic" sz="quarter" idx="11"/>
          </p:nvPr>
        </p:nvSpPr>
        <p:spPr>
          <a:xfrm>
            <a:off x="6096000" y="0"/>
            <a:ext cx="6096000" cy="4572000"/>
          </a:xfrm>
          <a:prstGeom prst="rect">
            <a:avLst/>
          </a:prstGeom>
          <a:noFill/>
        </p:spPr>
        <p:txBody>
          <a:bodyPr/>
          <a:lstStyle>
            <a:lvl1pPr>
              <a:defRPr>
                <a:noFill/>
              </a:defRPr>
            </a:lvl1pPr>
          </a:lstStyle>
          <a:p>
            <a:endParaRPr lang="ru-RU"/>
          </a:p>
        </p:txBody>
      </p:sp>
      <p:sp>
        <p:nvSpPr>
          <p:cNvPr id="65" name="Рисунок 61"/>
          <p:cNvSpPr>
            <a:spLocks noGrp="1"/>
          </p:cNvSpPr>
          <p:nvPr>
            <p:ph type="pic" sz="quarter" idx="12"/>
          </p:nvPr>
        </p:nvSpPr>
        <p:spPr>
          <a:xfrm>
            <a:off x="12192000" y="0"/>
            <a:ext cx="6096000" cy="4572000"/>
          </a:xfrm>
          <a:prstGeom prst="rect">
            <a:avLst/>
          </a:prstGeom>
          <a:noFill/>
        </p:spPr>
        <p:txBody>
          <a:bodyPr/>
          <a:lstStyle>
            <a:lvl1pPr>
              <a:defRPr>
                <a:noFill/>
              </a:defRPr>
            </a:lvl1pPr>
          </a:lstStyle>
          <a:p>
            <a:endParaRPr lang="ru-RU"/>
          </a:p>
        </p:txBody>
      </p:sp>
      <p:sp>
        <p:nvSpPr>
          <p:cNvPr id="66" name="Рисунок 61"/>
          <p:cNvSpPr>
            <a:spLocks noGrp="1"/>
          </p:cNvSpPr>
          <p:nvPr>
            <p:ph type="pic" sz="quarter" idx="13"/>
          </p:nvPr>
        </p:nvSpPr>
        <p:spPr>
          <a:xfrm>
            <a:off x="18288000" y="0"/>
            <a:ext cx="6096000" cy="4572000"/>
          </a:xfrm>
          <a:prstGeom prst="rect">
            <a:avLst/>
          </a:prstGeom>
          <a:noFill/>
        </p:spPr>
        <p:txBody>
          <a:bodyPr/>
          <a:lstStyle>
            <a:lvl1pPr>
              <a:defRPr>
                <a:noFill/>
              </a:defRPr>
            </a:lvl1pPr>
          </a:lstStyle>
          <a:p>
            <a:endParaRPr lang="ru-RU"/>
          </a:p>
        </p:txBody>
      </p:sp>
      <p:sp>
        <p:nvSpPr>
          <p:cNvPr id="67" name="Рисунок 61"/>
          <p:cNvSpPr>
            <a:spLocks noGrp="1"/>
          </p:cNvSpPr>
          <p:nvPr>
            <p:ph type="pic" sz="quarter" idx="14"/>
          </p:nvPr>
        </p:nvSpPr>
        <p:spPr>
          <a:xfrm>
            <a:off x="0" y="4572000"/>
            <a:ext cx="6096000" cy="4572000"/>
          </a:xfrm>
          <a:prstGeom prst="rect">
            <a:avLst/>
          </a:prstGeom>
          <a:noFill/>
        </p:spPr>
        <p:txBody>
          <a:bodyPr/>
          <a:lstStyle>
            <a:lvl1pPr>
              <a:defRPr>
                <a:noFill/>
              </a:defRPr>
            </a:lvl1pPr>
          </a:lstStyle>
          <a:p>
            <a:endParaRPr lang="ru-RU"/>
          </a:p>
        </p:txBody>
      </p:sp>
      <p:sp>
        <p:nvSpPr>
          <p:cNvPr id="68" name="Рисунок 61"/>
          <p:cNvSpPr>
            <a:spLocks noGrp="1"/>
          </p:cNvSpPr>
          <p:nvPr>
            <p:ph type="pic" sz="quarter" idx="15"/>
          </p:nvPr>
        </p:nvSpPr>
        <p:spPr>
          <a:xfrm>
            <a:off x="6096000" y="4572000"/>
            <a:ext cx="6096000" cy="4572000"/>
          </a:xfrm>
          <a:prstGeom prst="rect">
            <a:avLst/>
          </a:prstGeom>
          <a:noFill/>
        </p:spPr>
        <p:txBody>
          <a:bodyPr/>
          <a:lstStyle>
            <a:lvl1pPr>
              <a:defRPr>
                <a:noFill/>
              </a:defRPr>
            </a:lvl1pPr>
          </a:lstStyle>
          <a:p>
            <a:endParaRPr lang="ru-RU"/>
          </a:p>
        </p:txBody>
      </p:sp>
      <p:sp>
        <p:nvSpPr>
          <p:cNvPr id="69" name="Рисунок 61"/>
          <p:cNvSpPr>
            <a:spLocks noGrp="1"/>
          </p:cNvSpPr>
          <p:nvPr>
            <p:ph type="pic" sz="quarter" idx="16"/>
          </p:nvPr>
        </p:nvSpPr>
        <p:spPr>
          <a:xfrm>
            <a:off x="12192000" y="4572000"/>
            <a:ext cx="6096000" cy="4572000"/>
          </a:xfrm>
          <a:prstGeom prst="rect">
            <a:avLst/>
          </a:prstGeom>
          <a:noFill/>
        </p:spPr>
        <p:txBody>
          <a:bodyPr/>
          <a:lstStyle>
            <a:lvl1pPr>
              <a:defRPr>
                <a:noFill/>
              </a:defRPr>
            </a:lvl1pPr>
          </a:lstStyle>
          <a:p>
            <a:endParaRPr lang="ru-RU"/>
          </a:p>
        </p:txBody>
      </p:sp>
      <p:sp>
        <p:nvSpPr>
          <p:cNvPr id="70" name="Рисунок 61"/>
          <p:cNvSpPr>
            <a:spLocks noGrp="1"/>
          </p:cNvSpPr>
          <p:nvPr>
            <p:ph type="pic" sz="quarter" idx="17"/>
          </p:nvPr>
        </p:nvSpPr>
        <p:spPr>
          <a:xfrm>
            <a:off x="18288000" y="4572000"/>
            <a:ext cx="6096000" cy="4572000"/>
          </a:xfrm>
          <a:prstGeom prst="rect">
            <a:avLst/>
          </a:prstGeom>
          <a:noFill/>
        </p:spPr>
        <p:txBody>
          <a:bodyPr/>
          <a:lstStyle>
            <a:lvl1pPr>
              <a:defRPr>
                <a:noFill/>
              </a:defRPr>
            </a:lvl1pPr>
          </a:lstStyle>
          <a:p>
            <a:endParaRPr lang="ru-RU"/>
          </a:p>
        </p:txBody>
      </p:sp>
      <p:sp>
        <p:nvSpPr>
          <p:cNvPr id="71" name="Рисунок 61"/>
          <p:cNvSpPr>
            <a:spLocks noGrp="1"/>
          </p:cNvSpPr>
          <p:nvPr>
            <p:ph type="pic" sz="quarter" idx="18"/>
          </p:nvPr>
        </p:nvSpPr>
        <p:spPr>
          <a:xfrm>
            <a:off x="0" y="9144000"/>
            <a:ext cx="6096000" cy="4572000"/>
          </a:xfrm>
          <a:prstGeom prst="rect">
            <a:avLst/>
          </a:prstGeom>
          <a:noFill/>
        </p:spPr>
        <p:txBody>
          <a:bodyPr/>
          <a:lstStyle>
            <a:lvl1pPr>
              <a:defRPr>
                <a:noFill/>
              </a:defRPr>
            </a:lvl1pPr>
          </a:lstStyle>
          <a:p>
            <a:endParaRPr lang="ru-RU"/>
          </a:p>
        </p:txBody>
      </p:sp>
      <p:sp>
        <p:nvSpPr>
          <p:cNvPr id="72" name="Рисунок 61"/>
          <p:cNvSpPr>
            <a:spLocks noGrp="1"/>
          </p:cNvSpPr>
          <p:nvPr>
            <p:ph type="pic" sz="quarter" idx="19"/>
          </p:nvPr>
        </p:nvSpPr>
        <p:spPr>
          <a:xfrm>
            <a:off x="6096000" y="9144000"/>
            <a:ext cx="6096000" cy="4572000"/>
          </a:xfrm>
          <a:prstGeom prst="rect">
            <a:avLst/>
          </a:prstGeom>
          <a:noFill/>
        </p:spPr>
        <p:txBody>
          <a:bodyPr/>
          <a:lstStyle>
            <a:lvl1pPr>
              <a:defRPr>
                <a:noFill/>
              </a:defRPr>
            </a:lvl1pPr>
          </a:lstStyle>
          <a:p>
            <a:endParaRPr lang="ru-RU"/>
          </a:p>
        </p:txBody>
      </p:sp>
      <p:sp>
        <p:nvSpPr>
          <p:cNvPr id="73" name="Рисунок 61"/>
          <p:cNvSpPr>
            <a:spLocks noGrp="1"/>
          </p:cNvSpPr>
          <p:nvPr>
            <p:ph type="pic" sz="quarter" idx="20"/>
          </p:nvPr>
        </p:nvSpPr>
        <p:spPr>
          <a:xfrm>
            <a:off x="12192000" y="9144000"/>
            <a:ext cx="6096000" cy="4572000"/>
          </a:xfrm>
          <a:prstGeom prst="rect">
            <a:avLst/>
          </a:prstGeom>
          <a:noFill/>
        </p:spPr>
        <p:txBody>
          <a:bodyPr/>
          <a:lstStyle>
            <a:lvl1pPr>
              <a:defRPr>
                <a:noFill/>
              </a:defRPr>
            </a:lvl1pPr>
          </a:lstStyle>
          <a:p>
            <a:endParaRPr lang="ru-RU"/>
          </a:p>
        </p:txBody>
      </p:sp>
      <p:sp>
        <p:nvSpPr>
          <p:cNvPr id="74" name="Рисунок 61"/>
          <p:cNvSpPr>
            <a:spLocks noGrp="1"/>
          </p:cNvSpPr>
          <p:nvPr>
            <p:ph type="pic" sz="quarter" idx="21"/>
          </p:nvPr>
        </p:nvSpPr>
        <p:spPr>
          <a:xfrm>
            <a:off x="18288000" y="9144000"/>
            <a:ext cx="6096000" cy="4572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3254253719"/>
      </p:ext>
    </p:extLst>
  </p:cSld>
  <p:clrMapOvr>
    <a:masterClrMapping/>
  </p:clrMapOvr>
  <p:transition spd="med">
    <p:push dir="d"/>
  </p:transition>
  <p:extLst>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12192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1655967515"/>
      </p:ext>
    </p:extLst>
  </p:cSld>
  <p:clrMapOvr>
    <a:masterClrMapping/>
  </p:clrMapOvr>
  <p:transition spd="med">
    <p:push dir="d"/>
  </p:transition>
  <p:extLst>
    <p:ext uri="{DCECCB84-F9BA-43D5-87BE-67443E8EF086}">
      <p15:sldGuideLst xmlns:p15="http://schemas.microsoft.com/office/powerpoint/2012/main">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4670" y="5401735"/>
            <a:ext cx="17193336" cy="3653162"/>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1720800"/>
          </a:xfrm>
        </p:spPr>
        <p:txBody>
          <a:bodyPr anchor="t"/>
          <a:lstStyle>
            <a:lvl1pPr marL="0" indent="0" algn="l">
              <a:buNone/>
              <a:defRPr sz="40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656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54669" y="4321178"/>
            <a:ext cx="8368070" cy="7761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79940" y="4321179"/>
            <a:ext cx="8368068" cy="77615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721331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1491" y="4321966"/>
            <a:ext cx="837124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351491" y="5474491"/>
            <a:ext cx="8371246"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76766" y="4321966"/>
            <a:ext cx="837123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0176769" y="5474491"/>
            <a:ext cx="8371234" cy="66082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85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68" y="1219200"/>
            <a:ext cx="17193336" cy="2641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466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116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8" y="2997208"/>
            <a:ext cx="7709056" cy="2556932"/>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9520923" y="1029849"/>
            <a:ext cx="9027082" cy="110528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54668" y="5554139"/>
            <a:ext cx="7709056" cy="5168898"/>
          </a:xfrm>
        </p:spPr>
        <p:txBody>
          <a:bodyPr>
            <a:normAutofit/>
          </a:bodyPr>
          <a:lstStyle>
            <a:lvl1pPr marL="0" indent="0">
              <a:buNone/>
              <a:defRPr sz="2800"/>
            </a:lvl1pPr>
            <a:lvl2pPr marL="914126" indent="0">
              <a:buNone/>
              <a:defRPr sz="2800"/>
            </a:lvl2pPr>
            <a:lvl3pPr marL="1828252" indent="0">
              <a:buNone/>
              <a:defRPr sz="2400"/>
            </a:lvl3pPr>
            <a:lvl4pPr marL="2742378" indent="0">
              <a:buNone/>
              <a:defRPr sz="2000"/>
            </a:lvl4pPr>
            <a:lvl5pPr marL="3656502" indent="0">
              <a:buNone/>
              <a:defRPr sz="2000"/>
            </a:lvl5pPr>
            <a:lvl6pPr marL="4570628" indent="0">
              <a:buNone/>
              <a:defRPr sz="2000"/>
            </a:lvl6pPr>
            <a:lvl7pPr marL="5484754" indent="0">
              <a:buNone/>
              <a:defRPr sz="2000"/>
            </a:lvl7pPr>
            <a:lvl8pPr marL="6398880" indent="0">
              <a:buNone/>
              <a:defRPr sz="2000"/>
            </a:lvl8pPr>
            <a:lvl9pPr marL="7313006"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7625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9" y="9601200"/>
            <a:ext cx="17193334"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54668" y="1219200"/>
            <a:ext cx="17193336" cy="7691436"/>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354669" y="10734676"/>
            <a:ext cx="17193334" cy="13480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27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354668" y="1219200"/>
            <a:ext cx="17193336" cy="2641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54668" y="4321179"/>
            <a:ext cx="17193336" cy="77615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10267" y="12082725"/>
            <a:ext cx="1823878" cy="730250"/>
          </a:xfrm>
          <a:prstGeom prst="rect">
            <a:avLst/>
          </a:prstGeom>
        </p:spPr>
        <p:txBody>
          <a:bodyPr vert="horz" lIns="91440" tIns="45720" rIns="91440" bIns="45720" rtlCol="0" anchor="ctr"/>
          <a:lstStyle>
            <a:lvl1pPr algn="r">
              <a:defRPr sz="1800">
                <a:solidFill>
                  <a:schemeClr val="tx1">
                    <a:tint val="75000"/>
                  </a:schemeClr>
                </a:solidFill>
              </a:defRPr>
            </a:lvl1pPr>
          </a:lstStyle>
          <a:p>
            <a:fld id="{B61BEF0D-F0BB-DE4B-95CE-6DB70DBA9567}" type="datetimeFigureOut">
              <a:rPr lang="en-US" dirty="0"/>
              <a:pPr/>
              <a:t>2/14/2022</a:t>
            </a:fld>
            <a:endParaRPr lang="en-US" dirty="0"/>
          </a:p>
        </p:txBody>
      </p:sp>
      <p:sp>
        <p:nvSpPr>
          <p:cNvPr id="5" name="Footer Placeholder 4"/>
          <p:cNvSpPr>
            <a:spLocks noGrp="1"/>
          </p:cNvSpPr>
          <p:nvPr>
            <p:ph type="ftr" sz="quarter" idx="3"/>
          </p:nvPr>
        </p:nvSpPr>
        <p:spPr>
          <a:xfrm>
            <a:off x="1354668" y="12082725"/>
            <a:ext cx="12595224"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181327" y="12082725"/>
            <a:ext cx="1366678" cy="730250"/>
          </a:xfrm>
          <a:prstGeom prst="rect">
            <a:avLst/>
          </a:prstGeom>
        </p:spPr>
        <p:txBody>
          <a:bodyPr vert="horz" lIns="91440" tIns="45720" rIns="91440" bIns="45720" rtlCol="0" anchor="ctr"/>
          <a:lstStyle>
            <a:lvl1pPr algn="r">
              <a:defRPr sz="18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619922"/>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 id="2147483862" r:id="rId18"/>
    <p:sldLayoutId id="2147483843" r:id="rId19"/>
    <p:sldLayoutId id="2147483839" r:id="rId20"/>
    <p:sldLayoutId id="2147483840" r:id="rId21"/>
    <p:sldLayoutId id="2147483841" r:id="rId22"/>
  </p:sldLayoutIdLst>
  <p:transition spd="med">
    <p:push dir="d"/>
  </p:transition>
  <p:txStyles>
    <p:titleStyle>
      <a:lvl1pPr algn="l" defTabSz="914400" rtl="0" eaLnBrk="1" latinLnBrk="0" hangingPunct="1">
        <a:spcBef>
          <a:spcPct val="0"/>
        </a:spcBef>
        <a:buNone/>
        <a:defRPr sz="7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SzPct val="80000"/>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z2g8ykss6p3d.p21.rt3.io/" TargetMode="External"/><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file/d/1GiUlWgRplVHON6Gtjw8MhOdXZ_5EDkjY/view?usp=sharing" TargetMode="External"/><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hyperlink" Target="https://www.researchgate.net/publication/345262720_Bitcoin_Price_Prediction_and_Analysis_Using_Deep_Learning_Models" TargetMode="External"/><Relationship Id="rId3" Type="http://schemas.openxmlformats.org/officeDocument/2006/relationships/hyperlink" Target="https://www.researchgate.net/publication/353067843_Time-Series_Prediction_of_Cryptocurrency_Market_using_Machine_Learning_Techniques" TargetMode="External"/><Relationship Id="rId7" Type="http://schemas.openxmlformats.org/officeDocument/2006/relationships/hyperlink" Target="https://doi.org/10.1186/s40854-020-00217-x" TargetMode="External"/><Relationship Id="rId2" Type="http://schemas.openxmlformats.org/officeDocument/2006/relationships/hyperlink" Target="https://doi.org/http:/hdl.handle.net/2097/38867" TargetMode="External"/><Relationship Id="rId1" Type="http://schemas.openxmlformats.org/officeDocument/2006/relationships/slideLayout" Target="../slideLayouts/slideLayout18.xml"/><Relationship Id="rId6" Type="http://schemas.openxmlformats.org/officeDocument/2006/relationships/hyperlink" Target="https://iopscience.iop.org/article/10.1088/1757-899X/928/3/032007" TargetMode="External"/><Relationship Id="rId5" Type="http://schemas.openxmlformats.org/officeDocument/2006/relationships/hyperlink" Target="https://www.nerdwallet.com/article/investing/cryptocurrency-7-things-to-know#:~:text=A%20cryptocurrency%20(or%20%E2%80%9Ccrypto%E2%80%9D,at%20times%20driving%20prices%20skyward" TargetMode="External"/><Relationship Id="rId4" Type="http://schemas.openxmlformats.org/officeDocument/2006/relationships/hyperlink" Target="https://edition.cnn.com/2021/04/28/investing/tesla-bitcoin/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518373"/>
            <a:ext cx="19485033" cy="3600986"/>
          </a:xfrm>
          <a:prstGeom prst="rect">
            <a:avLst/>
          </a:prstGeom>
          <a:solidFill>
            <a:schemeClr val="bg1"/>
          </a:solidFill>
        </p:spPr>
        <p:txBody>
          <a:bodyPr wrap="square" lIns="0" tIns="0" rIns="0" bIns="0" rtlCol="0" anchor="ctr" anchorCtr="0">
            <a:spAutoFit/>
          </a:bodyPr>
          <a:lstStyle/>
          <a:p>
            <a:pPr algn="ctr"/>
            <a:r>
              <a:rPr lang="en-US" sz="11700" spc="-151" dirty="0">
                <a:solidFill>
                  <a:schemeClr val="accent1"/>
                </a:solidFill>
                <a:latin typeface="Fira Sans ExtraBold" panose="020B0903050000020004" pitchFamily="34" charset="0"/>
                <a:ea typeface="Fira Sans ExtraBold" panose="020B0903050000020004" pitchFamily="34" charset="0"/>
              </a:rPr>
              <a:t>Cryptocurrency Value Prediction</a:t>
            </a:r>
            <a:endParaRPr lang="ru-RU" sz="11700" spc="-151" dirty="0">
              <a:solidFill>
                <a:schemeClr val="accent1"/>
              </a:solidFill>
              <a:latin typeface="Fira Sans ExtraBold" panose="020B0903050000020004" pitchFamily="34" charset="0"/>
              <a:ea typeface="Fira Sans ExtraBold" panose="020B0903050000020004" pitchFamily="34" charset="0"/>
            </a:endParaRPr>
          </a:p>
        </p:txBody>
      </p:sp>
      <p:sp>
        <p:nvSpPr>
          <p:cNvPr id="6" name="TextBox 5"/>
          <p:cNvSpPr txBox="1"/>
          <p:nvPr/>
        </p:nvSpPr>
        <p:spPr>
          <a:xfrm>
            <a:off x="3661524" y="7179674"/>
            <a:ext cx="12161984" cy="1477328"/>
          </a:xfrm>
          <a:prstGeom prst="rect">
            <a:avLst/>
          </a:prstGeom>
          <a:solidFill>
            <a:schemeClr val="bg1"/>
          </a:solidFill>
        </p:spPr>
        <p:txBody>
          <a:bodyPr wrap="none" lIns="0" tIns="0" rIns="0" bIns="0" rtlCol="0" anchor="ctr" anchorCtr="0">
            <a:spAutoFit/>
          </a:bodyPr>
          <a:lstStyle/>
          <a:p>
            <a:pPr algn="ctr"/>
            <a:r>
              <a:rPr lang="en-US" sz="4800" dirty="0">
                <a:solidFill>
                  <a:schemeClr val="tx2"/>
                </a:solidFill>
                <a:latin typeface="Fira Sans SemiBold" panose="020B0703050000020004" pitchFamily="34" charset="0"/>
                <a:ea typeface="Fira Sans SemiBold" panose="020B0703050000020004" pitchFamily="34" charset="0"/>
              </a:rPr>
              <a:t>RAJA ALFIQ IZRIN BIN RAJA ISMAIL MOKHTAR</a:t>
            </a:r>
          </a:p>
          <a:p>
            <a:pPr algn="ctr"/>
            <a:r>
              <a:rPr lang="en-US" sz="4800" dirty="0">
                <a:solidFill>
                  <a:schemeClr val="tx2"/>
                </a:solidFill>
                <a:latin typeface="Fira Sans SemiBold" panose="020B0703050000020004" pitchFamily="34" charset="0"/>
                <a:ea typeface="Fira Sans SemiBold" panose="020B0703050000020004" pitchFamily="34" charset="0"/>
              </a:rPr>
              <a:t>WIH190020</a:t>
            </a:r>
          </a:p>
        </p:txBody>
      </p:sp>
      <p:pic>
        <p:nvPicPr>
          <p:cNvPr id="4" name="Picture 3">
            <a:extLst>
              <a:ext uri="{FF2B5EF4-FFF2-40B4-BE49-F238E27FC236}">
                <a16:creationId xmlns:a16="http://schemas.microsoft.com/office/drawing/2014/main" id="{C448A5C1-F5F0-4DA1-AAFB-A4BDEF830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528" y="0"/>
            <a:ext cx="6858957" cy="3458058"/>
          </a:xfrm>
          <a:prstGeom prst="rect">
            <a:avLst/>
          </a:prstGeom>
        </p:spPr>
      </p:pic>
      <p:pic>
        <p:nvPicPr>
          <p:cNvPr id="8" name="Picture 7">
            <a:extLst>
              <a:ext uri="{FF2B5EF4-FFF2-40B4-BE49-F238E27FC236}">
                <a16:creationId xmlns:a16="http://schemas.microsoft.com/office/drawing/2014/main" id="{C9BB8EAE-2B0D-4CB4-894F-7C9B5B436B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73173" y="29557"/>
            <a:ext cx="3488816" cy="3488816"/>
          </a:xfrm>
          <a:prstGeom prst="rect">
            <a:avLst/>
          </a:prstGeom>
        </p:spPr>
      </p:pic>
      <p:sp>
        <p:nvSpPr>
          <p:cNvPr id="7" name="TextBox 6">
            <a:extLst>
              <a:ext uri="{FF2B5EF4-FFF2-40B4-BE49-F238E27FC236}">
                <a16:creationId xmlns:a16="http://schemas.microsoft.com/office/drawing/2014/main" id="{89074BD3-A1E6-4CF3-A6EF-9DF4F297DEBC}"/>
              </a:ext>
            </a:extLst>
          </p:cNvPr>
          <p:cNvSpPr txBox="1"/>
          <p:nvPr/>
        </p:nvSpPr>
        <p:spPr>
          <a:xfrm>
            <a:off x="4087186" y="9869511"/>
            <a:ext cx="11310660" cy="738664"/>
          </a:xfrm>
          <a:prstGeom prst="rect">
            <a:avLst/>
          </a:prstGeom>
          <a:solidFill>
            <a:schemeClr val="bg1"/>
          </a:solidFill>
        </p:spPr>
        <p:txBody>
          <a:bodyPr wrap="none" lIns="0" tIns="0" rIns="0" bIns="0" rtlCol="0" anchor="ctr" anchorCtr="0">
            <a:spAutoFit/>
          </a:bodyPr>
          <a:lstStyle/>
          <a:p>
            <a:pPr algn="ctr"/>
            <a:r>
              <a:rPr lang="en-US" sz="4800" dirty="0">
                <a:solidFill>
                  <a:schemeClr val="tx2"/>
                </a:solidFill>
                <a:latin typeface="Fira Sans SemiBold" panose="020B0703050000020004" pitchFamily="34" charset="0"/>
                <a:ea typeface="Fira Sans SemiBold" panose="020B0703050000020004" pitchFamily="34" charset="0"/>
              </a:rPr>
              <a:t>Supervisor: DR. NOR LIYANA BT MOHD SHUIB</a:t>
            </a:r>
          </a:p>
        </p:txBody>
      </p:sp>
    </p:spTree>
    <p:extLst>
      <p:ext uri="{BB962C8B-B14F-4D97-AF65-F5344CB8AC3E}">
        <p14:creationId xmlns:p14="http://schemas.microsoft.com/office/powerpoint/2010/main" val="2109656355"/>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250"/>
                                        <p:tgtEl>
                                          <p:spTgt spid="6"/>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27">
            <a:extLst>
              <a:ext uri="{FF2B5EF4-FFF2-40B4-BE49-F238E27FC236}">
                <a16:creationId xmlns:a16="http://schemas.microsoft.com/office/drawing/2014/main" id="{88A69ABB-DEE2-4279-A05B-429D75AD7B41}"/>
              </a:ext>
            </a:extLst>
          </p:cNvPr>
          <p:cNvSpPr/>
          <p:nvPr/>
        </p:nvSpPr>
        <p:spPr>
          <a:xfrm>
            <a:off x="1390651" y="886767"/>
            <a:ext cx="6714530"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Expected Outcome</a:t>
            </a:r>
            <a:endParaRPr lang="ru-RU" sz="6400" dirty="0">
              <a:solidFill>
                <a:schemeClr val="accent1"/>
              </a:solidFill>
            </a:endParaRPr>
          </a:p>
        </p:txBody>
      </p:sp>
      <p:cxnSp>
        <p:nvCxnSpPr>
          <p:cNvPr id="3" name="Прямая соединительная линия 36">
            <a:extLst>
              <a:ext uri="{FF2B5EF4-FFF2-40B4-BE49-F238E27FC236}">
                <a16:creationId xmlns:a16="http://schemas.microsoft.com/office/drawing/2014/main" id="{1CFD4593-0314-4031-ABE7-D4F1B4D9BE2E}"/>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92DFC41-17F1-437C-A51A-1E31AA0FAF07}"/>
              </a:ext>
            </a:extLst>
          </p:cNvPr>
          <p:cNvSpPr txBox="1"/>
          <p:nvPr/>
        </p:nvSpPr>
        <p:spPr>
          <a:xfrm>
            <a:off x="258966" y="3868764"/>
            <a:ext cx="18843681" cy="267124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US" sz="4800" dirty="0"/>
              <a:t>Expected outcome will be that we have a somewhat accurate way of predicting the price of certain cryptocurrencies based on past trends</a:t>
            </a:r>
            <a:r>
              <a:rPr lang="en-GB" sz="4800" dirty="0"/>
              <a:t>.</a:t>
            </a:r>
            <a:endParaRPr lang="en-US" sz="4800" dirty="0"/>
          </a:p>
        </p:txBody>
      </p:sp>
    </p:spTree>
    <p:extLst>
      <p:ext uri="{BB962C8B-B14F-4D97-AF65-F5344CB8AC3E}">
        <p14:creationId xmlns:p14="http://schemas.microsoft.com/office/powerpoint/2010/main" val="439048193"/>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09316A9-990D-4EC3-A671-70EE5C1493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934"/>
            <a:ext cx="24384000" cy="13732934"/>
            <a:chOff x="0" y="-8467"/>
            <a:chExt cx="12192000" cy="6866467"/>
          </a:xfrm>
        </p:grpSpPr>
        <p:cxnSp>
          <p:nvCxnSpPr>
            <p:cNvPr id="9" name="Straight Connector 8">
              <a:extLst>
                <a:ext uri="{FF2B5EF4-FFF2-40B4-BE49-F238E27FC236}">
                  <a16:creationId xmlns:a16="http://schemas.microsoft.com/office/drawing/2014/main" id="{9B0C6109-9159-49CA-AD7A-F9035539DB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86F14F5-308C-4EB6-87AB-05DE9501B1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1D2B8B50-3419-41ED-9A9F-3CF9EEBBD3F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BA84559-2F4C-4795-9246-4C563F942D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A77A1AA-CA47-4A91-A0A1-0A8CE31A9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03E8462A-FEBA-4848-81CC-3F8DA3E477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904"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109F83F-40FE-4DB3-84CC-09FB3340D0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934"/>
            <a:ext cx="24384000" cy="13732934"/>
            <a:chOff x="0" y="-8467"/>
            <a:chExt cx="12192000" cy="6866467"/>
          </a:xfrm>
        </p:grpSpPr>
        <p:cxnSp>
          <p:nvCxnSpPr>
            <p:cNvPr id="23" name="Straight Connector 22">
              <a:extLst>
                <a:ext uri="{FF2B5EF4-FFF2-40B4-BE49-F238E27FC236}">
                  <a16:creationId xmlns:a16="http://schemas.microsoft.com/office/drawing/2014/main" id="{1DE492D7-C3C3-48FF-80C8-37021EA026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9329D58C-0D2E-4A2B-AD6A-9CEE506784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4EFA655C-9E50-4C14-A89E-AD7B648E4E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3E843863-7D25-4C01-9A17-E817CB6D99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32">
            <a:extLst>
              <a:ext uri="{FF2B5EF4-FFF2-40B4-BE49-F238E27FC236}">
                <a16:creationId xmlns:a16="http://schemas.microsoft.com/office/drawing/2014/main" id="{7941F9B1-B01B-4A84-89D9-B169AEB4E4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4024" y="960120"/>
            <a:ext cx="22475952" cy="1179576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952B803-0A31-4A0E-9D25-3CD024D46E99}"/>
              </a:ext>
            </a:extLst>
          </p:cNvPr>
          <p:cNvPicPr>
            <a:picLocks noChangeAspect="1"/>
          </p:cNvPicPr>
          <p:nvPr/>
        </p:nvPicPr>
        <p:blipFill>
          <a:blip r:embed="rId2"/>
          <a:stretch>
            <a:fillRect/>
          </a:stretch>
        </p:blipFill>
        <p:spPr>
          <a:xfrm>
            <a:off x="967270" y="3535388"/>
            <a:ext cx="22429074" cy="6448359"/>
          </a:xfrm>
          <a:prstGeom prst="rect">
            <a:avLst/>
          </a:prstGeom>
        </p:spPr>
      </p:pic>
      <p:sp>
        <p:nvSpPr>
          <p:cNvPr id="32" name="Прямоугольник 27">
            <a:extLst>
              <a:ext uri="{FF2B5EF4-FFF2-40B4-BE49-F238E27FC236}">
                <a16:creationId xmlns:a16="http://schemas.microsoft.com/office/drawing/2014/main" id="{2CE56711-5722-43EE-A838-CCB6800344A9}"/>
              </a:ext>
            </a:extLst>
          </p:cNvPr>
          <p:cNvSpPr/>
          <p:nvPr/>
        </p:nvSpPr>
        <p:spPr>
          <a:xfrm>
            <a:off x="1390651" y="886767"/>
            <a:ext cx="5815246"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Project Timeline</a:t>
            </a:r>
            <a:endParaRPr lang="ru-RU" sz="6400" dirty="0">
              <a:solidFill>
                <a:schemeClr val="accent1"/>
              </a:solidFill>
            </a:endParaRPr>
          </a:p>
        </p:txBody>
      </p:sp>
      <p:cxnSp>
        <p:nvCxnSpPr>
          <p:cNvPr id="34" name="Прямая соединительная линия 36">
            <a:extLst>
              <a:ext uri="{FF2B5EF4-FFF2-40B4-BE49-F238E27FC236}">
                <a16:creationId xmlns:a16="http://schemas.microsoft.com/office/drawing/2014/main" id="{DA96FF40-A48D-45BD-AA29-BB903C877F7E}"/>
              </a:ext>
            </a:extLst>
          </p:cNvPr>
          <p:cNvCxnSpPr>
            <a:cxnSpLocks/>
          </p:cNvCxnSpPr>
          <p:nvPr/>
        </p:nvCxnSpPr>
        <p:spPr>
          <a:xfrm>
            <a:off x="954024" y="3535389"/>
            <a:ext cx="18148623"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290179"/>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3722" y="5630626"/>
            <a:ext cx="14396570" cy="2462213"/>
          </a:xfrm>
          <a:prstGeom prst="rect">
            <a:avLst/>
          </a:prstGeom>
          <a:noFill/>
          <a:ln>
            <a:noFill/>
          </a:ln>
        </p:spPr>
        <p:txBody>
          <a:bodyPr wrap="none" lIns="0" tIns="0" rIns="0" bIns="0" rtlCol="0" anchor="ctr" anchorCtr="0">
            <a:spAutoFit/>
          </a:bodyPr>
          <a:lstStyle/>
          <a:p>
            <a:pPr algn="ctr"/>
            <a:r>
              <a:rPr lang="en-US" sz="16000" dirty="0">
                <a:solidFill>
                  <a:schemeClr val="accent1"/>
                </a:solidFill>
                <a:latin typeface="Fira Sans ExtraBold" panose="020B0903050000020004" pitchFamily="34" charset="0"/>
                <a:ea typeface="Fira Sans ExtraBold" panose="020B0903050000020004" pitchFamily="34" charset="0"/>
              </a:rPr>
              <a:t>METHODOLOGY</a:t>
            </a:r>
            <a:endParaRPr lang="ru-RU" sz="16000" spc="-600" dirty="0">
              <a:solidFill>
                <a:schemeClr val="accent1"/>
              </a:solidFill>
              <a:latin typeface="Fira Sans ExtraBold" panose="020B0903050000020004" pitchFamily="34" charset="0"/>
              <a:ea typeface="Fira Sans ExtraBold" panose="020B0903050000020004" pitchFamily="34" charset="0"/>
            </a:endParaRPr>
          </a:p>
        </p:txBody>
      </p:sp>
    </p:spTree>
    <p:extLst>
      <p:ext uri="{BB962C8B-B14F-4D97-AF65-F5344CB8AC3E}">
        <p14:creationId xmlns:p14="http://schemas.microsoft.com/office/powerpoint/2010/main" val="116942067"/>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6" presetClass="emph" presetSubtype="0" fill="hold" grpId="1" nodeType="afterEffect">
                                  <p:stCondLst>
                                    <p:cond delay="0"/>
                                  </p:stCondLst>
                                  <p:childTnLst>
                                    <p:animEffect transition="out" filter="fade">
                                      <p:cBhvr>
                                        <p:cTn id="10" dur="100" tmFilter="0, 0; .2, .5; .8, .5; 1, 0"/>
                                        <p:tgtEl>
                                          <p:spTgt spid="3"/>
                                        </p:tgtEl>
                                      </p:cBhvr>
                                    </p:animEffect>
                                    <p:animScale>
                                      <p:cBhvr>
                                        <p:cTn id="11"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p:cNvSpPr>
            <a:spLocks noChangeArrowheads="1"/>
          </p:cNvSpPr>
          <p:nvPr/>
        </p:nvSpPr>
        <p:spPr bwMode="auto">
          <a:xfrm>
            <a:off x="-9525" y="0"/>
            <a:ext cx="4740984" cy="2285464"/>
          </a:xfrm>
          <a:prstGeom prst="rect">
            <a:avLst/>
          </a:prstGeom>
          <a:solidFill>
            <a:schemeClr val="accent1"/>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Rectangle 6"/>
          <p:cNvSpPr>
            <a:spLocks noChangeArrowheads="1"/>
          </p:cNvSpPr>
          <p:nvPr/>
        </p:nvSpPr>
        <p:spPr bwMode="auto">
          <a:xfrm>
            <a:off x="-9525" y="2285463"/>
            <a:ext cx="4740984" cy="2287074"/>
          </a:xfrm>
          <a:prstGeom prst="rect">
            <a:avLst/>
          </a:pr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7"/>
          <p:cNvSpPr>
            <a:spLocks noChangeArrowheads="1"/>
          </p:cNvSpPr>
          <p:nvPr/>
        </p:nvSpPr>
        <p:spPr bwMode="auto">
          <a:xfrm>
            <a:off x="-9525" y="4572536"/>
            <a:ext cx="4740984" cy="2285464"/>
          </a:xfrm>
          <a:prstGeom prst="rect">
            <a:avLst/>
          </a:pr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8"/>
          <p:cNvSpPr>
            <a:spLocks noChangeArrowheads="1"/>
          </p:cNvSpPr>
          <p:nvPr/>
        </p:nvSpPr>
        <p:spPr bwMode="auto">
          <a:xfrm>
            <a:off x="-9525" y="6858000"/>
            <a:ext cx="4740984" cy="2287074"/>
          </a:xfrm>
          <a:prstGeom prst="rect">
            <a:avLst/>
          </a:prstGeom>
          <a:solidFill>
            <a:schemeClr val="accent4"/>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9"/>
          <p:cNvSpPr>
            <a:spLocks noChangeArrowheads="1"/>
          </p:cNvSpPr>
          <p:nvPr/>
        </p:nvSpPr>
        <p:spPr bwMode="auto">
          <a:xfrm>
            <a:off x="-9525" y="9145074"/>
            <a:ext cx="4740984" cy="2285464"/>
          </a:xfrm>
          <a:prstGeom prst="rect">
            <a:avLst/>
          </a:prstGeom>
          <a:solidFill>
            <a:schemeClr val="accent5"/>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10"/>
          <p:cNvSpPr>
            <a:spLocks noChangeArrowheads="1"/>
          </p:cNvSpPr>
          <p:nvPr/>
        </p:nvSpPr>
        <p:spPr bwMode="auto">
          <a:xfrm>
            <a:off x="-9525" y="11430536"/>
            <a:ext cx="4740984" cy="2285464"/>
          </a:xfrm>
          <a:prstGeom prst="rect">
            <a:avLst/>
          </a:prstGeom>
          <a:solidFill>
            <a:schemeClr val="tx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5" name="Freeform 11"/>
          <p:cNvSpPr>
            <a:spLocks/>
          </p:cNvSpPr>
          <p:nvPr/>
        </p:nvSpPr>
        <p:spPr bwMode="auto">
          <a:xfrm>
            <a:off x="4731459" y="1"/>
            <a:ext cx="877181" cy="4458183"/>
          </a:xfrm>
          <a:custGeom>
            <a:avLst/>
            <a:gdLst>
              <a:gd name="T0" fmla="*/ 834 w 834"/>
              <a:gd name="T1" fmla="*/ 2768 h 2768"/>
              <a:gd name="T2" fmla="*/ 0 w 834"/>
              <a:gd name="T3" fmla="*/ 1419 h 2768"/>
              <a:gd name="T4" fmla="*/ 0 w 834"/>
              <a:gd name="T5" fmla="*/ 0 h 2768"/>
              <a:gd name="T6" fmla="*/ 834 w 834"/>
              <a:gd name="T7" fmla="*/ 2018 h 2768"/>
              <a:gd name="T8" fmla="*/ 834 w 834"/>
              <a:gd name="T9" fmla="*/ 2768 h 2768"/>
            </a:gdLst>
            <a:ahLst/>
            <a:cxnLst>
              <a:cxn ang="0">
                <a:pos x="T0" y="T1"/>
              </a:cxn>
              <a:cxn ang="0">
                <a:pos x="T2" y="T3"/>
              </a:cxn>
              <a:cxn ang="0">
                <a:pos x="T4" y="T5"/>
              </a:cxn>
              <a:cxn ang="0">
                <a:pos x="T6" y="T7"/>
              </a:cxn>
              <a:cxn ang="0">
                <a:pos x="T8" y="T9"/>
              </a:cxn>
            </a:cxnLst>
            <a:rect l="0" t="0" r="r" b="b"/>
            <a:pathLst>
              <a:path w="834" h="2768">
                <a:moveTo>
                  <a:pt x="834" y="2768"/>
                </a:moveTo>
                <a:lnTo>
                  <a:pt x="0" y="1419"/>
                </a:lnTo>
                <a:lnTo>
                  <a:pt x="0" y="0"/>
                </a:lnTo>
                <a:lnTo>
                  <a:pt x="834" y="2018"/>
                </a:lnTo>
                <a:lnTo>
                  <a:pt x="834" y="2768"/>
                </a:lnTo>
                <a:close/>
              </a:path>
            </a:pathLst>
          </a:custGeom>
          <a:gradFill flip="none" rotWithShape="1">
            <a:gsLst>
              <a:gs pos="0">
                <a:schemeClr val="accent1">
                  <a:lumMod val="80000"/>
                </a:schemeClr>
              </a:gs>
              <a:gs pos="100000">
                <a:schemeClr val="accent1">
                  <a:lumMod val="80000"/>
                </a:schemeClr>
              </a:gs>
            </a:gsLst>
            <a:lin ang="10800000" scaled="1"/>
            <a:tileRect/>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6" name="Freeform 12"/>
          <p:cNvSpPr>
            <a:spLocks/>
          </p:cNvSpPr>
          <p:nvPr/>
        </p:nvSpPr>
        <p:spPr bwMode="auto">
          <a:xfrm>
            <a:off x="4731459" y="2285463"/>
            <a:ext cx="877181" cy="3372627"/>
          </a:xfrm>
          <a:custGeom>
            <a:avLst/>
            <a:gdLst>
              <a:gd name="T0" fmla="*/ 834 w 834"/>
              <a:gd name="T1" fmla="*/ 2094 h 2094"/>
              <a:gd name="T2" fmla="*/ 0 w 834"/>
              <a:gd name="T3" fmla="*/ 1420 h 2094"/>
              <a:gd name="T4" fmla="*/ 0 w 834"/>
              <a:gd name="T5" fmla="*/ 0 h 2094"/>
              <a:gd name="T6" fmla="*/ 834 w 834"/>
              <a:gd name="T7" fmla="*/ 1349 h 2094"/>
              <a:gd name="T8" fmla="*/ 834 w 834"/>
              <a:gd name="T9" fmla="*/ 2094 h 2094"/>
            </a:gdLst>
            <a:ahLst/>
            <a:cxnLst>
              <a:cxn ang="0">
                <a:pos x="T0" y="T1"/>
              </a:cxn>
              <a:cxn ang="0">
                <a:pos x="T2" y="T3"/>
              </a:cxn>
              <a:cxn ang="0">
                <a:pos x="T4" y="T5"/>
              </a:cxn>
              <a:cxn ang="0">
                <a:pos x="T6" y="T7"/>
              </a:cxn>
              <a:cxn ang="0">
                <a:pos x="T8" y="T9"/>
              </a:cxn>
            </a:cxnLst>
            <a:rect l="0" t="0" r="r" b="b"/>
            <a:pathLst>
              <a:path w="834" h="2094">
                <a:moveTo>
                  <a:pt x="834" y="2094"/>
                </a:moveTo>
                <a:lnTo>
                  <a:pt x="0" y="1420"/>
                </a:lnTo>
                <a:lnTo>
                  <a:pt x="0" y="0"/>
                </a:lnTo>
                <a:lnTo>
                  <a:pt x="834" y="1349"/>
                </a:lnTo>
                <a:lnTo>
                  <a:pt x="834" y="2094"/>
                </a:lnTo>
                <a:close/>
              </a:path>
            </a:pathLst>
          </a:custGeom>
          <a:gradFill>
            <a:gsLst>
              <a:gs pos="0">
                <a:schemeClr val="accent2">
                  <a:lumMod val="90000"/>
                </a:schemeClr>
              </a:gs>
              <a:gs pos="100000">
                <a:schemeClr val="accent2">
                  <a:lumMod val="90000"/>
                </a:schemeClr>
              </a:gs>
            </a:gsLst>
            <a:lin ang="10800000" scaled="1"/>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7" name="Freeform 13"/>
          <p:cNvSpPr>
            <a:spLocks/>
          </p:cNvSpPr>
          <p:nvPr/>
        </p:nvSpPr>
        <p:spPr bwMode="auto">
          <a:xfrm>
            <a:off x="4731459" y="4572536"/>
            <a:ext cx="877181" cy="2285464"/>
          </a:xfrm>
          <a:custGeom>
            <a:avLst/>
            <a:gdLst>
              <a:gd name="T0" fmla="*/ 834 w 834"/>
              <a:gd name="T1" fmla="*/ 1419 h 1419"/>
              <a:gd name="T2" fmla="*/ 0 w 834"/>
              <a:gd name="T3" fmla="*/ 1419 h 1419"/>
              <a:gd name="T4" fmla="*/ 0 w 834"/>
              <a:gd name="T5" fmla="*/ 0 h 1419"/>
              <a:gd name="T6" fmla="*/ 834 w 834"/>
              <a:gd name="T7" fmla="*/ 674 h 1419"/>
              <a:gd name="T8" fmla="*/ 834 w 834"/>
              <a:gd name="T9" fmla="*/ 1419 h 1419"/>
            </a:gdLst>
            <a:ahLst/>
            <a:cxnLst>
              <a:cxn ang="0">
                <a:pos x="T0" y="T1"/>
              </a:cxn>
              <a:cxn ang="0">
                <a:pos x="T2" y="T3"/>
              </a:cxn>
              <a:cxn ang="0">
                <a:pos x="T4" y="T5"/>
              </a:cxn>
              <a:cxn ang="0">
                <a:pos x="T6" y="T7"/>
              </a:cxn>
              <a:cxn ang="0">
                <a:pos x="T8" y="T9"/>
              </a:cxn>
            </a:cxnLst>
            <a:rect l="0" t="0" r="r" b="b"/>
            <a:pathLst>
              <a:path w="834" h="1419">
                <a:moveTo>
                  <a:pt x="834" y="1419"/>
                </a:moveTo>
                <a:lnTo>
                  <a:pt x="0" y="1419"/>
                </a:lnTo>
                <a:lnTo>
                  <a:pt x="0" y="0"/>
                </a:lnTo>
                <a:lnTo>
                  <a:pt x="834" y="674"/>
                </a:lnTo>
                <a:lnTo>
                  <a:pt x="834" y="1419"/>
                </a:lnTo>
                <a:close/>
              </a:path>
            </a:pathLst>
          </a:custGeom>
          <a:gradFill>
            <a:gsLst>
              <a:gs pos="0">
                <a:schemeClr val="accent3">
                  <a:lumMod val="90000"/>
                </a:schemeClr>
              </a:gs>
              <a:gs pos="100000">
                <a:schemeClr val="accent3">
                  <a:lumMod val="90000"/>
                </a:schemeClr>
              </a:gs>
            </a:gsLst>
            <a:lin ang="10800000" scaled="1"/>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14"/>
          <p:cNvSpPr>
            <a:spLocks/>
          </p:cNvSpPr>
          <p:nvPr/>
        </p:nvSpPr>
        <p:spPr bwMode="auto">
          <a:xfrm>
            <a:off x="4731459" y="6858001"/>
            <a:ext cx="877181" cy="2287073"/>
          </a:xfrm>
          <a:custGeom>
            <a:avLst/>
            <a:gdLst>
              <a:gd name="T0" fmla="*/ 834 w 834"/>
              <a:gd name="T1" fmla="*/ 751 h 1420"/>
              <a:gd name="T2" fmla="*/ 0 w 834"/>
              <a:gd name="T3" fmla="*/ 1420 h 1420"/>
              <a:gd name="T4" fmla="*/ 0 w 834"/>
              <a:gd name="T5" fmla="*/ 0 h 1420"/>
              <a:gd name="T6" fmla="*/ 834 w 834"/>
              <a:gd name="T7" fmla="*/ 0 h 1420"/>
              <a:gd name="T8" fmla="*/ 834 w 834"/>
              <a:gd name="T9" fmla="*/ 751 h 1420"/>
            </a:gdLst>
            <a:ahLst/>
            <a:cxnLst>
              <a:cxn ang="0">
                <a:pos x="T0" y="T1"/>
              </a:cxn>
              <a:cxn ang="0">
                <a:pos x="T2" y="T3"/>
              </a:cxn>
              <a:cxn ang="0">
                <a:pos x="T4" y="T5"/>
              </a:cxn>
              <a:cxn ang="0">
                <a:pos x="T6" y="T7"/>
              </a:cxn>
              <a:cxn ang="0">
                <a:pos x="T8" y="T9"/>
              </a:cxn>
            </a:cxnLst>
            <a:rect l="0" t="0" r="r" b="b"/>
            <a:pathLst>
              <a:path w="834" h="1420">
                <a:moveTo>
                  <a:pt x="834" y="751"/>
                </a:moveTo>
                <a:lnTo>
                  <a:pt x="0" y="1420"/>
                </a:lnTo>
                <a:lnTo>
                  <a:pt x="0" y="0"/>
                </a:lnTo>
                <a:lnTo>
                  <a:pt x="834" y="0"/>
                </a:lnTo>
                <a:lnTo>
                  <a:pt x="834" y="751"/>
                </a:lnTo>
                <a:close/>
              </a:path>
            </a:pathLst>
          </a:custGeom>
          <a:gradFill>
            <a:gsLst>
              <a:gs pos="0">
                <a:schemeClr val="accent4">
                  <a:lumMod val="90000"/>
                </a:schemeClr>
              </a:gs>
              <a:gs pos="100000">
                <a:schemeClr val="accent4">
                  <a:lumMod val="90000"/>
                </a:schemeClr>
              </a:gs>
            </a:gsLst>
            <a:lin ang="10800000" scaled="1"/>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9" name="Freeform 15"/>
          <p:cNvSpPr>
            <a:spLocks/>
          </p:cNvSpPr>
          <p:nvPr/>
        </p:nvSpPr>
        <p:spPr bwMode="auto">
          <a:xfrm>
            <a:off x="4731459" y="8067572"/>
            <a:ext cx="877181" cy="3362965"/>
          </a:xfrm>
          <a:custGeom>
            <a:avLst/>
            <a:gdLst>
              <a:gd name="T0" fmla="*/ 834 w 834"/>
              <a:gd name="T1" fmla="*/ 745 h 2088"/>
              <a:gd name="T2" fmla="*/ 0 w 834"/>
              <a:gd name="T3" fmla="*/ 2088 h 2088"/>
              <a:gd name="T4" fmla="*/ 0 w 834"/>
              <a:gd name="T5" fmla="*/ 669 h 2088"/>
              <a:gd name="T6" fmla="*/ 834 w 834"/>
              <a:gd name="T7" fmla="*/ 0 h 2088"/>
              <a:gd name="T8" fmla="*/ 834 w 834"/>
              <a:gd name="T9" fmla="*/ 745 h 2088"/>
            </a:gdLst>
            <a:ahLst/>
            <a:cxnLst>
              <a:cxn ang="0">
                <a:pos x="T0" y="T1"/>
              </a:cxn>
              <a:cxn ang="0">
                <a:pos x="T2" y="T3"/>
              </a:cxn>
              <a:cxn ang="0">
                <a:pos x="T4" y="T5"/>
              </a:cxn>
              <a:cxn ang="0">
                <a:pos x="T6" y="T7"/>
              </a:cxn>
              <a:cxn ang="0">
                <a:pos x="T8" y="T9"/>
              </a:cxn>
            </a:cxnLst>
            <a:rect l="0" t="0" r="r" b="b"/>
            <a:pathLst>
              <a:path w="834" h="2088">
                <a:moveTo>
                  <a:pt x="834" y="745"/>
                </a:moveTo>
                <a:lnTo>
                  <a:pt x="0" y="2088"/>
                </a:lnTo>
                <a:lnTo>
                  <a:pt x="0" y="669"/>
                </a:lnTo>
                <a:lnTo>
                  <a:pt x="834" y="0"/>
                </a:lnTo>
                <a:lnTo>
                  <a:pt x="834" y="745"/>
                </a:lnTo>
                <a:close/>
              </a:path>
            </a:pathLst>
          </a:custGeom>
          <a:gradFill>
            <a:gsLst>
              <a:gs pos="0">
                <a:schemeClr val="accent5">
                  <a:lumMod val="90000"/>
                </a:schemeClr>
              </a:gs>
              <a:gs pos="100000">
                <a:schemeClr val="accent5">
                  <a:lumMod val="90000"/>
                </a:schemeClr>
              </a:gs>
            </a:gsLst>
            <a:lin ang="10800000" scaled="1"/>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Freeform 16"/>
          <p:cNvSpPr>
            <a:spLocks/>
          </p:cNvSpPr>
          <p:nvPr/>
        </p:nvSpPr>
        <p:spPr bwMode="auto">
          <a:xfrm>
            <a:off x="4731459" y="9267482"/>
            <a:ext cx="877181" cy="4448519"/>
          </a:xfrm>
          <a:custGeom>
            <a:avLst/>
            <a:gdLst>
              <a:gd name="T0" fmla="*/ 834 w 834"/>
              <a:gd name="T1" fmla="*/ 751 h 2762"/>
              <a:gd name="T2" fmla="*/ 0 w 834"/>
              <a:gd name="T3" fmla="*/ 2762 h 2762"/>
              <a:gd name="T4" fmla="*/ 0 w 834"/>
              <a:gd name="T5" fmla="*/ 1343 h 2762"/>
              <a:gd name="T6" fmla="*/ 834 w 834"/>
              <a:gd name="T7" fmla="*/ 0 h 2762"/>
              <a:gd name="T8" fmla="*/ 834 w 834"/>
              <a:gd name="T9" fmla="*/ 751 h 2762"/>
            </a:gdLst>
            <a:ahLst/>
            <a:cxnLst>
              <a:cxn ang="0">
                <a:pos x="T0" y="T1"/>
              </a:cxn>
              <a:cxn ang="0">
                <a:pos x="T2" y="T3"/>
              </a:cxn>
              <a:cxn ang="0">
                <a:pos x="T4" y="T5"/>
              </a:cxn>
              <a:cxn ang="0">
                <a:pos x="T6" y="T7"/>
              </a:cxn>
              <a:cxn ang="0">
                <a:pos x="T8" y="T9"/>
              </a:cxn>
            </a:cxnLst>
            <a:rect l="0" t="0" r="r" b="b"/>
            <a:pathLst>
              <a:path w="834" h="2762">
                <a:moveTo>
                  <a:pt x="834" y="751"/>
                </a:moveTo>
                <a:lnTo>
                  <a:pt x="0" y="2762"/>
                </a:lnTo>
                <a:lnTo>
                  <a:pt x="0" y="1343"/>
                </a:lnTo>
                <a:lnTo>
                  <a:pt x="834" y="0"/>
                </a:lnTo>
                <a:lnTo>
                  <a:pt x="834" y="751"/>
                </a:lnTo>
                <a:close/>
              </a:path>
            </a:pathLst>
          </a:custGeom>
          <a:gradFill>
            <a:gsLst>
              <a:gs pos="0">
                <a:schemeClr val="tx2">
                  <a:lumMod val="90000"/>
                </a:schemeClr>
              </a:gs>
              <a:gs pos="100000">
                <a:schemeClr val="tx2">
                  <a:lumMod val="90000"/>
                </a:schemeClr>
              </a:gs>
            </a:gsLst>
            <a:lin ang="10800000" scaled="1"/>
          </a:gra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1" name="Freeform 17"/>
          <p:cNvSpPr>
            <a:spLocks/>
          </p:cNvSpPr>
          <p:nvPr/>
        </p:nvSpPr>
        <p:spPr bwMode="auto">
          <a:xfrm>
            <a:off x="5608638" y="3250224"/>
            <a:ext cx="6520256" cy="1207961"/>
          </a:xfrm>
          <a:custGeom>
            <a:avLst/>
            <a:gdLst>
              <a:gd name="T0" fmla="*/ 4193 w 4581"/>
              <a:gd name="T1" fmla="*/ 0 h 750"/>
              <a:gd name="T2" fmla="*/ 0 w 4581"/>
              <a:gd name="T3" fmla="*/ 0 h 750"/>
              <a:gd name="T4" fmla="*/ 0 w 4581"/>
              <a:gd name="T5" fmla="*/ 750 h 750"/>
              <a:gd name="T6" fmla="*/ 4581 w 4581"/>
              <a:gd name="T7" fmla="*/ 750 h 750"/>
              <a:gd name="T8" fmla="*/ 4193 w 4581"/>
              <a:gd name="T9" fmla="*/ 0 h 750"/>
            </a:gdLst>
            <a:ahLst/>
            <a:cxnLst>
              <a:cxn ang="0">
                <a:pos x="T0" y="T1"/>
              </a:cxn>
              <a:cxn ang="0">
                <a:pos x="T2" y="T3"/>
              </a:cxn>
              <a:cxn ang="0">
                <a:pos x="T4" y="T5"/>
              </a:cxn>
              <a:cxn ang="0">
                <a:pos x="T6" y="T7"/>
              </a:cxn>
              <a:cxn ang="0">
                <a:pos x="T8" y="T9"/>
              </a:cxn>
            </a:cxnLst>
            <a:rect l="0" t="0" r="r" b="b"/>
            <a:pathLst>
              <a:path w="4581" h="750">
                <a:moveTo>
                  <a:pt x="4193" y="0"/>
                </a:moveTo>
                <a:lnTo>
                  <a:pt x="0" y="0"/>
                </a:lnTo>
                <a:lnTo>
                  <a:pt x="0" y="750"/>
                </a:lnTo>
                <a:lnTo>
                  <a:pt x="4581" y="750"/>
                </a:lnTo>
                <a:lnTo>
                  <a:pt x="4193" y="0"/>
                </a:lnTo>
                <a:close/>
              </a:path>
            </a:pathLst>
          </a:custGeom>
          <a:solidFill>
            <a:schemeClr val="accent1"/>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18"/>
          <p:cNvSpPr>
            <a:spLocks/>
          </p:cNvSpPr>
          <p:nvPr/>
        </p:nvSpPr>
        <p:spPr bwMode="auto">
          <a:xfrm>
            <a:off x="5608639" y="6858000"/>
            <a:ext cx="7604831" cy="1209573"/>
          </a:xfrm>
          <a:custGeom>
            <a:avLst/>
            <a:gdLst>
              <a:gd name="T0" fmla="*/ 5343 w 5343"/>
              <a:gd name="T1" fmla="*/ 0 h 751"/>
              <a:gd name="T2" fmla="*/ 0 w 5343"/>
              <a:gd name="T3" fmla="*/ 0 h 751"/>
              <a:gd name="T4" fmla="*/ 0 w 5343"/>
              <a:gd name="T5" fmla="*/ 751 h 751"/>
              <a:gd name="T6" fmla="*/ 4962 w 5343"/>
              <a:gd name="T7" fmla="*/ 751 h 751"/>
              <a:gd name="T8" fmla="*/ 5343 w 5343"/>
              <a:gd name="T9" fmla="*/ 0 h 751"/>
            </a:gdLst>
            <a:ahLst/>
            <a:cxnLst>
              <a:cxn ang="0">
                <a:pos x="T0" y="T1"/>
              </a:cxn>
              <a:cxn ang="0">
                <a:pos x="T2" y="T3"/>
              </a:cxn>
              <a:cxn ang="0">
                <a:pos x="T4" y="T5"/>
              </a:cxn>
              <a:cxn ang="0">
                <a:pos x="T6" y="T7"/>
              </a:cxn>
              <a:cxn ang="0">
                <a:pos x="T8" y="T9"/>
              </a:cxn>
            </a:cxnLst>
            <a:rect l="0" t="0" r="r" b="b"/>
            <a:pathLst>
              <a:path w="5343" h="751">
                <a:moveTo>
                  <a:pt x="5343" y="0"/>
                </a:moveTo>
                <a:lnTo>
                  <a:pt x="0" y="0"/>
                </a:lnTo>
                <a:lnTo>
                  <a:pt x="0" y="751"/>
                </a:lnTo>
                <a:lnTo>
                  <a:pt x="4962" y="751"/>
                </a:lnTo>
                <a:lnTo>
                  <a:pt x="5343" y="0"/>
                </a:lnTo>
                <a:close/>
              </a:path>
            </a:pathLst>
          </a:custGeom>
          <a:solidFill>
            <a:schemeClr val="accent4"/>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3" name="Freeform 19"/>
          <p:cNvSpPr>
            <a:spLocks/>
          </p:cNvSpPr>
          <p:nvPr/>
        </p:nvSpPr>
        <p:spPr bwMode="auto">
          <a:xfrm>
            <a:off x="5608639" y="4458182"/>
            <a:ext cx="7062545" cy="1199909"/>
          </a:xfrm>
          <a:custGeom>
            <a:avLst/>
            <a:gdLst>
              <a:gd name="T0" fmla="*/ 4581 w 4962"/>
              <a:gd name="T1" fmla="*/ 0 h 745"/>
              <a:gd name="T2" fmla="*/ 0 w 4962"/>
              <a:gd name="T3" fmla="*/ 0 h 745"/>
              <a:gd name="T4" fmla="*/ 0 w 4962"/>
              <a:gd name="T5" fmla="*/ 745 h 745"/>
              <a:gd name="T6" fmla="*/ 4962 w 4962"/>
              <a:gd name="T7" fmla="*/ 745 h 745"/>
              <a:gd name="T8" fmla="*/ 4581 w 4962"/>
              <a:gd name="T9" fmla="*/ 0 h 745"/>
            </a:gdLst>
            <a:ahLst/>
            <a:cxnLst>
              <a:cxn ang="0">
                <a:pos x="T0" y="T1"/>
              </a:cxn>
              <a:cxn ang="0">
                <a:pos x="T2" y="T3"/>
              </a:cxn>
              <a:cxn ang="0">
                <a:pos x="T4" y="T5"/>
              </a:cxn>
              <a:cxn ang="0">
                <a:pos x="T6" y="T7"/>
              </a:cxn>
              <a:cxn ang="0">
                <a:pos x="T8" y="T9"/>
              </a:cxn>
            </a:cxnLst>
            <a:rect l="0" t="0" r="r" b="b"/>
            <a:pathLst>
              <a:path w="4962" h="745">
                <a:moveTo>
                  <a:pt x="4581" y="0"/>
                </a:moveTo>
                <a:lnTo>
                  <a:pt x="0" y="0"/>
                </a:lnTo>
                <a:lnTo>
                  <a:pt x="0" y="745"/>
                </a:lnTo>
                <a:lnTo>
                  <a:pt x="4962" y="745"/>
                </a:lnTo>
                <a:lnTo>
                  <a:pt x="4581" y="0"/>
                </a:lnTo>
                <a:close/>
              </a:path>
            </a:pathLst>
          </a:custGeom>
          <a:solidFill>
            <a:schemeClr val="accent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4" name="Freeform 20"/>
          <p:cNvSpPr>
            <a:spLocks/>
          </p:cNvSpPr>
          <p:nvPr/>
        </p:nvSpPr>
        <p:spPr bwMode="auto">
          <a:xfrm>
            <a:off x="5608639" y="8067572"/>
            <a:ext cx="7062545" cy="1199909"/>
          </a:xfrm>
          <a:custGeom>
            <a:avLst/>
            <a:gdLst>
              <a:gd name="T0" fmla="*/ 4962 w 4962"/>
              <a:gd name="T1" fmla="*/ 0 h 745"/>
              <a:gd name="T2" fmla="*/ 0 w 4962"/>
              <a:gd name="T3" fmla="*/ 0 h 745"/>
              <a:gd name="T4" fmla="*/ 0 w 4962"/>
              <a:gd name="T5" fmla="*/ 745 h 745"/>
              <a:gd name="T6" fmla="*/ 4581 w 4962"/>
              <a:gd name="T7" fmla="*/ 745 h 745"/>
              <a:gd name="T8" fmla="*/ 4962 w 4962"/>
              <a:gd name="T9" fmla="*/ 0 h 745"/>
            </a:gdLst>
            <a:ahLst/>
            <a:cxnLst>
              <a:cxn ang="0">
                <a:pos x="T0" y="T1"/>
              </a:cxn>
              <a:cxn ang="0">
                <a:pos x="T2" y="T3"/>
              </a:cxn>
              <a:cxn ang="0">
                <a:pos x="T4" y="T5"/>
              </a:cxn>
              <a:cxn ang="0">
                <a:pos x="T6" y="T7"/>
              </a:cxn>
              <a:cxn ang="0">
                <a:pos x="T8" y="T9"/>
              </a:cxn>
            </a:cxnLst>
            <a:rect l="0" t="0" r="r" b="b"/>
            <a:pathLst>
              <a:path w="4962" h="745">
                <a:moveTo>
                  <a:pt x="4962" y="0"/>
                </a:moveTo>
                <a:lnTo>
                  <a:pt x="0" y="0"/>
                </a:lnTo>
                <a:lnTo>
                  <a:pt x="0" y="745"/>
                </a:lnTo>
                <a:lnTo>
                  <a:pt x="4581" y="745"/>
                </a:lnTo>
                <a:lnTo>
                  <a:pt x="4962" y="0"/>
                </a:lnTo>
                <a:close/>
              </a:path>
            </a:pathLst>
          </a:custGeom>
          <a:solidFill>
            <a:schemeClr val="accent5"/>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21"/>
          <p:cNvSpPr>
            <a:spLocks/>
          </p:cNvSpPr>
          <p:nvPr/>
        </p:nvSpPr>
        <p:spPr bwMode="auto">
          <a:xfrm>
            <a:off x="5608639" y="5658092"/>
            <a:ext cx="7604831" cy="1199909"/>
          </a:xfrm>
          <a:custGeom>
            <a:avLst/>
            <a:gdLst>
              <a:gd name="T0" fmla="*/ 0 w 5343"/>
              <a:gd name="T1" fmla="*/ 0 h 745"/>
              <a:gd name="T2" fmla="*/ 0 w 5343"/>
              <a:gd name="T3" fmla="*/ 745 h 745"/>
              <a:gd name="T4" fmla="*/ 5343 w 5343"/>
              <a:gd name="T5" fmla="*/ 745 h 745"/>
              <a:gd name="T6" fmla="*/ 4962 w 5343"/>
              <a:gd name="T7" fmla="*/ 0 h 745"/>
              <a:gd name="T8" fmla="*/ 0 w 5343"/>
              <a:gd name="T9" fmla="*/ 0 h 745"/>
            </a:gdLst>
            <a:ahLst/>
            <a:cxnLst>
              <a:cxn ang="0">
                <a:pos x="T0" y="T1"/>
              </a:cxn>
              <a:cxn ang="0">
                <a:pos x="T2" y="T3"/>
              </a:cxn>
              <a:cxn ang="0">
                <a:pos x="T4" y="T5"/>
              </a:cxn>
              <a:cxn ang="0">
                <a:pos x="T6" y="T7"/>
              </a:cxn>
              <a:cxn ang="0">
                <a:pos x="T8" y="T9"/>
              </a:cxn>
            </a:cxnLst>
            <a:rect l="0" t="0" r="r" b="b"/>
            <a:pathLst>
              <a:path w="5343" h="745">
                <a:moveTo>
                  <a:pt x="0" y="0"/>
                </a:moveTo>
                <a:lnTo>
                  <a:pt x="0" y="745"/>
                </a:lnTo>
                <a:lnTo>
                  <a:pt x="5343" y="745"/>
                </a:lnTo>
                <a:lnTo>
                  <a:pt x="4962" y="0"/>
                </a:lnTo>
                <a:lnTo>
                  <a:pt x="0" y="0"/>
                </a:lnTo>
                <a:close/>
              </a:path>
            </a:pathLst>
          </a:custGeom>
          <a:solidFill>
            <a:schemeClr val="accent3"/>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22"/>
          <p:cNvSpPr>
            <a:spLocks/>
          </p:cNvSpPr>
          <p:nvPr/>
        </p:nvSpPr>
        <p:spPr bwMode="auto">
          <a:xfrm>
            <a:off x="5608638" y="9267484"/>
            <a:ext cx="6520256" cy="1209573"/>
          </a:xfrm>
          <a:custGeom>
            <a:avLst/>
            <a:gdLst>
              <a:gd name="T0" fmla="*/ 4581 w 4581"/>
              <a:gd name="T1" fmla="*/ 0 h 751"/>
              <a:gd name="T2" fmla="*/ 0 w 4581"/>
              <a:gd name="T3" fmla="*/ 0 h 751"/>
              <a:gd name="T4" fmla="*/ 0 w 4581"/>
              <a:gd name="T5" fmla="*/ 751 h 751"/>
              <a:gd name="T6" fmla="*/ 4193 w 4581"/>
              <a:gd name="T7" fmla="*/ 751 h 751"/>
              <a:gd name="T8" fmla="*/ 4581 w 4581"/>
              <a:gd name="T9" fmla="*/ 0 h 751"/>
            </a:gdLst>
            <a:ahLst/>
            <a:cxnLst>
              <a:cxn ang="0">
                <a:pos x="T0" y="T1"/>
              </a:cxn>
              <a:cxn ang="0">
                <a:pos x="T2" y="T3"/>
              </a:cxn>
              <a:cxn ang="0">
                <a:pos x="T4" y="T5"/>
              </a:cxn>
              <a:cxn ang="0">
                <a:pos x="T6" y="T7"/>
              </a:cxn>
              <a:cxn ang="0">
                <a:pos x="T8" y="T9"/>
              </a:cxn>
            </a:cxnLst>
            <a:rect l="0" t="0" r="r" b="b"/>
            <a:pathLst>
              <a:path w="4581" h="751">
                <a:moveTo>
                  <a:pt x="4581" y="0"/>
                </a:moveTo>
                <a:lnTo>
                  <a:pt x="0" y="0"/>
                </a:lnTo>
                <a:lnTo>
                  <a:pt x="0" y="751"/>
                </a:lnTo>
                <a:lnTo>
                  <a:pt x="4193" y="751"/>
                </a:lnTo>
                <a:lnTo>
                  <a:pt x="4581" y="0"/>
                </a:lnTo>
                <a:close/>
              </a:path>
            </a:pathLst>
          </a:custGeom>
          <a:solidFill>
            <a:schemeClr val="tx2"/>
          </a:solidFill>
          <a:ln w="381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0" name="TextBox 39"/>
          <p:cNvSpPr txBox="1"/>
          <p:nvPr/>
        </p:nvSpPr>
        <p:spPr>
          <a:xfrm>
            <a:off x="663393" y="1688483"/>
            <a:ext cx="2825693" cy="303160"/>
          </a:xfrm>
          <a:prstGeom prst="rect">
            <a:avLst/>
          </a:prstGeom>
          <a:noFill/>
        </p:spPr>
        <p:txBody>
          <a:bodyPr wrap="square" lIns="0" tIns="0" rIns="0" bIns="0" rtlCol="0" anchor="ctr" anchorCtr="0">
            <a:spAutoFit/>
          </a:bodyPr>
          <a:lstStyle/>
          <a:p>
            <a:pPr>
              <a:lnSpc>
                <a:spcPct val="80000"/>
              </a:lnSpc>
            </a:pPr>
            <a:r>
              <a:rPr lang="en-US" sz="2400" dirty="0">
                <a:solidFill>
                  <a:schemeClr val="bg1"/>
                </a:solidFill>
                <a:latin typeface="Fira Sans SemiBold" panose="020B0703050000020004" pitchFamily="34" charset="0"/>
                <a:ea typeface="Fira Sans SemiBold" panose="020B0703050000020004" pitchFamily="34" charset="0"/>
              </a:rPr>
              <a:t>Data Acquisition</a:t>
            </a:r>
          </a:p>
        </p:txBody>
      </p:sp>
      <p:sp>
        <p:nvSpPr>
          <p:cNvPr id="41" name="TextBox 40"/>
          <p:cNvSpPr txBox="1"/>
          <p:nvPr/>
        </p:nvSpPr>
        <p:spPr>
          <a:xfrm>
            <a:off x="660453" y="644387"/>
            <a:ext cx="4018280" cy="615553"/>
          </a:xfrm>
          <a:prstGeom prst="rect">
            <a:avLst/>
          </a:prstGeom>
          <a:noFill/>
        </p:spPr>
        <p:txBody>
          <a:bodyPr wrap="non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DATA  COLLECTION</a:t>
            </a:r>
          </a:p>
        </p:txBody>
      </p:sp>
      <p:sp>
        <p:nvSpPr>
          <p:cNvPr id="42" name="TextBox 41"/>
          <p:cNvSpPr txBox="1"/>
          <p:nvPr/>
        </p:nvSpPr>
        <p:spPr>
          <a:xfrm>
            <a:off x="660454" y="8469274"/>
            <a:ext cx="3608294" cy="303160"/>
          </a:xfrm>
          <a:prstGeom prst="rect">
            <a:avLst/>
          </a:prstGeom>
          <a:noFill/>
        </p:spPr>
        <p:txBody>
          <a:bodyPr wrap="square" lIns="0" tIns="0" rIns="0" bIns="0" rtlCol="0" anchor="ctr" anchorCtr="0">
            <a:spAutoFit/>
          </a:bodyPr>
          <a:lstStyle/>
          <a:p>
            <a:pPr>
              <a:lnSpc>
                <a:spcPct val="80000"/>
              </a:lnSpc>
            </a:pPr>
            <a:r>
              <a:rPr lang="en-US" sz="2400" dirty="0" err="1">
                <a:solidFill>
                  <a:schemeClr val="bg1"/>
                </a:solidFill>
                <a:latin typeface="Fira Sans SemiBold" panose="020B0703050000020004" pitchFamily="34" charset="0"/>
                <a:ea typeface="Fira Sans SemiBold" panose="020B0703050000020004" pitchFamily="34" charset="0"/>
              </a:rPr>
              <a:t>FBProphet</a:t>
            </a:r>
            <a:endParaRPr lang="en-US" sz="2400" dirty="0">
              <a:solidFill>
                <a:schemeClr val="bg1"/>
              </a:solidFill>
              <a:latin typeface="Fira Sans SemiBold" panose="020B0703050000020004" pitchFamily="34" charset="0"/>
              <a:ea typeface="Fira Sans SemiBold" panose="020B0703050000020004" pitchFamily="34" charset="0"/>
            </a:endParaRPr>
          </a:p>
        </p:txBody>
      </p:sp>
      <p:sp>
        <p:nvSpPr>
          <p:cNvPr id="43" name="TextBox 42"/>
          <p:cNvSpPr txBox="1"/>
          <p:nvPr/>
        </p:nvSpPr>
        <p:spPr>
          <a:xfrm>
            <a:off x="660451" y="6844694"/>
            <a:ext cx="2975302" cy="1231106"/>
          </a:xfrm>
          <a:prstGeom prst="rect">
            <a:avLst/>
          </a:prstGeom>
          <a:noFill/>
        </p:spPr>
        <p:txBody>
          <a:bodyPr wrap="non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MODEL </a:t>
            </a:r>
          </a:p>
          <a:p>
            <a:r>
              <a:rPr lang="en-US" sz="4000" spc="-151" dirty="0">
                <a:solidFill>
                  <a:schemeClr val="bg1"/>
                </a:solidFill>
                <a:latin typeface="Fira Sans ExtraBold" panose="020B0903050000020004" pitchFamily="34" charset="0"/>
                <a:ea typeface="Fira Sans ExtraBold" panose="020B0903050000020004" pitchFamily="34" charset="0"/>
              </a:rPr>
              <a:t>DEVELOPMENT</a:t>
            </a:r>
            <a:endParaRPr lang="ru-RU" sz="4000" spc="-151" dirty="0">
              <a:solidFill>
                <a:schemeClr val="bg1"/>
              </a:solidFill>
              <a:latin typeface="Fira Sans ExtraBold" panose="020B0903050000020004" pitchFamily="34" charset="0"/>
              <a:ea typeface="Fira Sans ExtraBold" panose="020B0903050000020004" pitchFamily="34" charset="0"/>
            </a:endParaRPr>
          </a:p>
        </p:txBody>
      </p:sp>
      <p:sp>
        <p:nvSpPr>
          <p:cNvPr id="44" name="TextBox 43"/>
          <p:cNvSpPr txBox="1"/>
          <p:nvPr/>
        </p:nvSpPr>
        <p:spPr>
          <a:xfrm>
            <a:off x="660451" y="10689542"/>
            <a:ext cx="2825693" cy="302840"/>
          </a:xfrm>
          <a:prstGeom prst="rect">
            <a:avLst/>
          </a:prstGeom>
          <a:noFill/>
        </p:spPr>
        <p:txBody>
          <a:bodyPr wrap="square" lIns="0" tIns="0" rIns="0" bIns="0" rtlCol="0" anchor="ctr" anchorCtr="0">
            <a:spAutoFit/>
          </a:bodyPr>
          <a:lstStyle/>
          <a:p>
            <a:pPr>
              <a:lnSpc>
                <a:spcPct val="80000"/>
              </a:lnSpc>
            </a:pPr>
            <a:r>
              <a:rPr lang="en-US" sz="2400" dirty="0">
                <a:solidFill>
                  <a:schemeClr val="bg1"/>
                </a:solidFill>
                <a:latin typeface="Fira Sans SemiBold" panose="020B0703050000020004" pitchFamily="34" charset="0"/>
                <a:ea typeface="Fira Sans SemiBold" panose="020B0703050000020004" pitchFamily="34" charset="0"/>
              </a:rPr>
              <a:t>Improving Accuracy</a:t>
            </a:r>
          </a:p>
        </p:txBody>
      </p:sp>
      <p:sp>
        <p:nvSpPr>
          <p:cNvPr id="45" name="TextBox 44"/>
          <p:cNvSpPr txBox="1"/>
          <p:nvPr/>
        </p:nvSpPr>
        <p:spPr>
          <a:xfrm>
            <a:off x="660453" y="9406480"/>
            <a:ext cx="2451440" cy="1231106"/>
          </a:xfrm>
          <a:prstGeom prst="rect">
            <a:avLst/>
          </a:prstGeom>
          <a:noFill/>
        </p:spPr>
        <p:txBody>
          <a:bodyPr wrap="non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MODEL </a:t>
            </a:r>
          </a:p>
          <a:p>
            <a:r>
              <a:rPr lang="en-US" sz="4000" spc="-151" dirty="0">
                <a:solidFill>
                  <a:schemeClr val="bg1"/>
                </a:solidFill>
                <a:latin typeface="Fira Sans ExtraBold" panose="020B0903050000020004" pitchFamily="34" charset="0"/>
                <a:ea typeface="Fira Sans ExtraBold" panose="020B0903050000020004" pitchFamily="34" charset="0"/>
              </a:rPr>
              <a:t>EVALUATION</a:t>
            </a:r>
            <a:endParaRPr lang="ru-RU" sz="4000" spc="-151" dirty="0">
              <a:solidFill>
                <a:schemeClr val="bg1"/>
              </a:solidFill>
              <a:latin typeface="Fira Sans ExtraBold" panose="020B0903050000020004" pitchFamily="34" charset="0"/>
              <a:ea typeface="Fira Sans ExtraBold" panose="020B0903050000020004" pitchFamily="34" charset="0"/>
            </a:endParaRPr>
          </a:p>
        </p:txBody>
      </p:sp>
      <p:sp>
        <p:nvSpPr>
          <p:cNvPr id="49" name="TextBox 48"/>
          <p:cNvSpPr txBox="1"/>
          <p:nvPr/>
        </p:nvSpPr>
        <p:spPr>
          <a:xfrm>
            <a:off x="660451" y="11691942"/>
            <a:ext cx="2919838" cy="1231106"/>
          </a:xfrm>
          <a:prstGeom prst="rect">
            <a:avLst/>
          </a:prstGeom>
          <a:noFill/>
        </p:spPr>
        <p:txBody>
          <a:bodyPr wrap="non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TESTING &amp;</a:t>
            </a:r>
          </a:p>
          <a:p>
            <a:r>
              <a:rPr lang="en-US" sz="4000" spc="-151" dirty="0">
                <a:solidFill>
                  <a:schemeClr val="bg1"/>
                </a:solidFill>
                <a:latin typeface="Fira Sans ExtraBold" panose="020B0903050000020004" pitchFamily="34" charset="0"/>
                <a:ea typeface="Fira Sans ExtraBold" panose="020B0903050000020004" pitchFamily="34" charset="0"/>
              </a:rPr>
              <a:t>DEPLOYEMENT</a:t>
            </a:r>
            <a:endParaRPr lang="ru-RU" sz="4000" spc="-151" dirty="0">
              <a:solidFill>
                <a:schemeClr val="bg1"/>
              </a:solidFill>
              <a:latin typeface="Fira Sans ExtraBold" panose="020B0903050000020004" pitchFamily="34" charset="0"/>
              <a:ea typeface="Fira Sans ExtraBold" panose="020B0903050000020004" pitchFamily="34" charset="0"/>
            </a:endParaRPr>
          </a:p>
        </p:txBody>
      </p:sp>
      <p:sp>
        <p:nvSpPr>
          <p:cNvPr id="60" name="TextBox 59"/>
          <p:cNvSpPr txBox="1"/>
          <p:nvPr/>
        </p:nvSpPr>
        <p:spPr>
          <a:xfrm>
            <a:off x="14350599" y="5380672"/>
            <a:ext cx="6269711" cy="2954655"/>
          </a:xfrm>
          <a:prstGeom prst="rect">
            <a:avLst/>
          </a:prstGeom>
          <a:noFill/>
        </p:spPr>
        <p:txBody>
          <a:bodyPr wrap="square" lIns="0" tIns="0" rIns="0" bIns="0" rtlCol="0" anchor="ctr" anchorCtr="0">
            <a:spAutoFit/>
          </a:bodyPr>
          <a:lstStyle/>
          <a:p>
            <a:pPr algn="ctr"/>
            <a:r>
              <a:rPr lang="en-US" sz="9600" spc="-151" dirty="0">
                <a:solidFill>
                  <a:schemeClr val="tx2"/>
                </a:solidFill>
                <a:latin typeface="Fira Sans ExtraBold" panose="020B0903050000020004" pitchFamily="34" charset="0"/>
                <a:ea typeface="Fira Sans ExtraBold" panose="020B0903050000020004" pitchFamily="34" charset="0"/>
              </a:rPr>
              <a:t>Analysis Tool</a:t>
            </a:r>
            <a:endParaRPr lang="ru-RU" sz="9600" spc="-151" dirty="0">
              <a:solidFill>
                <a:schemeClr val="tx2"/>
              </a:solidFill>
              <a:latin typeface="Fira Sans ExtraBold" panose="020B0903050000020004" pitchFamily="34" charset="0"/>
              <a:ea typeface="Fira Sans ExtraBold" panose="020B0903050000020004" pitchFamily="34" charset="0"/>
            </a:endParaRPr>
          </a:p>
        </p:txBody>
      </p:sp>
      <p:sp>
        <p:nvSpPr>
          <p:cNvPr id="61" name="TextBox 60"/>
          <p:cNvSpPr txBox="1"/>
          <p:nvPr/>
        </p:nvSpPr>
        <p:spPr>
          <a:xfrm>
            <a:off x="13630033" y="8582814"/>
            <a:ext cx="6059251" cy="1289456"/>
          </a:xfrm>
          <a:prstGeom prst="rect">
            <a:avLst/>
          </a:prstGeom>
          <a:noFill/>
        </p:spPr>
        <p:txBody>
          <a:bodyPr wrap="square" lIns="0" tIns="0" rIns="0" bIns="0" rtlCol="0">
            <a:spAutoFit/>
          </a:bodyPr>
          <a:lstStyle/>
          <a:p>
            <a:pPr algn="ctr">
              <a:lnSpc>
                <a:spcPct val="120000"/>
              </a:lnSpc>
            </a:pPr>
            <a:r>
              <a:rPr lang="en-US" sz="2400" dirty="0">
                <a:solidFill>
                  <a:schemeClr val="tx2"/>
                </a:solidFill>
                <a:ea typeface="Fira Sans Medium" panose="020B0603050000020004" pitchFamily="34" charset="0"/>
              </a:rPr>
              <a:t>A tool to predict the future price of a cryptocurrency using the historical data of cryptocurrency</a:t>
            </a:r>
          </a:p>
        </p:txBody>
      </p:sp>
      <p:sp>
        <p:nvSpPr>
          <p:cNvPr id="37" name="TextBox 36">
            <a:extLst>
              <a:ext uri="{FF2B5EF4-FFF2-40B4-BE49-F238E27FC236}">
                <a16:creationId xmlns:a16="http://schemas.microsoft.com/office/drawing/2014/main" id="{96DBC115-E56D-4805-962B-64CA1380343F}"/>
              </a:ext>
            </a:extLst>
          </p:cNvPr>
          <p:cNvSpPr txBox="1"/>
          <p:nvPr/>
        </p:nvSpPr>
        <p:spPr>
          <a:xfrm>
            <a:off x="663393" y="3719323"/>
            <a:ext cx="2825693" cy="598625"/>
          </a:xfrm>
          <a:prstGeom prst="rect">
            <a:avLst/>
          </a:prstGeom>
          <a:noFill/>
        </p:spPr>
        <p:txBody>
          <a:bodyPr wrap="square" lIns="0" tIns="0" rIns="0" bIns="0" rtlCol="0" anchor="ctr" anchorCtr="0">
            <a:spAutoFit/>
          </a:bodyPr>
          <a:lstStyle/>
          <a:p>
            <a:pPr>
              <a:lnSpc>
                <a:spcPct val="80000"/>
              </a:lnSpc>
            </a:pPr>
            <a:r>
              <a:rPr lang="en-US" sz="2400" dirty="0">
                <a:solidFill>
                  <a:schemeClr val="bg1"/>
                </a:solidFill>
                <a:latin typeface="Fira Sans SemiBold" panose="020B0703050000020004" pitchFamily="34" charset="0"/>
                <a:ea typeface="Fira Sans SemiBold" panose="020B0703050000020004" pitchFamily="34" charset="0"/>
              </a:rPr>
              <a:t>Data Cleaning &amp; Transformation</a:t>
            </a:r>
          </a:p>
        </p:txBody>
      </p:sp>
      <p:sp>
        <p:nvSpPr>
          <p:cNvPr id="50" name="TextBox 49">
            <a:extLst>
              <a:ext uri="{FF2B5EF4-FFF2-40B4-BE49-F238E27FC236}">
                <a16:creationId xmlns:a16="http://schemas.microsoft.com/office/drawing/2014/main" id="{F259AB3F-E99E-469C-93D6-9032C832F074}"/>
              </a:ext>
            </a:extLst>
          </p:cNvPr>
          <p:cNvSpPr txBox="1"/>
          <p:nvPr/>
        </p:nvSpPr>
        <p:spPr>
          <a:xfrm>
            <a:off x="660453" y="2315996"/>
            <a:ext cx="3608295" cy="1231106"/>
          </a:xfrm>
          <a:prstGeom prst="rect">
            <a:avLst/>
          </a:prstGeom>
          <a:noFill/>
        </p:spPr>
        <p:txBody>
          <a:bodyPr wrap="non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DATA </a:t>
            </a:r>
          </a:p>
          <a:p>
            <a:r>
              <a:rPr lang="en-US" sz="4000" spc="-151" dirty="0">
                <a:solidFill>
                  <a:schemeClr val="bg1"/>
                </a:solidFill>
                <a:latin typeface="Fira Sans ExtraBold" panose="020B0903050000020004" pitchFamily="34" charset="0"/>
                <a:ea typeface="Fira Sans ExtraBold" panose="020B0903050000020004" pitchFamily="34" charset="0"/>
              </a:rPr>
              <a:t>PREPROCESSING</a:t>
            </a:r>
            <a:endParaRPr lang="ru-RU" sz="4000" spc="-151" dirty="0">
              <a:solidFill>
                <a:schemeClr val="bg1"/>
              </a:solidFill>
              <a:latin typeface="Fira Sans ExtraBold" panose="020B0903050000020004" pitchFamily="34" charset="0"/>
              <a:ea typeface="Fira Sans ExtraBold" panose="020B0903050000020004" pitchFamily="34" charset="0"/>
            </a:endParaRPr>
          </a:p>
        </p:txBody>
      </p:sp>
      <p:sp>
        <p:nvSpPr>
          <p:cNvPr id="51" name="TextBox 50">
            <a:extLst>
              <a:ext uri="{FF2B5EF4-FFF2-40B4-BE49-F238E27FC236}">
                <a16:creationId xmlns:a16="http://schemas.microsoft.com/office/drawing/2014/main" id="{F9CCCF94-8FC3-4CCF-B077-12E8392C20A6}"/>
              </a:ext>
            </a:extLst>
          </p:cNvPr>
          <p:cNvSpPr txBox="1"/>
          <p:nvPr/>
        </p:nvSpPr>
        <p:spPr>
          <a:xfrm>
            <a:off x="662067" y="4819375"/>
            <a:ext cx="3809445" cy="1231106"/>
          </a:xfrm>
          <a:prstGeom prst="rect">
            <a:avLst/>
          </a:prstGeom>
          <a:noFill/>
        </p:spPr>
        <p:txBody>
          <a:bodyPr wrap="square" lIns="0" tIns="0" rIns="0" bIns="0" rtlCol="0" anchor="ctr" anchorCtr="0">
            <a:spAutoFit/>
          </a:bodyPr>
          <a:lstStyle/>
          <a:p>
            <a:r>
              <a:rPr lang="en-US" sz="4000" spc="-151" dirty="0">
                <a:solidFill>
                  <a:schemeClr val="bg1"/>
                </a:solidFill>
                <a:latin typeface="Fira Sans ExtraBold" panose="020B0903050000020004" pitchFamily="34" charset="0"/>
                <a:ea typeface="Fira Sans ExtraBold" panose="020B0903050000020004" pitchFamily="34" charset="0"/>
              </a:rPr>
              <a:t>EXPLORATORY DATA ANALYSIS</a:t>
            </a:r>
            <a:endParaRPr lang="ru-RU" sz="4000" spc="-151" dirty="0">
              <a:solidFill>
                <a:schemeClr val="bg1"/>
              </a:solidFill>
              <a:latin typeface="Fira Sans ExtraBold" panose="020B0903050000020004" pitchFamily="34" charset="0"/>
              <a:ea typeface="Fira Sans ExtraBold" panose="020B0903050000020004" pitchFamily="34" charset="0"/>
            </a:endParaRPr>
          </a:p>
        </p:txBody>
      </p:sp>
    </p:spTree>
    <p:extLst>
      <p:ext uri="{BB962C8B-B14F-4D97-AF65-F5344CB8AC3E}">
        <p14:creationId xmlns:p14="http://schemas.microsoft.com/office/powerpoint/2010/main" val="3128875240"/>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25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25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25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25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25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250"/>
                                        <p:tgtEl>
                                          <p:spTgt spid="4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25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250"/>
                                        <p:tgtEl>
                                          <p:spTgt spid="2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25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250"/>
                                        <p:tgtEl>
                                          <p:spTgt spid="2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25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250"/>
                                        <p:tgtEl>
                                          <p:spTgt spid="24"/>
                                        </p:tgtEl>
                                      </p:cBhvr>
                                    </p:animEffect>
                                  </p:childTnLst>
                                </p:cTn>
                              </p:par>
                            </p:childTnLst>
                          </p:cTn>
                        </p:par>
                        <p:par>
                          <p:cTn id="44" fill="hold">
                            <p:stCondLst>
                              <p:cond delay="25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100"/>
                                        <p:tgtEl>
                                          <p:spTgt spid="29"/>
                                        </p:tgtEl>
                                      </p:cBhvr>
                                    </p:animEffect>
                                  </p:childTnLst>
                                </p:cTn>
                              </p:par>
                            </p:childTnLst>
                          </p:cTn>
                        </p:par>
                        <p:par>
                          <p:cTn id="48" fill="hold">
                            <p:stCondLst>
                              <p:cond delay="350"/>
                            </p:stCondLst>
                            <p:childTnLst>
                              <p:par>
                                <p:cTn id="49" presetID="22" presetClass="entr" presetSubtype="8"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100"/>
                                        <p:tgtEl>
                                          <p:spTgt spid="28"/>
                                        </p:tgtEl>
                                      </p:cBhvr>
                                    </p:animEffect>
                                  </p:childTnLst>
                                </p:cTn>
                              </p:par>
                            </p:childTnLst>
                          </p:cTn>
                        </p:par>
                        <p:par>
                          <p:cTn id="52" fill="hold">
                            <p:stCondLst>
                              <p:cond delay="45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100"/>
                                        <p:tgtEl>
                                          <p:spTgt spid="30"/>
                                        </p:tgtEl>
                                      </p:cBhvr>
                                    </p:animEffect>
                                  </p:childTnLst>
                                </p:cTn>
                              </p:par>
                            </p:childTnLst>
                          </p:cTn>
                        </p:par>
                        <p:par>
                          <p:cTn id="56" fill="hold">
                            <p:stCondLst>
                              <p:cond delay="55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100"/>
                                        <p:tgtEl>
                                          <p:spTgt spid="27"/>
                                        </p:tgtEl>
                                      </p:cBhvr>
                                    </p:animEffect>
                                  </p:childTnLst>
                                </p:cTn>
                              </p:par>
                            </p:childTnLst>
                          </p:cTn>
                        </p:par>
                        <p:par>
                          <p:cTn id="60" fill="hold">
                            <p:stCondLst>
                              <p:cond delay="65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100"/>
                                        <p:tgtEl>
                                          <p:spTgt spid="26"/>
                                        </p:tgtEl>
                                      </p:cBhvr>
                                    </p:animEffect>
                                  </p:childTnLst>
                                </p:cTn>
                              </p:par>
                            </p:childTnLst>
                          </p:cTn>
                        </p:par>
                        <p:par>
                          <p:cTn id="64" fill="hold">
                            <p:stCondLst>
                              <p:cond delay="75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100"/>
                                        <p:tgtEl>
                                          <p:spTgt spid="25"/>
                                        </p:tgtEl>
                                      </p:cBhvr>
                                    </p:animEffect>
                                  </p:childTnLst>
                                </p:cTn>
                              </p:par>
                            </p:childTnLst>
                          </p:cTn>
                        </p:par>
                        <p:par>
                          <p:cTn id="68" fill="hold">
                            <p:stCondLst>
                              <p:cond delay="850"/>
                            </p:stCondLst>
                            <p:childTnLst>
                              <p:par>
                                <p:cTn id="69" presetID="22" presetClass="entr" presetSubtype="8" fill="hold" grpId="0"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250"/>
                                        <p:tgtEl>
                                          <p:spTgt spid="3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250"/>
                                        <p:tgtEl>
                                          <p:spTgt spid="33"/>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250"/>
                                        <p:tgtEl>
                                          <p:spTgt spid="3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250"/>
                                        <p:tgtEl>
                                          <p:spTgt spid="3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wipe(left)">
                                      <p:cBhvr>
                                        <p:cTn id="83" dur="250"/>
                                        <p:tgtEl>
                                          <p:spTgt spid="3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250"/>
                                        <p:tgtEl>
                                          <p:spTgt spid="36"/>
                                        </p:tgtEl>
                                      </p:cBhvr>
                                    </p:animEffect>
                                  </p:childTnLst>
                                </p:cTn>
                              </p:par>
                            </p:childTnLst>
                          </p:cTn>
                        </p:par>
                        <p:par>
                          <p:cTn id="87" fill="hold">
                            <p:stCondLst>
                              <p:cond delay="1100"/>
                            </p:stCondLst>
                            <p:childTnLst>
                              <p:par>
                                <p:cTn id="88" presetID="53" presetClass="entr" presetSubtype="16" fill="hold" grpId="0" nodeType="afterEffect">
                                  <p:stCondLst>
                                    <p:cond delay="0"/>
                                  </p:stCondLst>
                                  <p:childTnLst>
                                    <p:set>
                                      <p:cBhvr>
                                        <p:cTn id="89" dur="1" fill="hold">
                                          <p:stCondLst>
                                            <p:cond delay="0"/>
                                          </p:stCondLst>
                                        </p:cTn>
                                        <p:tgtEl>
                                          <p:spTgt spid="60"/>
                                        </p:tgtEl>
                                        <p:attrNameLst>
                                          <p:attrName>style.visibility</p:attrName>
                                        </p:attrNameLst>
                                      </p:cBhvr>
                                      <p:to>
                                        <p:strVal val="visible"/>
                                      </p:to>
                                    </p:set>
                                    <p:anim calcmode="lin" valueType="num">
                                      <p:cBhvr>
                                        <p:cTn id="90" dur="500" fill="hold"/>
                                        <p:tgtEl>
                                          <p:spTgt spid="60"/>
                                        </p:tgtEl>
                                        <p:attrNameLst>
                                          <p:attrName>ppt_w</p:attrName>
                                        </p:attrNameLst>
                                      </p:cBhvr>
                                      <p:tavLst>
                                        <p:tav tm="0">
                                          <p:val>
                                            <p:fltVal val="0"/>
                                          </p:val>
                                        </p:tav>
                                        <p:tav tm="100000">
                                          <p:val>
                                            <p:strVal val="#ppt_w"/>
                                          </p:val>
                                        </p:tav>
                                      </p:tavLst>
                                    </p:anim>
                                    <p:anim calcmode="lin" valueType="num">
                                      <p:cBhvr>
                                        <p:cTn id="91" dur="500" fill="hold"/>
                                        <p:tgtEl>
                                          <p:spTgt spid="60"/>
                                        </p:tgtEl>
                                        <p:attrNameLst>
                                          <p:attrName>ppt_h</p:attrName>
                                        </p:attrNameLst>
                                      </p:cBhvr>
                                      <p:tavLst>
                                        <p:tav tm="0">
                                          <p:val>
                                            <p:fltVal val="0"/>
                                          </p:val>
                                        </p:tav>
                                        <p:tav tm="100000">
                                          <p:val>
                                            <p:strVal val="#ppt_h"/>
                                          </p:val>
                                        </p:tav>
                                      </p:tavLst>
                                    </p:anim>
                                    <p:animEffect transition="in" filter="fade">
                                      <p:cBhvr>
                                        <p:cTn id="92" dur="500"/>
                                        <p:tgtEl>
                                          <p:spTgt spid="60"/>
                                        </p:tgtEl>
                                      </p:cBhvr>
                                    </p:animEffect>
                                  </p:childTnLst>
                                </p:cTn>
                              </p:par>
                            </p:childTnLst>
                          </p:cTn>
                        </p:par>
                        <p:par>
                          <p:cTn id="93" fill="hold">
                            <p:stCondLst>
                              <p:cond delay="1600"/>
                            </p:stCondLst>
                            <p:childTnLst>
                              <p:par>
                                <p:cTn id="94" presetID="10" presetClass="entr" presetSubtype="0" fill="hold" grpId="0" nodeType="after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fade">
                                      <p:cBhvr>
                                        <p:cTn id="96" dur="250"/>
                                        <p:tgtEl>
                                          <p:spTgt spid="61"/>
                                        </p:tgtEl>
                                      </p:cBhvr>
                                    </p:animEffect>
                                  </p:childTnLst>
                                </p:cTn>
                              </p:par>
                            </p:childTnLst>
                          </p:cTn>
                        </p:par>
                        <p:par>
                          <p:cTn id="97" fill="hold">
                            <p:stCondLst>
                              <p:cond delay="1850"/>
                            </p:stCondLst>
                            <p:childTnLst>
                              <p:par>
                                <p:cTn id="98" presetID="26" presetClass="emph" presetSubtype="0" fill="hold" grpId="1" nodeType="afterEffect">
                                  <p:stCondLst>
                                    <p:cond delay="0"/>
                                  </p:stCondLst>
                                  <p:childTnLst>
                                    <p:animEffect transition="out" filter="fade">
                                      <p:cBhvr>
                                        <p:cTn id="99" dur="100" tmFilter="0, 0; .2, .5; .8, .5; 1, 0"/>
                                        <p:tgtEl>
                                          <p:spTgt spid="60"/>
                                        </p:tgtEl>
                                      </p:cBhvr>
                                    </p:animEffect>
                                    <p:animScale>
                                      <p:cBhvr>
                                        <p:cTn id="100" dur="50" autoRev="1" fill="hold"/>
                                        <p:tgtEl>
                                          <p:spTgt spid="60"/>
                                        </p:tgtEl>
                                      </p:cBhvr>
                                      <p:by x="105000" y="105000"/>
                                    </p:animScale>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250"/>
                                        <p:tgtEl>
                                          <p:spTgt spid="5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250"/>
                                        <p:tgtEl>
                                          <p:spTgt spid="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fade">
                                      <p:cBhvr>
                                        <p:cTn id="109" dur="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0" grpId="0"/>
      <p:bldP spid="41" grpId="0"/>
      <p:bldP spid="42" grpId="0"/>
      <p:bldP spid="43" grpId="0"/>
      <p:bldP spid="44" grpId="0"/>
      <p:bldP spid="45" grpId="0"/>
      <p:bldP spid="49" grpId="0"/>
      <p:bldP spid="60" grpId="0"/>
      <p:bldP spid="60" grpId="1"/>
      <p:bldP spid="61" grpId="0"/>
      <p:bldP spid="37" grpId="0"/>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8844152"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DATA COLLECTION SAMPLE</a:t>
            </a:r>
            <a:endParaRPr lang="ru-RU" sz="6000" dirty="0">
              <a:solidFill>
                <a:schemeClr val="accent1"/>
              </a:solidFill>
            </a:endParaRPr>
          </a:p>
        </p:txBody>
      </p:sp>
      <p:sp>
        <p:nvSpPr>
          <p:cNvPr id="8" name="TextBox 7">
            <a:extLst>
              <a:ext uri="{FF2B5EF4-FFF2-40B4-BE49-F238E27FC236}">
                <a16:creationId xmlns:a16="http://schemas.microsoft.com/office/drawing/2014/main" id="{8E74DBB3-0F55-4978-AAAB-AE11E13FD6BA}"/>
              </a:ext>
            </a:extLst>
          </p:cNvPr>
          <p:cNvSpPr txBox="1"/>
          <p:nvPr/>
        </p:nvSpPr>
        <p:spPr>
          <a:xfrm>
            <a:off x="17629447" y="10419762"/>
            <a:ext cx="1300356" cy="461665"/>
          </a:xfrm>
          <a:prstGeom prst="rect">
            <a:avLst/>
          </a:prstGeom>
          <a:noFill/>
        </p:spPr>
        <p:txBody>
          <a:bodyPr wrap="none" rtlCol="0">
            <a:spAutoFit/>
          </a:bodyPr>
          <a:lstStyle/>
          <a:p>
            <a:r>
              <a:rPr lang="en-US" sz="2400" dirty="0"/>
              <a:t>Figure 3</a:t>
            </a: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533043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The data set is taken from the Yahoo Finance API and consists of the attributes: High, Low, Open, Close, </a:t>
            </a:r>
            <a:r>
              <a:rPr lang="en-GB" sz="4800" dirty="0" err="1"/>
              <a:t>Adj</a:t>
            </a:r>
            <a:r>
              <a:rPr lang="en-GB" sz="4800" dirty="0"/>
              <a:t> Close, and Volume. </a:t>
            </a:r>
          </a:p>
          <a:p>
            <a:pPr marL="685800" indent="-685800" algn="just">
              <a:lnSpc>
                <a:spcPct val="120000"/>
              </a:lnSpc>
              <a:buFont typeface="Arial" panose="020B0604020202020204" pitchFamily="34" charset="0"/>
              <a:buChar char="•"/>
            </a:pPr>
            <a:r>
              <a:rPr lang="en-GB" sz="4800" dirty="0"/>
              <a:t>Figure 3 shows the attributes for Bitcoin(BTC).</a:t>
            </a:r>
          </a:p>
        </p:txBody>
      </p:sp>
      <p:pic>
        <p:nvPicPr>
          <p:cNvPr id="12" name="Picture 11">
            <a:extLst>
              <a:ext uri="{FF2B5EF4-FFF2-40B4-BE49-F238E27FC236}">
                <a16:creationId xmlns:a16="http://schemas.microsoft.com/office/drawing/2014/main" id="{4EA5CC41-723E-4DA8-8296-39DF386B233C}"/>
              </a:ext>
            </a:extLst>
          </p:cNvPr>
          <p:cNvPicPr>
            <a:picLocks noChangeAspect="1"/>
          </p:cNvPicPr>
          <p:nvPr/>
        </p:nvPicPr>
        <p:blipFill>
          <a:blip r:embed="rId2"/>
          <a:stretch>
            <a:fillRect/>
          </a:stretch>
        </p:blipFill>
        <p:spPr>
          <a:xfrm>
            <a:off x="12450966" y="3540520"/>
            <a:ext cx="11933034" cy="6879242"/>
          </a:xfrm>
          <a:prstGeom prst="rect">
            <a:avLst/>
          </a:prstGeom>
        </p:spPr>
      </p:pic>
    </p:spTree>
    <p:extLst>
      <p:ext uri="{BB962C8B-B14F-4D97-AF65-F5344CB8AC3E}">
        <p14:creationId xmlns:p14="http://schemas.microsoft.com/office/powerpoint/2010/main" val="458141323"/>
      </p:ext>
    </p:extLst>
  </p:cSld>
  <p:clrMapOvr>
    <a:masterClrMapping/>
  </p:clrMapOvr>
  <p:transition spd="med" advClick="0" advTm="2000">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7456465"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DATA PREPROCESSING</a:t>
            </a:r>
            <a:endParaRPr lang="ru-RU" sz="6000" dirty="0">
              <a:solidFill>
                <a:schemeClr val="accent1"/>
              </a:solidFill>
            </a:endParaRPr>
          </a:p>
        </p:txBody>
      </p:sp>
      <p:sp>
        <p:nvSpPr>
          <p:cNvPr id="8" name="TextBox 7">
            <a:extLst>
              <a:ext uri="{FF2B5EF4-FFF2-40B4-BE49-F238E27FC236}">
                <a16:creationId xmlns:a16="http://schemas.microsoft.com/office/drawing/2014/main" id="{8E74DBB3-0F55-4978-AAAB-AE11E13FD6BA}"/>
              </a:ext>
            </a:extLst>
          </p:cNvPr>
          <p:cNvSpPr txBox="1"/>
          <p:nvPr/>
        </p:nvSpPr>
        <p:spPr>
          <a:xfrm>
            <a:off x="17809208" y="12812454"/>
            <a:ext cx="1300356" cy="461665"/>
          </a:xfrm>
          <a:prstGeom prst="rect">
            <a:avLst/>
          </a:prstGeom>
          <a:noFill/>
        </p:spPr>
        <p:txBody>
          <a:bodyPr wrap="none" rtlCol="0">
            <a:spAutoFit/>
          </a:bodyPr>
          <a:lstStyle/>
          <a:p>
            <a:r>
              <a:rPr lang="en-US" sz="2400" dirty="0"/>
              <a:t>Figure 4</a:t>
            </a: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8876020"/>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For the purpose of this project, only the attribute ‘</a:t>
            </a:r>
            <a:r>
              <a:rPr lang="en-GB" sz="4800" dirty="0" err="1"/>
              <a:t>Adj</a:t>
            </a:r>
            <a:r>
              <a:rPr lang="en-GB" sz="4800" dirty="0"/>
              <a:t> Close’ will be used. So the remaining attribute columns have been removed.</a:t>
            </a:r>
          </a:p>
          <a:p>
            <a:pPr marL="685800" indent="-685800" algn="just">
              <a:lnSpc>
                <a:spcPct val="120000"/>
              </a:lnSpc>
              <a:buFont typeface="Arial" panose="020B0604020202020204" pitchFamily="34" charset="0"/>
              <a:buChar char="•"/>
            </a:pPr>
            <a:r>
              <a:rPr lang="en-GB" sz="4800" dirty="0"/>
              <a:t>Due to the remaining attributes being removed, we can add more cryptocurrencies for comparison in this project.</a:t>
            </a:r>
          </a:p>
          <a:p>
            <a:pPr marL="685800" indent="-685800" algn="just">
              <a:lnSpc>
                <a:spcPct val="120000"/>
              </a:lnSpc>
              <a:buFont typeface="Arial" panose="020B0604020202020204" pitchFamily="34" charset="0"/>
              <a:buChar char="•"/>
            </a:pPr>
            <a:r>
              <a:rPr lang="en-GB" sz="4800" dirty="0"/>
              <a:t>Figure 4 shows the ‘</a:t>
            </a:r>
            <a:r>
              <a:rPr lang="en-GB" sz="4800" dirty="0" err="1"/>
              <a:t>Adj</a:t>
            </a:r>
            <a:r>
              <a:rPr lang="en-GB" sz="4800" dirty="0"/>
              <a:t> Close’ of 4 different cryptocurrencies.</a:t>
            </a:r>
          </a:p>
        </p:txBody>
      </p:sp>
      <p:pic>
        <p:nvPicPr>
          <p:cNvPr id="6" name="Picture 5">
            <a:extLst>
              <a:ext uri="{FF2B5EF4-FFF2-40B4-BE49-F238E27FC236}">
                <a16:creationId xmlns:a16="http://schemas.microsoft.com/office/drawing/2014/main" id="{9AE2AA0F-2ECF-4D5D-AC6F-5AA1F94C1E49}"/>
              </a:ext>
            </a:extLst>
          </p:cNvPr>
          <p:cNvPicPr>
            <a:picLocks noChangeAspect="1"/>
          </p:cNvPicPr>
          <p:nvPr/>
        </p:nvPicPr>
        <p:blipFill>
          <a:blip r:embed="rId2"/>
          <a:stretch>
            <a:fillRect/>
          </a:stretch>
        </p:blipFill>
        <p:spPr>
          <a:xfrm>
            <a:off x="12278126" y="903546"/>
            <a:ext cx="12096677" cy="11852025"/>
          </a:xfrm>
          <a:prstGeom prst="rect">
            <a:avLst/>
          </a:prstGeom>
        </p:spPr>
      </p:pic>
    </p:spTree>
    <p:extLst>
      <p:ext uri="{BB962C8B-B14F-4D97-AF65-F5344CB8AC3E}">
        <p14:creationId xmlns:p14="http://schemas.microsoft.com/office/powerpoint/2010/main" val="3236748527"/>
      </p:ext>
    </p:extLst>
  </p:cSld>
  <p:clrMapOvr>
    <a:masterClrMapping/>
  </p:clrMapOvr>
  <p:transition spd="med" advClick="0" advTm="2000">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195099"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EXPLORATORY DATA ANALYSIS</a:t>
            </a:r>
            <a:endParaRPr lang="ru-RU" sz="6000" dirty="0">
              <a:solidFill>
                <a:schemeClr val="accent1"/>
              </a:solidFill>
            </a:endParaRPr>
          </a:p>
        </p:txBody>
      </p:sp>
      <p:sp>
        <p:nvSpPr>
          <p:cNvPr id="8" name="TextBox 7">
            <a:extLst>
              <a:ext uri="{FF2B5EF4-FFF2-40B4-BE49-F238E27FC236}">
                <a16:creationId xmlns:a16="http://schemas.microsoft.com/office/drawing/2014/main" id="{8E74DBB3-0F55-4978-AAAB-AE11E13FD6BA}"/>
              </a:ext>
            </a:extLst>
          </p:cNvPr>
          <p:cNvSpPr txBox="1"/>
          <p:nvPr/>
        </p:nvSpPr>
        <p:spPr>
          <a:xfrm>
            <a:off x="18153399" y="6178586"/>
            <a:ext cx="1300356" cy="461665"/>
          </a:xfrm>
          <a:prstGeom prst="rect">
            <a:avLst/>
          </a:prstGeom>
          <a:noFill/>
        </p:spPr>
        <p:txBody>
          <a:bodyPr wrap="none" rtlCol="0">
            <a:spAutoFit/>
          </a:bodyPr>
          <a:lstStyle/>
          <a:p>
            <a:r>
              <a:rPr lang="en-US" sz="2400" dirty="0"/>
              <a:t>Figure 5</a:t>
            </a: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8876020"/>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As cryptocurrencies have different price points, it is senseless to make comparison based on their price like shown in Figure 5.</a:t>
            </a:r>
          </a:p>
          <a:p>
            <a:pPr marL="685800" indent="-685800" algn="just">
              <a:lnSpc>
                <a:spcPct val="120000"/>
              </a:lnSpc>
              <a:buFont typeface="Arial" panose="020B0604020202020204" pitchFamily="34" charset="0"/>
              <a:buChar char="•"/>
            </a:pPr>
            <a:r>
              <a:rPr lang="en-GB" sz="4800" dirty="0"/>
              <a:t>It is fair to compare the cumulative returns of each cryptocurrencies though as shown in Figure 6.</a:t>
            </a:r>
          </a:p>
          <a:p>
            <a:pPr marL="685800" indent="-685800" algn="just">
              <a:lnSpc>
                <a:spcPct val="120000"/>
              </a:lnSpc>
              <a:buFont typeface="Arial" panose="020B0604020202020204" pitchFamily="34" charset="0"/>
              <a:buChar char="•"/>
            </a:pPr>
            <a:r>
              <a:rPr lang="en-GB" sz="4800" dirty="0"/>
              <a:t>It can be seen that Bitcoin and Ethereum been performing a lot better than Ripple and Litecoin.</a:t>
            </a:r>
          </a:p>
        </p:txBody>
      </p:sp>
      <p:pic>
        <p:nvPicPr>
          <p:cNvPr id="3" name="Picture 2">
            <a:extLst>
              <a:ext uri="{FF2B5EF4-FFF2-40B4-BE49-F238E27FC236}">
                <a16:creationId xmlns:a16="http://schemas.microsoft.com/office/drawing/2014/main" id="{6F828C6D-122F-4598-A89D-2DC447308CF3}"/>
              </a:ext>
            </a:extLst>
          </p:cNvPr>
          <p:cNvPicPr>
            <a:picLocks noChangeAspect="1"/>
          </p:cNvPicPr>
          <p:nvPr/>
        </p:nvPicPr>
        <p:blipFill>
          <a:blip r:embed="rId2"/>
          <a:stretch>
            <a:fillRect/>
          </a:stretch>
        </p:blipFill>
        <p:spPr>
          <a:xfrm>
            <a:off x="14382433" y="289481"/>
            <a:ext cx="8521636" cy="5702449"/>
          </a:xfrm>
          <a:prstGeom prst="rect">
            <a:avLst/>
          </a:prstGeom>
        </p:spPr>
      </p:pic>
      <p:sp>
        <p:nvSpPr>
          <p:cNvPr id="10" name="TextBox 9">
            <a:extLst>
              <a:ext uri="{FF2B5EF4-FFF2-40B4-BE49-F238E27FC236}">
                <a16:creationId xmlns:a16="http://schemas.microsoft.com/office/drawing/2014/main" id="{6365E188-0C0D-4EFE-83F9-C345872E03AD}"/>
              </a:ext>
            </a:extLst>
          </p:cNvPr>
          <p:cNvSpPr txBox="1"/>
          <p:nvPr/>
        </p:nvSpPr>
        <p:spPr>
          <a:xfrm>
            <a:off x="18153399" y="12719704"/>
            <a:ext cx="1300356" cy="461665"/>
          </a:xfrm>
          <a:prstGeom prst="rect">
            <a:avLst/>
          </a:prstGeom>
          <a:noFill/>
        </p:spPr>
        <p:txBody>
          <a:bodyPr wrap="none" rtlCol="0">
            <a:spAutoFit/>
          </a:bodyPr>
          <a:lstStyle/>
          <a:p>
            <a:r>
              <a:rPr lang="en-US" sz="2400" dirty="0"/>
              <a:t>Figure 6</a:t>
            </a:r>
          </a:p>
        </p:txBody>
      </p:sp>
      <p:pic>
        <p:nvPicPr>
          <p:cNvPr id="7" name="Picture 6">
            <a:extLst>
              <a:ext uri="{FF2B5EF4-FFF2-40B4-BE49-F238E27FC236}">
                <a16:creationId xmlns:a16="http://schemas.microsoft.com/office/drawing/2014/main" id="{093FF777-4C26-42BD-BDAB-91E612D8A52C}"/>
              </a:ext>
            </a:extLst>
          </p:cNvPr>
          <p:cNvPicPr>
            <a:picLocks noChangeAspect="1"/>
          </p:cNvPicPr>
          <p:nvPr/>
        </p:nvPicPr>
        <p:blipFill>
          <a:blip r:embed="rId3"/>
          <a:stretch>
            <a:fillRect/>
          </a:stretch>
        </p:blipFill>
        <p:spPr>
          <a:xfrm>
            <a:off x="14144073" y="6858000"/>
            <a:ext cx="9594724" cy="5643955"/>
          </a:xfrm>
          <a:prstGeom prst="rect">
            <a:avLst/>
          </a:prstGeom>
        </p:spPr>
      </p:pic>
    </p:spTree>
    <p:extLst>
      <p:ext uri="{BB962C8B-B14F-4D97-AF65-F5344CB8AC3E}">
        <p14:creationId xmlns:p14="http://schemas.microsoft.com/office/powerpoint/2010/main" val="3580239578"/>
      </p:ext>
    </p:extLst>
  </p:cSld>
  <p:clrMapOvr>
    <a:masterClrMapping/>
  </p:clrMapOvr>
  <p:transition spd="med" advClick="0" advTm="2000">
    <p:push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195099"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EXPLORATORY DATA ANALYSIS</a:t>
            </a:r>
            <a:endParaRPr lang="ru-RU" sz="6000" dirty="0">
              <a:solidFill>
                <a:schemeClr val="accent1"/>
              </a:solidFill>
            </a:endParaRPr>
          </a:p>
        </p:txBody>
      </p:sp>
      <p:pic>
        <p:nvPicPr>
          <p:cNvPr id="5" name="Picture 4">
            <a:extLst>
              <a:ext uri="{FF2B5EF4-FFF2-40B4-BE49-F238E27FC236}">
                <a16:creationId xmlns:a16="http://schemas.microsoft.com/office/drawing/2014/main" id="{91D04AA9-6811-4973-80BB-9A38AD9F3D0B}"/>
              </a:ext>
            </a:extLst>
          </p:cNvPr>
          <p:cNvPicPr>
            <a:picLocks noChangeAspect="1"/>
          </p:cNvPicPr>
          <p:nvPr/>
        </p:nvPicPr>
        <p:blipFill>
          <a:blip r:embed="rId2"/>
          <a:stretch>
            <a:fillRect/>
          </a:stretch>
        </p:blipFill>
        <p:spPr>
          <a:xfrm>
            <a:off x="13882254" y="299259"/>
            <a:ext cx="10202487" cy="5925996"/>
          </a:xfrm>
          <a:prstGeom prst="rect">
            <a:avLst/>
          </a:prstGeom>
        </p:spPr>
      </p:pic>
      <p:pic>
        <p:nvPicPr>
          <p:cNvPr id="11" name="Picture 10">
            <a:extLst>
              <a:ext uri="{FF2B5EF4-FFF2-40B4-BE49-F238E27FC236}">
                <a16:creationId xmlns:a16="http://schemas.microsoft.com/office/drawing/2014/main" id="{E1F6E9EC-69F0-4DE3-963C-46CF7A95736F}"/>
              </a:ext>
            </a:extLst>
          </p:cNvPr>
          <p:cNvPicPr>
            <a:picLocks noChangeAspect="1"/>
          </p:cNvPicPr>
          <p:nvPr/>
        </p:nvPicPr>
        <p:blipFill>
          <a:blip r:embed="rId3"/>
          <a:stretch>
            <a:fillRect/>
          </a:stretch>
        </p:blipFill>
        <p:spPr>
          <a:xfrm>
            <a:off x="13882254" y="7100711"/>
            <a:ext cx="10202487" cy="5978212"/>
          </a:xfrm>
          <a:prstGeom prst="rect">
            <a:avLst/>
          </a:prstGeom>
        </p:spPr>
      </p:pic>
      <p:sp>
        <p:nvSpPr>
          <p:cNvPr id="12" name="TextBox 11">
            <a:extLst>
              <a:ext uri="{FF2B5EF4-FFF2-40B4-BE49-F238E27FC236}">
                <a16:creationId xmlns:a16="http://schemas.microsoft.com/office/drawing/2014/main" id="{71FBF840-C0D0-43A1-8CAA-67562DADFB8D}"/>
              </a:ext>
            </a:extLst>
          </p:cNvPr>
          <p:cNvSpPr txBox="1"/>
          <p:nvPr/>
        </p:nvSpPr>
        <p:spPr>
          <a:xfrm>
            <a:off x="18718665" y="6437918"/>
            <a:ext cx="1300356" cy="461665"/>
          </a:xfrm>
          <a:prstGeom prst="rect">
            <a:avLst/>
          </a:prstGeom>
          <a:noFill/>
        </p:spPr>
        <p:txBody>
          <a:bodyPr wrap="none" rtlCol="0">
            <a:spAutoFit/>
          </a:bodyPr>
          <a:lstStyle/>
          <a:p>
            <a:r>
              <a:rPr lang="en-US" sz="2400" dirty="0"/>
              <a:t>Figure 7</a:t>
            </a:r>
          </a:p>
        </p:txBody>
      </p:sp>
      <p:sp>
        <p:nvSpPr>
          <p:cNvPr id="13" name="TextBox 12">
            <a:extLst>
              <a:ext uri="{FF2B5EF4-FFF2-40B4-BE49-F238E27FC236}">
                <a16:creationId xmlns:a16="http://schemas.microsoft.com/office/drawing/2014/main" id="{26D1B46E-D9B8-4046-9340-51886CEA1D45}"/>
              </a:ext>
            </a:extLst>
          </p:cNvPr>
          <p:cNvSpPr txBox="1"/>
          <p:nvPr/>
        </p:nvSpPr>
        <p:spPr>
          <a:xfrm>
            <a:off x="345092" y="2123092"/>
            <a:ext cx="11933034" cy="533043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Figure 7 shows the same as Figure 4 but as separate graphs, all 4 cryptocurrencies share a similar trend pattern.</a:t>
            </a:r>
          </a:p>
          <a:p>
            <a:pPr marL="685800" indent="-685800" algn="just">
              <a:lnSpc>
                <a:spcPct val="120000"/>
              </a:lnSpc>
              <a:buFont typeface="Arial" panose="020B0604020202020204" pitchFamily="34" charset="0"/>
              <a:buChar char="•"/>
            </a:pPr>
            <a:r>
              <a:rPr lang="en-GB" sz="4800" dirty="0"/>
              <a:t>Figure 8 shows the volatility of each cryptocurrencies daily price changes.</a:t>
            </a:r>
          </a:p>
        </p:txBody>
      </p:sp>
      <p:sp>
        <p:nvSpPr>
          <p:cNvPr id="14" name="TextBox 13">
            <a:extLst>
              <a:ext uri="{FF2B5EF4-FFF2-40B4-BE49-F238E27FC236}">
                <a16:creationId xmlns:a16="http://schemas.microsoft.com/office/drawing/2014/main" id="{936F43FA-0AD3-4175-90F9-C12EB6431D2C}"/>
              </a:ext>
            </a:extLst>
          </p:cNvPr>
          <p:cNvSpPr txBox="1"/>
          <p:nvPr/>
        </p:nvSpPr>
        <p:spPr>
          <a:xfrm>
            <a:off x="18718665" y="13078923"/>
            <a:ext cx="1300356" cy="461665"/>
          </a:xfrm>
          <a:prstGeom prst="rect">
            <a:avLst/>
          </a:prstGeom>
          <a:noFill/>
        </p:spPr>
        <p:txBody>
          <a:bodyPr wrap="none" rtlCol="0">
            <a:spAutoFit/>
          </a:bodyPr>
          <a:lstStyle/>
          <a:p>
            <a:r>
              <a:rPr lang="en-US" sz="2400" dirty="0"/>
              <a:t>Figure 8</a:t>
            </a:r>
          </a:p>
        </p:txBody>
      </p:sp>
    </p:spTree>
    <p:extLst>
      <p:ext uri="{BB962C8B-B14F-4D97-AF65-F5344CB8AC3E}">
        <p14:creationId xmlns:p14="http://schemas.microsoft.com/office/powerpoint/2010/main" val="2076966397"/>
      </p:ext>
    </p:extLst>
  </p:cSld>
  <p:clrMapOvr>
    <a:masterClrMapping/>
  </p:clrMapOvr>
  <p:transition spd="med" advClick="0" advTm="2000">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7366825"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MODEL DEVELOPMENT</a:t>
            </a:r>
            <a:endParaRPr lang="ru-RU" sz="6000" dirty="0">
              <a:solidFill>
                <a:schemeClr val="accent1"/>
              </a:solidFill>
            </a:endParaRP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7989623"/>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US" sz="4800" dirty="0"/>
              <a:t>Facebook Prophet (</a:t>
            </a:r>
            <a:r>
              <a:rPr lang="en-US" sz="4800" dirty="0" err="1"/>
              <a:t>FBProphet</a:t>
            </a:r>
            <a:r>
              <a:rPr lang="en-US" sz="4800" dirty="0"/>
              <a:t>) model, which is an advanced open-source forecasting model built by Facebook, is used for the modeling.</a:t>
            </a:r>
            <a:endParaRPr lang="en-GB" sz="4800" dirty="0"/>
          </a:p>
          <a:p>
            <a:pPr marL="685800" indent="-685800" algn="just">
              <a:lnSpc>
                <a:spcPct val="120000"/>
              </a:lnSpc>
              <a:buFont typeface="Arial" panose="020B0604020202020204" pitchFamily="34" charset="0"/>
              <a:buChar char="•"/>
            </a:pPr>
            <a:r>
              <a:rPr lang="en-GB" sz="4800" dirty="0"/>
              <a:t>Figure 9 shows the </a:t>
            </a:r>
            <a:r>
              <a:rPr lang="en-GB" sz="4800" dirty="0" err="1"/>
              <a:t>FBProphet</a:t>
            </a:r>
            <a:r>
              <a:rPr lang="en-GB" sz="4800" dirty="0"/>
              <a:t> model being used to predict the price of Bitcoin in the future year. Figure 10 shows the plot made to predict the price of BTC in the future year.</a:t>
            </a:r>
          </a:p>
        </p:txBody>
      </p:sp>
      <p:sp>
        <p:nvSpPr>
          <p:cNvPr id="10" name="TextBox 9">
            <a:extLst>
              <a:ext uri="{FF2B5EF4-FFF2-40B4-BE49-F238E27FC236}">
                <a16:creationId xmlns:a16="http://schemas.microsoft.com/office/drawing/2014/main" id="{6365E188-0C0D-4EFE-83F9-C345872E03AD}"/>
              </a:ext>
            </a:extLst>
          </p:cNvPr>
          <p:cNvSpPr txBox="1"/>
          <p:nvPr/>
        </p:nvSpPr>
        <p:spPr>
          <a:xfrm>
            <a:off x="17696523" y="12873531"/>
            <a:ext cx="1462260" cy="461665"/>
          </a:xfrm>
          <a:prstGeom prst="rect">
            <a:avLst/>
          </a:prstGeom>
          <a:noFill/>
        </p:spPr>
        <p:txBody>
          <a:bodyPr wrap="none" rtlCol="0">
            <a:spAutoFit/>
          </a:bodyPr>
          <a:lstStyle/>
          <a:p>
            <a:r>
              <a:rPr lang="en-US" sz="2400" dirty="0"/>
              <a:t>Figure 10</a:t>
            </a:r>
          </a:p>
        </p:txBody>
      </p:sp>
      <p:pic>
        <p:nvPicPr>
          <p:cNvPr id="5" name="Picture 4">
            <a:extLst>
              <a:ext uri="{FF2B5EF4-FFF2-40B4-BE49-F238E27FC236}">
                <a16:creationId xmlns:a16="http://schemas.microsoft.com/office/drawing/2014/main" id="{0729FADD-9C0C-4321-9251-C8C86BE3FBA8}"/>
              </a:ext>
            </a:extLst>
          </p:cNvPr>
          <p:cNvPicPr>
            <a:picLocks noChangeAspect="1"/>
          </p:cNvPicPr>
          <p:nvPr/>
        </p:nvPicPr>
        <p:blipFill>
          <a:blip r:embed="rId2"/>
          <a:stretch>
            <a:fillRect/>
          </a:stretch>
        </p:blipFill>
        <p:spPr>
          <a:xfrm>
            <a:off x="13278117" y="6442044"/>
            <a:ext cx="10412884" cy="6431487"/>
          </a:xfrm>
          <a:prstGeom prst="rect">
            <a:avLst/>
          </a:prstGeom>
        </p:spPr>
      </p:pic>
      <p:pic>
        <p:nvPicPr>
          <p:cNvPr id="3" name="Picture 2">
            <a:extLst>
              <a:ext uri="{FF2B5EF4-FFF2-40B4-BE49-F238E27FC236}">
                <a16:creationId xmlns:a16="http://schemas.microsoft.com/office/drawing/2014/main" id="{68277C40-2C40-4BFE-9EB5-A14232B6CA14}"/>
              </a:ext>
            </a:extLst>
          </p:cNvPr>
          <p:cNvPicPr>
            <a:picLocks noChangeAspect="1"/>
          </p:cNvPicPr>
          <p:nvPr/>
        </p:nvPicPr>
        <p:blipFill>
          <a:blip r:embed="rId3"/>
          <a:stretch>
            <a:fillRect/>
          </a:stretch>
        </p:blipFill>
        <p:spPr>
          <a:xfrm>
            <a:off x="13031222" y="2527818"/>
            <a:ext cx="10906674" cy="1861792"/>
          </a:xfrm>
          <a:prstGeom prst="rect">
            <a:avLst/>
          </a:prstGeom>
        </p:spPr>
      </p:pic>
      <p:sp>
        <p:nvSpPr>
          <p:cNvPr id="8" name="TextBox 7">
            <a:extLst>
              <a:ext uri="{FF2B5EF4-FFF2-40B4-BE49-F238E27FC236}">
                <a16:creationId xmlns:a16="http://schemas.microsoft.com/office/drawing/2014/main" id="{C663AF5F-9FF1-4982-BB51-3BECA0E70BA2}"/>
              </a:ext>
            </a:extLst>
          </p:cNvPr>
          <p:cNvSpPr txBox="1"/>
          <p:nvPr/>
        </p:nvSpPr>
        <p:spPr>
          <a:xfrm>
            <a:off x="17696523" y="4563503"/>
            <a:ext cx="1300356" cy="461665"/>
          </a:xfrm>
          <a:prstGeom prst="rect">
            <a:avLst/>
          </a:prstGeom>
          <a:noFill/>
        </p:spPr>
        <p:txBody>
          <a:bodyPr wrap="none" rtlCol="0">
            <a:spAutoFit/>
          </a:bodyPr>
          <a:lstStyle/>
          <a:p>
            <a:r>
              <a:rPr lang="en-US" sz="2400" dirty="0"/>
              <a:t>Figure 9</a:t>
            </a:r>
          </a:p>
        </p:txBody>
      </p:sp>
    </p:spTree>
    <p:extLst>
      <p:ext uri="{BB962C8B-B14F-4D97-AF65-F5344CB8AC3E}">
        <p14:creationId xmlns:p14="http://schemas.microsoft.com/office/powerpoint/2010/main" val="676767996"/>
      </p:ext>
    </p:extLst>
  </p:cSld>
  <p:clrMapOvr>
    <a:masterClrMapping/>
  </p:clrMapOvr>
  <p:transition spd="med" advClick="0" advTm="2000">
    <p:push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6647204"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MODEL EVALUATION</a:t>
            </a:r>
            <a:endParaRPr lang="ru-RU" sz="6000" dirty="0">
              <a:solidFill>
                <a:schemeClr val="accent1"/>
              </a:solidFill>
            </a:endParaRP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8876020"/>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To evaluate the accuracy of the cryptocurrency price predictor, I performed a back test of the price predictor in the previous year.</a:t>
            </a:r>
          </a:p>
          <a:p>
            <a:pPr marL="685800" indent="-685800" algn="just">
              <a:lnSpc>
                <a:spcPct val="120000"/>
              </a:lnSpc>
              <a:buFont typeface="Arial" panose="020B0604020202020204" pitchFamily="34" charset="0"/>
              <a:buChar char="•"/>
            </a:pPr>
            <a:r>
              <a:rPr lang="en-GB" sz="4800" dirty="0"/>
              <a:t>The purpose of the back test is to validate whether the price of cryptocurrency at current times are accurate based on past data.</a:t>
            </a:r>
          </a:p>
          <a:p>
            <a:pPr marL="685800" indent="-685800" algn="just">
              <a:lnSpc>
                <a:spcPct val="120000"/>
              </a:lnSpc>
              <a:buFont typeface="Arial" panose="020B0604020202020204" pitchFamily="34" charset="0"/>
              <a:buChar char="•"/>
            </a:pPr>
            <a:r>
              <a:rPr lang="en-GB" sz="4800" dirty="0"/>
              <a:t>Figure 11 shows the plot of the back test.</a:t>
            </a:r>
          </a:p>
        </p:txBody>
      </p:sp>
      <p:sp>
        <p:nvSpPr>
          <p:cNvPr id="12" name="TextBox 11">
            <a:extLst>
              <a:ext uri="{FF2B5EF4-FFF2-40B4-BE49-F238E27FC236}">
                <a16:creationId xmlns:a16="http://schemas.microsoft.com/office/drawing/2014/main" id="{95FB00E1-DDA1-4415-B6C6-BFD191548008}"/>
              </a:ext>
            </a:extLst>
          </p:cNvPr>
          <p:cNvSpPr txBox="1"/>
          <p:nvPr/>
        </p:nvSpPr>
        <p:spPr>
          <a:xfrm>
            <a:off x="18310209" y="9226319"/>
            <a:ext cx="1462260" cy="461665"/>
          </a:xfrm>
          <a:prstGeom prst="rect">
            <a:avLst/>
          </a:prstGeom>
          <a:noFill/>
        </p:spPr>
        <p:txBody>
          <a:bodyPr wrap="none" rtlCol="0">
            <a:spAutoFit/>
          </a:bodyPr>
          <a:lstStyle/>
          <a:p>
            <a:r>
              <a:rPr lang="en-US" sz="2400" dirty="0"/>
              <a:t>Figure 11</a:t>
            </a:r>
          </a:p>
        </p:txBody>
      </p:sp>
      <p:pic>
        <p:nvPicPr>
          <p:cNvPr id="5" name="Picture 4">
            <a:extLst>
              <a:ext uri="{FF2B5EF4-FFF2-40B4-BE49-F238E27FC236}">
                <a16:creationId xmlns:a16="http://schemas.microsoft.com/office/drawing/2014/main" id="{B33594EE-B32D-44B7-A4C9-1552EA012092}"/>
              </a:ext>
            </a:extLst>
          </p:cNvPr>
          <p:cNvPicPr>
            <a:picLocks noChangeAspect="1"/>
          </p:cNvPicPr>
          <p:nvPr/>
        </p:nvPicPr>
        <p:blipFill rotWithShape="1">
          <a:blip r:embed="rId2"/>
          <a:srcRect b="937"/>
          <a:stretch/>
        </p:blipFill>
        <p:spPr>
          <a:xfrm>
            <a:off x="12598135" y="2139717"/>
            <a:ext cx="11457398" cy="7030003"/>
          </a:xfrm>
          <a:prstGeom prst="rect">
            <a:avLst/>
          </a:prstGeom>
        </p:spPr>
      </p:pic>
    </p:spTree>
    <p:extLst>
      <p:ext uri="{BB962C8B-B14F-4D97-AF65-F5344CB8AC3E}">
        <p14:creationId xmlns:p14="http://schemas.microsoft.com/office/powerpoint/2010/main" val="3276574171"/>
      </p:ext>
    </p:extLst>
  </p:cSld>
  <p:clrMapOvr>
    <a:masterClrMapping/>
  </p:clrMapOvr>
  <p:transition spd="med" advClick="0" advTm="2000">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AFCAA2-F0CC-4B92-8ECF-98B325283258}"/>
              </a:ext>
            </a:extLst>
          </p:cNvPr>
          <p:cNvSpPr txBox="1"/>
          <p:nvPr/>
        </p:nvSpPr>
        <p:spPr>
          <a:xfrm>
            <a:off x="769916" y="3786147"/>
            <a:ext cx="18897599" cy="7010894"/>
          </a:xfrm>
          <a:prstGeom prst="rect">
            <a:avLst/>
          </a:prstGeom>
          <a:noFill/>
        </p:spPr>
        <p:txBody>
          <a:bodyPr wrap="square" lIns="0" tIns="0" rIns="0" bIns="0">
            <a:spAutoFit/>
          </a:bodyPr>
          <a:lstStyle/>
          <a:p>
            <a:pPr marL="457200" indent="-457200" algn="just">
              <a:lnSpc>
                <a:spcPct val="120000"/>
              </a:lnSpc>
              <a:buFont typeface="Wingdings" panose="05000000000000000000" pitchFamily="2" charset="2"/>
              <a:buChar char="§"/>
              <a:defRPr/>
            </a:pPr>
            <a:r>
              <a:rPr lang="en-US" sz="4800" dirty="0">
                <a:solidFill>
                  <a:srgbClr val="000000"/>
                </a:solidFill>
              </a:rPr>
              <a:t>A cryptocurrency (or “crypto”) is a digital currency that can be used to buy goods and services but uses an online ledger with strong cryptography to secure online transactions </a:t>
            </a:r>
            <a:r>
              <a:rPr lang="en-US" sz="4800" dirty="0">
                <a:solidFill>
                  <a:srgbClr val="FF0000"/>
                </a:solidFill>
              </a:rPr>
              <a:t> </a:t>
            </a:r>
            <a:r>
              <a:rPr lang="en-US" sz="4800" dirty="0"/>
              <a:t>(Royal, 2018).</a:t>
            </a:r>
          </a:p>
          <a:p>
            <a:pPr marL="457200" indent="-457200" algn="just">
              <a:lnSpc>
                <a:spcPct val="120000"/>
              </a:lnSpc>
              <a:buFont typeface="Wingdings" panose="05000000000000000000" pitchFamily="2" charset="2"/>
              <a:buChar char="§"/>
              <a:defRPr/>
            </a:pPr>
            <a:r>
              <a:rPr lang="en-US" sz="4800" dirty="0">
                <a:solidFill>
                  <a:srgbClr val="000000"/>
                </a:solidFill>
                <a:ea typeface="Fira Sans Light" panose="020B0403050000020004" pitchFamily="34" charset="0"/>
              </a:rPr>
              <a:t>Bitcoin has been named as the most valuable asset of the previous decade. </a:t>
            </a:r>
          </a:p>
          <a:p>
            <a:pPr marL="457200" indent="-457200" algn="just">
              <a:lnSpc>
                <a:spcPct val="120000"/>
              </a:lnSpc>
              <a:buFont typeface="Wingdings" panose="05000000000000000000" pitchFamily="2" charset="2"/>
              <a:buChar char="§"/>
              <a:defRPr/>
            </a:pPr>
            <a:r>
              <a:rPr lang="en-US" sz="4800" dirty="0">
                <a:solidFill>
                  <a:srgbClr val="000000"/>
                </a:solidFill>
                <a:ea typeface="Fira Sans Light" panose="020B0403050000020004" pitchFamily="34" charset="0"/>
              </a:rPr>
              <a:t>This shows the potential of cryptocurrencies as a medium of investment for many out there, especially with the emergence of many alternative options such as Ethereum.</a:t>
            </a:r>
          </a:p>
        </p:txBody>
      </p:sp>
      <p:cxnSp>
        <p:nvCxnSpPr>
          <p:cNvPr id="4" name="Прямая соединительная линия 36">
            <a:extLst>
              <a:ext uri="{FF2B5EF4-FFF2-40B4-BE49-F238E27FC236}">
                <a16:creationId xmlns:a16="http://schemas.microsoft.com/office/drawing/2014/main" id="{BB5876C7-A698-4EE5-8A0B-5AD75C787E2A}"/>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5" name="Прямоугольник 27">
            <a:extLst>
              <a:ext uri="{FF2B5EF4-FFF2-40B4-BE49-F238E27FC236}">
                <a16:creationId xmlns:a16="http://schemas.microsoft.com/office/drawing/2014/main" id="{3B7627F5-551C-445A-89FF-AAAD68CCFBCD}"/>
              </a:ext>
            </a:extLst>
          </p:cNvPr>
          <p:cNvSpPr/>
          <p:nvPr/>
        </p:nvSpPr>
        <p:spPr>
          <a:xfrm>
            <a:off x="1390651" y="886767"/>
            <a:ext cx="5405391"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INTRODUCTION</a:t>
            </a:r>
            <a:endParaRPr lang="ru-RU" sz="6400" dirty="0">
              <a:solidFill>
                <a:schemeClr val="accent1"/>
              </a:solidFill>
            </a:endParaRPr>
          </a:p>
        </p:txBody>
      </p:sp>
    </p:spTree>
    <p:extLst>
      <p:ext uri="{BB962C8B-B14F-4D97-AF65-F5344CB8AC3E}">
        <p14:creationId xmlns:p14="http://schemas.microsoft.com/office/powerpoint/2010/main" val="1594490078"/>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250"/>
                                        <p:tgtEl>
                                          <p:spTgt spid="9"/>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6647204"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MODEL EVALUATION</a:t>
            </a:r>
            <a:endParaRPr lang="ru-RU" sz="6000" dirty="0">
              <a:solidFill>
                <a:schemeClr val="accent1"/>
              </a:solidFill>
            </a:endParaRP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6216830"/>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The r-squared of the OLS regression model is used to determine how much Bitcoin price affects the other cryptocurrencies price.</a:t>
            </a:r>
          </a:p>
          <a:p>
            <a:pPr marL="685800" indent="-685800" algn="just">
              <a:lnSpc>
                <a:spcPct val="120000"/>
              </a:lnSpc>
              <a:buFont typeface="Arial" panose="020B0604020202020204" pitchFamily="34" charset="0"/>
              <a:buChar char="•"/>
            </a:pPr>
            <a:r>
              <a:rPr lang="en-GB" sz="4800" dirty="0"/>
              <a:t>Figure 12 is for ETH-BTC, Figure 13 is for XRP-BTC, and Figure 14 is for LTC-BTC.</a:t>
            </a:r>
          </a:p>
        </p:txBody>
      </p:sp>
      <p:pic>
        <p:nvPicPr>
          <p:cNvPr id="3" name="Picture 2">
            <a:extLst>
              <a:ext uri="{FF2B5EF4-FFF2-40B4-BE49-F238E27FC236}">
                <a16:creationId xmlns:a16="http://schemas.microsoft.com/office/drawing/2014/main" id="{6C8EB6F0-0C8B-428F-A93D-1405ED2DA4AD}"/>
              </a:ext>
            </a:extLst>
          </p:cNvPr>
          <p:cNvPicPr>
            <a:picLocks noChangeAspect="1"/>
          </p:cNvPicPr>
          <p:nvPr/>
        </p:nvPicPr>
        <p:blipFill>
          <a:blip r:embed="rId2"/>
          <a:stretch>
            <a:fillRect/>
          </a:stretch>
        </p:blipFill>
        <p:spPr>
          <a:xfrm>
            <a:off x="820699" y="8622140"/>
            <a:ext cx="6719834" cy="1174795"/>
          </a:xfrm>
          <a:prstGeom prst="rect">
            <a:avLst/>
          </a:prstGeom>
        </p:spPr>
      </p:pic>
      <p:pic>
        <p:nvPicPr>
          <p:cNvPr id="7" name="Picture 6">
            <a:extLst>
              <a:ext uri="{FF2B5EF4-FFF2-40B4-BE49-F238E27FC236}">
                <a16:creationId xmlns:a16="http://schemas.microsoft.com/office/drawing/2014/main" id="{483CF56C-92FF-4C18-AC37-7C250D4B41D2}"/>
              </a:ext>
            </a:extLst>
          </p:cNvPr>
          <p:cNvPicPr>
            <a:picLocks noChangeAspect="1"/>
          </p:cNvPicPr>
          <p:nvPr/>
        </p:nvPicPr>
        <p:blipFill>
          <a:blip r:embed="rId3"/>
          <a:stretch>
            <a:fillRect/>
          </a:stretch>
        </p:blipFill>
        <p:spPr>
          <a:xfrm>
            <a:off x="8651288" y="8751469"/>
            <a:ext cx="6504546" cy="916135"/>
          </a:xfrm>
          <a:prstGeom prst="rect">
            <a:avLst/>
          </a:prstGeom>
        </p:spPr>
      </p:pic>
      <p:pic>
        <p:nvPicPr>
          <p:cNvPr id="11" name="Picture 10">
            <a:extLst>
              <a:ext uri="{FF2B5EF4-FFF2-40B4-BE49-F238E27FC236}">
                <a16:creationId xmlns:a16="http://schemas.microsoft.com/office/drawing/2014/main" id="{072793D8-E01A-4CC0-9D63-343C31865645}"/>
              </a:ext>
            </a:extLst>
          </p:cNvPr>
          <p:cNvPicPr>
            <a:picLocks noChangeAspect="1"/>
          </p:cNvPicPr>
          <p:nvPr/>
        </p:nvPicPr>
        <p:blipFill>
          <a:blip r:embed="rId4"/>
          <a:stretch>
            <a:fillRect/>
          </a:stretch>
        </p:blipFill>
        <p:spPr>
          <a:xfrm>
            <a:off x="16032991" y="8751468"/>
            <a:ext cx="6325692" cy="916135"/>
          </a:xfrm>
          <a:prstGeom prst="rect">
            <a:avLst/>
          </a:prstGeom>
        </p:spPr>
      </p:pic>
      <p:sp>
        <p:nvSpPr>
          <p:cNvPr id="12" name="TextBox 11">
            <a:extLst>
              <a:ext uri="{FF2B5EF4-FFF2-40B4-BE49-F238E27FC236}">
                <a16:creationId xmlns:a16="http://schemas.microsoft.com/office/drawing/2014/main" id="{95FB00E1-DDA1-4415-B6C6-BFD191548008}"/>
              </a:ext>
            </a:extLst>
          </p:cNvPr>
          <p:cNvSpPr txBox="1"/>
          <p:nvPr/>
        </p:nvSpPr>
        <p:spPr>
          <a:xfrm>
            <a:off x="3392580" y="10079153"/>
            <a:ext cx="1462260" cy="461665"/>
          </a:xfrm>
          <a:prstGeom prst="rect">
            <a:avLst/>
          </a:prstGeom>
          <a:noFill/>
        </p:spPr>
        <p:txBody>
          <a:bodyPr wrap="none" rtlCol="0">
            <a:spAutoFit/>
          </a:bodyPr>
          <a:lstStyle/>
          <a:p>
            <a:r>
              <a:rPr lang="en-US" sz="2400" dirty="0"/>
              <a:t>Figure 12</a:t>
            </a:r>
          </a:p>
        </p:txBody>
      </p:sp>
      <p:sp>
        <p:nvSpPr>
          <p:cNvPr id="13" name="TextBox 12">
            <a:extLst>
              <a:ext uri="{FF2B5EF4-FFF2-40B4-BE49-F238E27FC236}">
                <a16:creationId xmlns:a16="http://schemas.microsoft.com/office/drawing/2014/main" id="{96023EB6-900E-4113-9213-9834742528AF}"/>
              </a:ext>
            </a:extLst>
          </p:cNvPr>
          <p:cNvSpPr txBox="1"/>
          <p:nvPr/>
        </p:nvSpPr>
        <p:spPr>
          <a:xfrm>
            <a:off x="11172431" y="10079151"/>
            <a:ext cx="1462260" cy="461665"/>
          </a:xfrm>
          <a:prstGeom prst="rect">
            <a:avLst/>
          </a:prstGeom>
          <a:noFill/>
        </p:spPr>
        <p:txBody>
          <a:bodyPr wrap="none" rtlCol="0">
            <a:spAutoFit/>
          </a:bodyPr>
          <a:lstStyle/>
          <a:p>
            <a:r>
              <a:rPr lang="en-US" sz="2400" dirty="0"/>
              <a:t>Figure 13</a:t>
            </a:r>
          </a:p>
        </p:txBody>
      </p:sp>
      <p:sp>
        <p:nvSpPr>
          <p:cNvPr id="14" name="TextBox 13">
            <a:extLst>
              <a:ext uri="{FF2B5EF4-FFF2-40B4-BE49-F238E27FC236}">
                <a16:creationId xmlns:a16="http://schemas.microsoft.com/office/drawing/2014/main" id="{EAEBBDCF-D9EB-4448-A51C-199AE48A584F}"/>
              </a:ext>
            </a:extLst>
          </p:cNvPr>
          <p:cNvSpPr txBox="1"/>
          <p:nvPr/>
        </p:nvSpPr>
        <p:spPr>
          <a:xfrm>
            <a:off x="18464707" y="10079151"/>
            <a:ext cx="1462260" cy="461665"/>
          </a:xfrm>
          <a:prstGeom prst="rect">
            <a:avLst/>
          </a:prstGeom>
          <a:noFill/>
        </p:spPr>
        <p:txBody>
          <a:bodyPr wrap="none" rtlCol="0">
            <a:spAutoFit/>
          </a:bodyPr>
          <a:lstStyle/>
          <a:p>
            <a:r>
              <a:rPr lang="en-US" sz="2400" dirty="0"/>
              <a:t>Figure 14</a:t>
            </a:r>
          </a:p>
        </p:txBody>
      </p:sp>
    </p:spTree>
    <p:extLst>
      <p:ext uri="{BB962C8B-B14F-4D97-AF65-F5344CB8AC3E}">
        <p14:creationId xmlns:p14="http://schemas.microsoft.com/office/powerpoint/2010/main" val="2686209668"/>
      </p:ext>
    </p:extLst>
  </p:cSld>
  <p:clrMapOvr>
    <a:masterClrMapping/>
  </p:clrMapOvr>
  <p:transition spd="med" advClick="0" advTm="2000">
    <p:push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4312271"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TOOLS USED</a:t>
            </a:r>
            <a:endParaRPr lang="ru-RU" sz="6000" dirty="0">
              <a:solidFill>
                <a:schemeClr val="accent1"/>
              </a:solidFill>
            </a:endParaRPr>
          </a:p>
        </p:txBody>
      </p:sp>
      <p:sp>
        <p:nvSpPr>
          <p:cNvPr id="9" name="TextBox 8">
            <a:extLst>
              <a:ext uri="{FF2B5EF4-FFF2-40B4-BE49-F238E27FC236}">
                <a16:creationId xmlns:a16="http://schemas.microsoft.com/office/drawing/2014/main" id="{D8EF5C74-33D2-4072-AB73-3631F90DDCBE}"/>
              </a:ext>
            </a:extLst>
          </p:cNvPr>
          <p:cNvSpPr txBox="1"/>
          <p:nvPr/>
        </p:nvSpPr>
        <p:spPr>
          <a:xfrm>
            <a:off x="345092" y="2123092"/>
            <a:ext cx="11933034" cy="533043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The whole project was done in Google </a:t>
            </a:r>
            <a:r>
              <a:rPr lang="en-GB" sz="4800" dirty="0" err="1"/>
              <a:t>Colab</a:t>
            </a:r>
            <a:r>
              <a:rPr lang="en-GB" sz="4800" dirty="0"/>
              <a:t> and Python is used as the programming language.</a:t>
            </a:r>
          </a:p>
          <a:p>
            <a:pPr marL="685800" indent="-685800" algn="just">
              <a:lnSpc>
                <a:spcPct val="120000"/>
              </a:lnSpc>
              <a:buFont typeface="Arial" panose="020B0604020202020204" pitchFamily="34" charset="0"/>
              <a:buChar char="•"/>
            </a:pPr>
            <a:r>
              <a:rPr lang="en-GB" sz="4800" dirty="0"/>
              <a:t>The application however uses additional modules in the Google </a:t>
            </a:r>
            <a:r>
              <a:rPr lang="en-GB" sz="4800" dirty="0" err="1"/>
              <a:t>Colab</a:t>
            </a:r>
            <a:r>
              <a:rPr lang="en-GB" sz="4800" dirty="0"/>
              <a:t> namely </a:t>
            </a:r>
            <a:r>
              <a:rPr lang="en-GB" sz="4800" dirty="0" err="1"/>
              <a:t>Streamlit</a:t>
            </a:r>
            <a:r>
              <a:rPr lang="en-GB" sz="4800" dirty="0"/>
              <a:t> &amp; </a:t>
            </a:r>
            <a:r>
              <a:rPr lang="en-GB" sz="4800" dirty="0" err="1"/>
              <a:t>Remoteit</a:t>
            </a:r>
            <a:r>
              <a:rPr lang="en-GB" sz="4800" dirty="0"/>
              <a:t> to be deployed.</a:t>
            </a:r>
          </a:p>
        </p:txBody>
      </p:sp>
      <p:pic>
        <p:nvPicPr>
          <p:cNvPr id="1026" name="Picture 2" descr="Google Colab">
            <a:extLst>
              <a:ext uri="{FF2B5EF4-FFF2-40B4-BE49-F238E27FC236}">
                <a16:creationId xmlns:a16="http://schemas.microsoft.com/office/drawing/2014/main" id="{2CEAF33C-B066-4D3D-81CF-B3913211F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9175" y="1629641"/>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Programming Language) PNG Transparent Images | PNG All">
            <a:extLst>
              <a:ext uri="{FF2B5EF4-FFF2-40B4-BE49-F238E27FC236}">
                <a16:creationId xmlns:a16="http://schemas.microsoft.com/office/drawing/2014/main" id="{CE00698B-50A6-43B4-9BE7-A4246BB8D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6724" y="1840874"/>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nd • Streamlit">
            <a:extLst>
              <a:ext uri="{FF2B5EF4-FFF2-40B4-BE49-F238E27FC236}">
                <a16:creationId xmlns:a16="http://schemas.microsoft.com/office/drawing/2014/main" id="{B8175DF3-2505-46FB-92A2-FAE5117778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71096" y="4317374"/>
            <a:ext cx="6451256" cy="37743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mote.it 0.8.2 Apk Download - com.remoteit APK free">
            <a:extLst>
              <a:ext uri="{FF2B5EF4-FFF2-40B4-BE49-F238E27FC236}">
                <a16:creationId xmlns:a16="http://schemas.microsoft.com/office/drawing/2014/main" id="{643BA2B2-E702-455B-8101-AD774A0A79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99175" y="7303077"/>
            <a:ext cx="6255782" cy="305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098153"/>
      </p:ext>
    </p:extLst>
  </p:cSld>
  <p:clrMapOvr>
    <a:masterClrMapping/>
  </p:clrMapOvr>
  <p:transition spd="med" advClick="0" advTm="2000">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492488"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Application – Crypto Forecaster</a:t>
            </a:r>
            <a:endParaRPr lang="ru-RU" sz="6000" dirty="0">
              <a:solidFill>
                <a:schemeClr val="accent1"/>
              </a:solidFill>
            </a:endParaRPr>
          </a:p>
        </p:txBody>
      </p:sp>
      <p:pic>
        <p:nvPicPr>
          <p:cNvPr id="6" name="Picture 5">
            <a:extLst>
              <a:ext uri="{FF2B5EF4-FFF2-40B4-BE49-F238E27FC236}">
                <a16:creationId xmlns:a16="http://schemas.microsoft.com/office/drawing/2014/main" id="{1770DB47-EACA-4837-A240-917E2ABEB06D}"/>
              </a:ext>
            </a:extLst>
          </p:cNvPr>
          <p:cNvPicPr>
            <a:picLocks noChangeAspect="1"/>
          </p:cNvPicPr>
          <p:nvPr/>
        </p:nvPicPr>
        <p:blipFill>
          <a:blip r:embed="rId2"/>
          <a:stretch>
            <a:fillRect/>
          </a:stretch>
        </p:blipFill>
        <p:spPr>
          <a:xfrm>
            <a:off x="3046723" y="2795810"/>
            <a:ext cx="18290553" cy="10002646"/>
          </a:xfrm>
          <a:prstGeom prst="rect">
            <a:avLst/>
          </a:prstGeom>
        </p:spPr>
      </p:pic>
      <p:sp>
        <p:nvSpPr>
          <p:cNvPr id="12" name="TextBox 11">
            <a:extLst>
              <a:ext uri="{FF2B5EF4-FFF2-40B4-BE49-F238E27FC236}">
                <a16:creationId xmlns:a16="http://schemas.microsoft.com/office/drawing/2014/main" id="{7459B886-89E9-4F9E-80F9-A03CC5D7ACB3}"/>
              </a:ext>
            </a:extLst>
          </p:cNvPr>
          <p:cNvSpPr txBox="1"/>
          <p:nvPr/>
        </p:nvSpPr>
        <p:spPr>
          <a:xfrm>
            <a:off x="11460869" y="12798456"/>
            <a:ext cx="1462260" cy="461665"/>
          </a:xfrm>
          <a:prstGeom prst="rect">
            <a:avLst/>
          </a:prstGeom>
          <a:noFill/>
        </p:spPr>
        <p:txBody>
          <a:bodyPr wrap="none" rtlCol="0">
            <a:spAutoFit/>
          </a:bodyPr>
          <a:lstStyle/>
          <a:p>
            <a:r>
              <a:rPr lang="en-US" sz="2400" dirty="0"/>
              <a:t>Figure 15</a:t>
            </a:r>
          </a:p>
        </p:txBody>
      </p:sp>
      <p:sp>
        <p:nvSpPr>
          <p:cNvPr id="8" name="TextBox 7">
            <a:extLst>
              <a:ext uri="{FF2B5EF4-FFF2-40B4-BE49-F238E27FC236}">
                <a16:creationId xmlns:a16="http://schemas.microsoft.com/office/drawing/2014/main" id="{B215E170-A0DD-4A16-89FE-8B19410EC403}"/>
              </a:ext>
            </a:extLst>
          </p:cNvPr>
          <p:cNvSpPr txBox="1"/>
          <p:nvPr/>
        </p:nvSpPr>
        <p:spPr>
          <a:xfrm>
            <a:off x="1390651" y="1673866"/>
            <a:ext cx="11933034" cy="898451"/>
          </a:xfrm>
          <a:prstGeom prst="rect">
            <a:avLst/>
          </a:prstGeom>
          <a:noFill/>
        </p:spPr>
        <p:txBody>
          <a:bodyPr wrap="square" rtlCol="0">
            <a:spAutoFit/>
          </a:bodyPr>
          <a:lstStyle/>
          <a:p>
            <a:pPr algn="just">
              <a:lnSpc>
                <a:spcPct val="120000"/>
              </a:lnSpc>
            </a:pPr>
            <a:r>
              <a:rPr lang="en-GB" sz="4800" dirty="0">
                <a:hlinkClick r:id="rId3"/>
              </a:rPr>
              <a:t>https://z2g8ykss6p3d.p21.rt3.io/</a:t>
            </a:r>
            <a:endParaRPr lang="en-GB" sz="4800" dirty="0"/>
          </a:p>
        </p:txBody>
      </p:sp>
    </p:spTree>
    <p:extLst>
      <p:ext uri="{BB962C8B-B14F-4D97-AF65-F5344CB8AC3E}">
        <p14:creationId xmlns:p14="http://schemas.microsoft.com/office/powerpoint/2010/main" val="3202351732"/>
      </p:ext>
    </p:extLst>
  </p:cSld>
  <p:clrMapOvr>
    <a:masterClrMapping/>
  </p:clrMapOvr>
  <p:transition spd="med" advClick="0" advTm="2000">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492488"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Application – Crypto Forecaster</a:t>
            </a:r>
            <a:endParaRPr lang="ru-RU" sz="6000" dirty="0">
              <a:solidFill>
                <a:schemeClr val="accent1"/>
              </a:solidFill>
            </a:endParaRPr>
          </a:p>
        </p:txBody>
      </p:sp>
      <p:pic>
        <p:nvPicPr>
          <p:cNvPr id="7" name="Picture 6">
            <a:extLst>
              <a:ext uri="{FF2B5EF4-FFF2-40B4-BE49-F238E27FC236}">
                <a16:creationId xmlns:a16="http://schemas.microsoft.com/office/drawing/2014/main" id="{F805DF2F-DC98-4C14-85A6-A1B8A5319E00}"/>
              </a:ext>
            </a:extLst>
          </p:cNvPr>
          <p:cNvPicPr>
            <a:picLocks noChangeAspect="1"/>
          </p:cNvPicPr>
          <p:nvPr/>
        </p:nvPicPr>
        <p:blipFill>
          <a:blip r:embed="rId2"/>
          <a:stretch>
            <a:fillRect/>
          </a:stretch>
        </p:blipFill>
        <p:spPr>
          <a:xfrm>
            <a:off x="3046722" y="2005060"/>
            <a:ext cx="18290553" cy="10002646"/>
          </a:xfrm>
          <a:prstGeom prst="rect">
            <a:avLst/>
          </a:prstGeom>
        </p:spPr>
      </p:pic>
      <p:sp>
        <p:nvSpPr>
          <p:cNvPr id="8" name="TextBox 7">
            <a:extLst>
              <a:ext uri="{FF2B5EF4-FFF2-40B4-BE49-F238E27FC236}">
                <a16:creationId xmlns:a16="http://schemas.microsoft.com/office/drawing/2014/main" id="{1C39F169-0CD6-4DEC-A31E-2696A78362E2}"/>
              </a:ext>
            </a:extLst>
          </p:cNvPr>
          <p:cNvSpPr txBox="1"/>
          <p:nvPr/>
        </p:nvSpPr>
        <p:spPr>
          <a:xfrm>
            <a:off x="11460869" y="12007706"/>
            <a:ext cx="1462260" cy="461665"/>
          </a:xfrm>
          <a:prstGeom prst="rect">
            <a:avLst/>
          </a:prstGeom>
          <a:noFill/>
        </p:spPr>
        <p:txBody>
          <a:bodyPr wrap="none" rtlCol="0">
            <a:spAutoFit/>
          </a:bodyPr>
          <a:lstStyle/>
          <a:p>
            <a:r>
              <a:rPr lang="en-US" sz="2400" dirty="0"/>
              <a:t>Figure 16</a:t>
            </a:r>
          </a:p>
        </p:txBody>
      </p:sp>
    </p:spTree>
    <p:extLst>
      <p:ext uri="{BB962C8B-B14F-4D97-AF65-F5344CB8AC3E}">
        <p14:creationId xmlns:p14="http://schemas.microsoft.com/office/powerpoint/2010/main" val="3664273553"/>
      </p:ext>
    </p:extLst>
  </p:cSld>
  <p:clrMapOvr>
    <a:masterClrMapping/>
  </p:clrMapOvr>
  <p:transition spd="med" advClick="0" advTm="2000">
    <p:push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492488"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Application – Crypto Forecaster</a:t>
            </a:r>
            <a:endParaRPr lang="ru-RU" sz="6000" dirty="0">
              <a:solidFill>
                <a:schemeClr val="accent1"/>
              </a:solidFill>
            </a:endParaRPr>
          </a:p>
        </p:txBody>
      </p:sp>
      <p:pic>
        <p:nvPicPr>
          <p:cNvPr id="3" name="Picture 2">
            <a:extLst>
              <a:ext uri="{FF2B5EF4-FFF2-40B4-BE49-F238E27FC236}">
                <a16:creationId xmlns:a16="http://schemas.microsoft.com/office/drawing/2014/main" id="{7D715E98-CFF2-45E7-8C1F-2216FAB29536}"/>
              </a:ext>
            </a:extLst>
          </p:cNvPr>
          <p:cNvPicPr>
            <a:picLocks noChangeAspect="1"/>
          </p:cNvPicPr>
          <p:nvPr/>
        </p:nvPicPr>
        <p:blipFill>
          <a:blip r:embed="rId2"/>
          <a:stretch>
            <a:fillRect/>
          </a:stretch>
        </p:blipFill>
        <p:spPr>
          <a:xfrm>
            <a:off x="3046723" y="1856677"/>
            <a:ext cx="18290553" cy="10002646"/>
          </a:xfrm>
          <a:prstGeom prst="rect">
            <a:avLst/>
          </a:prstGeom>
        </p:spPr>
      </p:pic>
      <p:sp>
        <p:nvSpPr>
          <p:cNvPr id="6" name="TextBox 5">
            <a:extLst>
              <a:ext uri="{FF2B5EF4-FFF2-40B4-BE49-F238E27FC236}">
                <a16:creationId xmlns:a16="http://schemas.microsoft.com/office/drawing/2014/main" id="{750D227C-54A9-4D82-9667-62264AC30098}"/>
              </a:ext>
            </a:extLst>
          </p:cNvPr>
          <p:cNvSpPr txBox="1"/>
          <p:nvPr/>
        </p:nvSpPr>
        <p:spPr>
          <a:xfrm>
            <a:off x="11460869" y="11875126"/>
            <a:ext cx="1462260" cy="461665"/>
          </a:xfrm>
          <a:prstGeom prst="rect">
            <a:avLst/>
          </a:prstGeom>
          <a:noFill/>
        </p:spPr>
        <p:txBody>
          <a:bodyPr wrap="none" rtlCol="0">
            <a:spAutoFit/>
          </a:bodyPr>
          <a:lstStyle/>
          <a:p>
            <a:r>
              <a:rPr lang="en-US" sz="2400" dirty="0"/>
              <a:t>Figure 17</a:t>
            </a:r>
          </a:p>
        </p:txBody>
      </p:sp>
    </p:spTree>
    <p:extLst>
      <p:ext uri="{BB962C8B-B14F-4D97-AF65-F5344CB8AC3E}">
        <p14:creationId xmlns:p14="http://schemas.microsoft.com/office/powerpoint/2010/main" val="1200427975"/>
      </p:ext>
    </p:extLst>
  </p:cSld>
  <p:clrMapOvr>
    <a:masterClrMapping/>
  </p:clrMapOvr>
  <p:transition spd="med" advClick="0" advTm="2000">
    <p:push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852D90E6-3B8F-4C5B-B9AD-5419078F4D1B}"/>
              </a:ext>
            </a:extLst>
          </p:cNvPr>
          <p:cNvSpPr/>
          <p:nvPr/>
        </p:nvSpPr>
        <p:spPr>
          <a:xfrm>
            <a:off x="1390651" y="917544"/>
            <a:ext cx="10492488"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Application – Crypto Forecaster</a:t>
            </a:r>
            <a:endParaRPr lang="ru-RU" sz="6000" dirty="0">
              <a:solidFill>
                <a:schemeClr val="accent1"/>
              </a:solidFill>
            </a:endParaRPr>
          </a:p>
        </p:txBody>
      </p:sp>
      <p:pic>
        <p:nvPicPr>
          <p:cNvPr id="5" name="Picture 4" descr="A screenshot of a computer&#10;&#10;Description automatically generated with low confidence">
            <a:extLst>
              <a:ext uri="{FF2B5EF4-FFF2-40B4-BE49-F238E27FC236}">
                <a16:creationId xmlns:a16="http://schemas.microsoft.com/office/drawing/2014/main" id="{9C597817-4279-41F3-86EB-355B17530D14}"/>
              </a:ext>
            </a:extLst>
          </p:cNvPr>
          <p:cNvPicPr>
            <a:picLocks noChangeAspect="1"/>
          </p:cNvPicPr>
          <p:nvPr/>
        </p:nvPicPr>
        <p:blipFill>
          <a:blip r:embed="rId2"/>
          <a:stretch>
            <a:fillRect/>
          </a:stretch>
        </p:blipFill>
        <p:spPr>
          <a:xfrm>
            <a:off x="13366865" y="1690830"/>
            <a:ext cx="7745211" cy="11267326"/>
          </a:xfrm>
          <a:prstGeom prst="rect">
            <a:avLst/>
          </a:prstGeom>
        </p:spPr>
      </p:pic>
      <p:sp>
        <p:nvSpPr>
          <p:cNvPr id="6" name="TextBox 5">
            <a:extLst>
              <a:ext uri="{FF2B5EF4-FFF2-40B4-BE49-F238E27FC236}">
                <a16:creationId xmlns:a16="http://schemas.microsoft.com/office/drawing/2014/main" id="{A1AAC578-8465-4DF0-BFE4-0CBBB26B5F37}"/>
              </a:ext>
            </a:extLst>
          </p:cNvPr>
          <p:cNvSpPr txBox="1"/>
          <p:nvPr/>
        </p:nvSpPr>
        <p:spPr>
          <a:xfrm>
            <a:off x="345092" y="2123092"/>
            <a:ext cx="11933034" cy="9762416"/>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Figure 18 shows the user input options.</a:t>
            </a:r>
          </a:p>
          <a:p>
            <a:pPr marL="685800" indent="-685800" algn="just">
              <a:lnSpc>
                <a:spcPct val="120000"/>
              </a:lnSpc>
              <a:buFont typeface="Arial" panose="020B0604020202020204" pitchFamily="34" charset="0"/>
              <a:buChar char="•"/>
            </a:pPr>
            <a:r>
              <a:rPr lang="en-GB" sz="4800" dirty="0"/>
              <a:t>The investor mainly has 4 input variables to manipulate.</a:t>
            </a:r>
          </a:p>
          <a:p>
            <a:pPr marL="685800" indent="-685800" algn="just">
              <a:lnSpc>
                <a:spcPct val="120000"/>
              </a:lnSpc>
              <a:buFont typeface="Arial" panose="020B0604020202020204" pitchFamily="34" charset="0"/>
              <a:buChar char="•"/>
            </a:pPr>
            <a:r>
              <a:rPr lang="en-GB" sz="4800" dirty="0"/>
              <a:t>Firstly is the ticker name of the cryptocurrency.</a:t>
            </a:r>
          </a:p>
          <a:p>
            <a:pPr marL="685800" indent="-685800" algn="just">
              <a:lnSpc>
                <a:spcPct val="120000"/>
              </a:lnSpc>
              <a:buFont typeface="Arial" panose="020B0604020202020204" pitchFamily="34" charset="0"/>
              <a:buChar char="•"/>
            </a:pPr>
            <a:r>
              <a:rPr lang="en-GB" sz="4800" dirty="0"/>
              <a:t>Secondly is the number of days to predict.</a:t>
            </a:r>
          </a:p>
          <a:p>
            <a:pPr marL="685800" indent="-685800" algn="just">
              <a:lnSpc>
                <a:spcPct val="120000"/>
              </a:lnSpc>
              <a:buFont typeface="Arial" panose="020B0604020202020204" pitchFamily="34" charset="0"/>
              <a:buChar char="•"/>
            </a:pPr>
            <a:r>
              <a:rPr lang="en-GB" sz="4800" dirty="0"/>
              <a:t>Thirdly is the training set to testing set ratio.</a:t>
            </a:r>
          </a:p>
          <a:p>
            <a:pPr marL="685800" indent="-685800" algn="just">
              <a:lnSpc>
                <a:spcPct val="120000"/>
              </a:lnSpc>
              <a:buFont typeface="Arial" panose="020B0604020202020204" pitchFamily="34" charset="0"/>
              <a:buChar char="•"/>
            </a:pPr>
            <a:r>
              <a:rPr lang="en-GB" sz="4800" dirty="0"/>
              <a:t>Lastly is the timeframe to train the model.</a:t>
            </a:r>
          </a:p>
        </p:txBody>
      </p:sp>
      <p:sp>
        <p:nvSpPr>
          <p:cNvPr id="7" name="TextBox 6">
            <a:extLst>
              <a:ext uri="{FF2B5EF4-FFF2-40B4-BE49-F238E27FC236}">
                <a16:creationId xmlns:a16="http://schemas.microsoft.com/office/drawing/2014/main" id="{511F65B6-20FB-4D4E-ABBE-93A5355189B3}"/>
              </a:ext>
            </a:extLst>
          </p:cNvPr>
          <p:cNvSpPr txBox="1"/>
          <p:nvPr/>
        </p:nvSpPr>
        <p:spPr>
          <a:xfrm>
            <a:off x="16327184" y="12958156"/>
            <a:ext cx="1462260" cy="461665"/>
          </a:xfrm>
          <a:prstGeom prst="rect">
            <a:avLst/>
          </a:prstGeom>
          <a:noFill/>
        </p:spPr>
        <p:txBody>
          <a:bodyPr wrap="none" rtlCol="0">
            <a:spAutoFit/>
          </a:bodyPr>
          <a:lstStyle/>
          <a:p>
            <a:r>
              <a:rPr lang="en-US" sz="2400" dirty="0"/>
              <a:t>Figure 18</a:t>
            </a:r>
          </a:p>
        </p:txBody>
      </p:sp>
    </p:spTree>
    <p:extLst>
      <p:ext uri="{BB962C8B-B14F-4D97-AF65-F5344CB8AC3E}">
        <p14:creationId xmlns:p14="http://schemas.microsoft.com/office/powerpoint/2010/main" val="2503039814"/>
      </p:ext>
    </p:extLst>
  </p:cSld>
  <p:clrMapOvr>
    <a:masterClrMapping/>
  </p:clrMapOvr>
  <p:transition spd="med" advClick="0" advTm="2000">
    <p:push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27">
            <a:extLst>
              <a:ext uri="{FF2B5EF4-FFF2-40B4-BE49-F238E27FC236}">
                <a16:creationId xmlns:a16="http://schemas.microsoft.com/office/drawing/2014/main" id="{C7F3E335-F295-40C0-92A4-9FA11F8D8270}"/>
              </a:ext>
            </a:extLst>
          </p:cNvPr>
          <p:cNvSpPr/>
          <p:nvPr/>
        </p:nvSpPr>
        <p:spPr>
          <a:xfrm>
            <a:off x="1390651" y="917544"/>
            <a:ext cx="3815340" cy="923330"/>
          </a:xfrm>
          <a:prstGeom prst="rect">
            <a:avLst/>
          </a:prstGeom>
        </p:spPr>
        <p:txBody>
          <a:bodyPr wrap="none" lIns="0" tIns="0" rIns="0" bIns="0" anchor="ctr" anchorCtr="0">
            <a:spAutoFit/>
          </a:bodyPr>
          <a:lstStyle/>
          <a:p>
            <a:r>
              <a:rPr lang="en-US" sz="6000" spc="-151" dirty="0">
                <a:solidFill>
                  <a:schemeClr val="accent1"/>
                </a:solidFill>
                <a:latin typeface="Fira Sans ExtraBold" panose="020B0903050000020004" pitchFamily="34" charset="0"/>
              </a:rPr>
              <a:t>Application</a:t>
            </a:r>
            <a:endParaRPr lang="ru-RU" sz="6000" dirty="0">
              <a:solidFill>
                <a:schemeClr val="accent1"/>
              </a:solidFill>
            </a:endParaRPr>
          </a:p>
        </p:txBody>
      </p:sp>
      <p:pic>
        <p:nvPicPr>
          <p:cNvPr id="5" name="Picture 4">
            <a:extLst>
              <a:ext uri="{FF2B5EF4-FFF2-40B4-BE49-F238E27FC236}">
                <a16:creationId xmlns:a16="http://schemas.microsoft.com/office/drawing/2014/main" id="{6C505E3B-01A0-4DE7-A733-B125D2DD7EB5}"/>
              </a:ext>
            </a:extLst>
          </p:cNvPr>
          <p:cNvPicPr>
            <a:picLocks noChangeAspect="1"/>
          </p:cNvPicPr>
          <p:nvPr/>
        </p:nvPicPr>
        <p:blipFill>
          <a:blip r:embed="rId2"/>
          <a:stretch>
            <a:fillRect/>
          </a:stretch>
        </p:blipFill>
        <p:spPr>
          <a:xfrm>
            <a:off x="10776293" y="2572317"/>
            <a:ext cx="7783011" cy="8897592"/>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72AF801A-8C5D-4AAD-975F-9C6707730FB6}"/>
              </a:ext>
            </a:extLst>
          </p:cNvPr>
          <p:cNvSpPr txBox="1"/>
          <p:nvPr/>
        </p:nvSpPr>
        <p:spPr>
          <a:xfrm>
            <a:off x="345092" y="2123092"/>
            <a:ext cx="11933034" cy="898451"/>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hlinkClick r:id="rId3"/>
              </a:rPr>
              <a:t>User manual</a:t>
            </a:r>
            <a:r>
              <a:rPr lang="en-GB" sz="4800" dirty="0"/>
              <a:t> for  the application</a:t>
            </a:r>
          </a:p>
        </p:txBody>
      </p:sp>
    </p:spTree>
    <p:extLst>
      <p:ext uri="{BB962C8B-B14F-4D97-AF65-F5344CB8AC3E}">
        <p14:creationId xmlns:p14="http://schemas.microsoft.com/office/powerpoint/2010/main" val="1118056441"/>
      </p:ext>
    </p:extLst>
  </p:cSld>
  <p:clrMapOvr>
    <a:masterClrMapping/>
  </p:clrMapOvr>
  <p:transition spd="med" advClick="0" advTm="2000">
    <p:push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624D514-FCFF-467A-8216-436434FC386D}"/>
              </a:ext>
            </a:extLst>
          </p:cNvPr>
          <p:cNvSpPr txBox="1"/>
          <p:nvPr/>
        </p:nvSpPr>
        <p:spPr>
          <a:xfrm>
            <a:off x="1390651" y="1439391"/>
            <a:ext cx="21573852" cy="12489445"/>
          </a:xfrm>
          <a:prstGeom prst="rect">
            <a:avLst/>
          </a:prstGeom>
          <a:noFill/>
        </p:spPr>
        <p:txBody>
          <a:bodyPr wrap="square" lIns="0" tIns="0" rIns="0" bIns="0" rtlCol="0">
            <a:spAutoFit/>
          </a:bodyPr>
          <a:lstStyle/>
          <a:p>
            <a:pPr>
              <a:lnSpc>
                <a:spcPct val="150000"/>
              </a:lnSpc>
            </a:pPr>
            <a:r>
              <a:rPr lang="en-US" sz="2400" dirty="0" err="1"/>
              <a:t>Gullapalli</a:t>
            </a:r>
            <a:r>
              <a:rPr lang="en-US" sz="2400" dirty="0"/>
              <a:t>, S. (2018). Learning to predict cryptocurrency price using artificial neural network models of time series. K-State.edu. </a:t>
            </a:r>
            <a:r>
              <a:rPr lang="en-US" sz="2400" dirty="0">
                <a:hlinkClick r:id="rId2"/>
              </a:rPr>
              <a:t>https://doi.org/http://hdl.handle.net/2097/38867</a:t>
            </a:r>
            <a:endParaRPr lang="en-US" sz="2400" dirty="0"/>
          </a:p>
          <a:p>
            <a:pPr>
              <a:lnSpc>
                <a:spcPct val="150000"/>
              </a:lnSpc>
            </a:pPr>
            <a:endParaRPr lang="en-US" sz="2400" dirty="0">
              <a:ea typeface="Tahoma" panose="020B0604030504040204" pitchFamily="34" charset="0"/>
              <a:cs typeface="Tahoma" panose="020B0604030504040204" pitchFamily="34" charset="0"/>
            </a:endParaRPr>
          </a:p>
          <a:p>
            <a:pPr>
              <a:lnSpc>
                <a:spcPct val="150000"/>
              </a:lnSpc>
            </a:pPr>
            <a:r>
              <a:rPr lang="en-US" sz="2400" dirty="0"/>
              <a:t>Iqbal, M., Muhammad Shuaib Iqbal, </a:t>
            </a:r>
            <a:r>
              <a:rPr lang="en-US" sz="2400" dirty="0" err="1"/>
              <a:t>Fawwad</a:t>
            </a:r>
            <a:r>
              <a:rPr lang="en-US" sz="2400" dirty="0"/>
              <a:t> Hassan </a:t>
            </a:r>
            <a:r>
              <a:rPr lang="en-US" sz="2400" dirty="0" err="1"/>
              <a:t>Jaskani</a:t>
            </a:r>
            <a:r>
              <a:rPr lang="en-US" sz="2400" dirty="0"/>
              <a:t>, &amp; Hassan, A. (2021, July 8). Time-Series Prediction of Cryptocurrency Market using Machine Learning Techniques. ResearchGate; European Alliance for Innovation </a:t>
            </a:r>
            <a:r>
              <a:rPr lang="en-US" sz="2400" dirty="0" err="1"/>
              <a:t>n.o</a:t>
            </a:r>
            <a:r>
              <a:rPr lang="en-US" sz="2400" dirty="0"/>
              <a:t>. </a:t>
            </a:r>
            <a:r>
              <a:rPr lang="en-US" sz="2400" dirty="0">
                <a:hlinkClick r:id="rId3"/>
              </a:rPr>
              <a:t>https://www.researchgate.net/publication/353067843_Time-Series_Prediction_of_Cryptocurrency_Market_using_Machine_Learning_Techniques</a:t>
            </a:r>
            <a:endParaRPr lang="en-US" sz="2400" dirty="0"/>
          </a:p>
          <a:p>
            <a:pPr>
              <a:lnSpc>
                <a:spcPct val="150000"/>
              </a:lnSpc>
            </a:pPr>
            <a:endParaRPr lang="en-US" sz="2400" dirty="0">
              <a:ea typeface="Tahoma" panose="020B0604030504040204" pitchFamily="34" charset="0"/>
              <a:cs typeface="Tahoma" panose="020B0604030504040204" pitchFamily="34" charset="0"/>
            </a:endParaRPr>
          </a:p>
          <a:p>
            <a:pPr>
              <a:lnSpc>
                <a:spcPct val="150000"/>
              </a:lnSpc>
            </a:pPr>
            <a:r>
              <a:rPr lang="en-US" sz="2400" dirty="0"/>
              <a:t>Isidore, C. (2021, April 28). Bitcoin helps Tesla post record profits. Retrieved January 23, 2022, from CNN website: </a:t>
            </a:r>
            <a:r>
              <a:rPr lang="en-US" sz="2400" dirty="0">
                <a:hlinkClick r:id="rId4"/>
              </a:rPr>
              <a:t>https://edition.cnn.com/2021/04/28/investing/tesla-bitcoin/index.html</a:t>
            </a:r>
            <a:endParaRPr lang="en-US" sz="2400" dirty="0">
              <a:ea typeface="Tahoma" panose="020B0604030504040204" pitchFamily="34" charset="0"/>
              <a:cs typeface="Tahoma" panose="020B0604030504040204" pitchFamily="34" charset="0"/>
            </a:endParaRPr>
          </a:p>
          <a:p>
            <a:pPr>
              <a:lnSpc>
                <a:spcPct val="150000"/>
              </a:lnSpc>
            </a:pPr>
            <a:endParaRPr lang="en-US" sz="2400" dirty="0">
              <a:ea typeface="Tahoma" panose="020B0604030504040204" pitchFamily="34" charset="0"/>
              <a:cs typeface="Tahoma" panose="020B0604030504040204" pitchFamily="34" charset="0"/>
            </a:endParaRPr>
          </a:p>
          <a:p>
            <a:pPr>
              <a:lnSpc>
                <a:spcPct val="150000"/>
              </a:lnSpc>
            </a:pPr>
            <a:r>
              <a:rPr lang="en-US" sz="2400" dirty="0">
                <a:ea typeface="Tahoma" panose="020B0604030504040204" pitchFamily="34" charset="0"/>
                <a:cs typeface="Tahoma" panose="020B0604030504040204" pitchFamily="34" charset="0"/>
              </a:rPr>
              <a:t>Royal, J. (2018, January 11). What Is Cryptocurrency? Here’s What You Should Know. Retrieved November 14, 2021, from NerdWallet website: </a:t>
            </a:r>
            <a:r>
              <a:rPr lang="en-US" sz="2400" dirty="0">
                <a:ea typeface="Tahoma" panose="020B0604030504040204" pitchFamily="34" charset="0"/>
                <a:cs typeface="Tahoma" panose="020B0604030504040204" pitchFamily="34" charset="0"/>
                <a:hlinkClick r:id="rId5"/>
              </a:rPr>
              <a:t>https://www.nerdwallet.com/article/investing/cryptocurrency-7-things-to-know#:~:text=A%20cryptocurrency%20(or%20%E2%80%9Ccrypto%E2%80%9D,at%20times%20driving%20prices%20skyward</a:t>
            </a:r>
            <a:endParaRPr lang="en-US" sz="2400" dirty="0">
              <a:ea typeface="Tahoma" panose="020B0604030504040204" pitchFamily="34" charset="0"/>
              <a:cs typeface="Tahoma" panose="020B0604030504040204" pitchFamily="34" charset="0"/>
            </a:endParaRPr>
          </a:p>
          <a:p>
            <a:pPr>
              <a:lnSpc>
                <a:spcPct val="150000"/>
              </a:lnSpc>
            </a:pPr>
            <a:endParaRPr lang="en-US" sz="2400" dirty="0"/>
          </a:p>
          <a:p>
            <a:pPr>
              <a:lnSpc>
                <a:spcPct val="150000"/>
              </a:lnSpc>
            </a:pPr>
            <a:r>
              <a:rPr lang="en-US" sz="2400" dirty="0"/>
              <a:t>Salman, M. K., &amp; Ibrahim, A. A. (2020). Price prediction of different cryptocurrencies using technical trade indicators and machine learning. Retrieved January 7, 2022, from </a:t>
            </a:r>
            <a:r>
              <a:rPr lang="en-US" sz="2400" dirty="0">
                <a:hlinkClick r:id="rId6"/>
              </a:rPr>
              <a:t>https://iopscience.iop.org/article/10.1088/1757-899X/928/3/032007</a:t>
            </a:r>
            <a:endParaRPr lang="en-US" sz="2400" dirty="0"/>
          </a:p>
          <a:p>
            <a:pPr>
              <a:lnSpc>
                <a:spcPct val="150000"/>
              </a:lnSpc>
            </a:pPr>
            <a:endParaRPr lang="en-US" sz="2400" dirty="0"/>
          </a:p>
          <a:p>
            <a:pPr>
              <a:lnSpc>
                <a:spcPct val="150000"/>
              </a:lnSpc>
            </a:pPr>
            <a:r>
              <a:rPr lang="en-US" sz="2400" dirty="0" err="1"/>
              <a:t>Sebastião</a:t>
            </a:r>
            <a:r>
              <a:rPr lang="en-US" sz="2400" dirty="0"/>
              <a:t>, H., &amp; </a:t>
            </a:r>
            <a:r>
              <a:rPr lang="en-US" sz="2400" dirty="0" err="1"/>
              <a:t>Godinho</a:t>
            </a:r>
            <a:r>
              <a:rPr lang="en-US" sz="2400" dirty="0"/>
              <a:t>, P. (2021). Forecasting and trading cryptocurrencies with machine learning under changing market conditions. Financial Innovation, 7(1). </a:t>
            </a:r>
            <a:r>
              <a:rPr lang="en-US" sz="2400" dirty="0">
                <a:hlinkClick r:id="rId7"/>
              </a:rPr>
              <a:t>https://doi.org/10.1186/s40854-020-00217-x</a:t>
            </a:r>
            <a:endParaRPr lang="en-US" sz="2400" dirty="0"/>
          </a:p>
          <a:p>
            <a:pPr>
              <a:lnSpc>
                <a:spcPct val="150000"/>
              </a:lnSpc>
            </a:pPr>
            <a:r>
              <a:rPr lang="en-US" sz="4000" dirty="0">
                <a:latin typeface="Tahoma" panose="020B0604030504040204" pitchFamily="34" charset="0"/>
                <a:ea typeface="Tahoma" panose="020B0604030504040204" pitchFamily="34" charset="0"/>
                <a:cs typeface="Tahoma" panose="020B0604030504040204" pitchFamily="34" charset="0"/>
              </a:rPr>
              <a:t>‌</a:t>
            </a:r>
            <a:r>
              <a:rPr lang="en-US" sz="2400" dirty="0" err="1"/>
              <a:t>Temesgen</a:t>
            </a:r>
            <a:r>
              <a:rPr lang="en-US" sz="2400" dirty="0"/>
              <a:t> Awoke </a:t>
            </a:r>
            <a:r>
              <a:rPr lang="en-US" sz="2400" dirty="0" err="1"/>
              <a:t>Muniye</a:t>
            </a:r>
            <a:r>
              <a:rPr lang="en-US" sz="2400" dirty="0"/>
              <a:t>, Rout, M., Mohanty, L., &amp; Suresh </a:t>
            </a:r>
            <a:r>
              <a:rPr lang="en-US" sz="2400" dirty="0" err="1"/>
              <a:t>Satapathy</a:t>
            </a:r>
            <a:r>
              <a:rPr lang="en-US" sz="2400" dirty="0"/>
              <a:t>. (2020, October). Bitcoin Price Prediction and Analysis Using Deep Learning Models. ResearchGate; unknown. </a:t>
            </a:r>
            <a:r>
              <a:rPr lang="en-US" sz="2400" u="sng" dirty="0">
                <a:hlinkClick r:id="rId8"/>
              </a:rPr>
              <a:t>https://www.researchgate.net/publication/345262720_Bitcoin_Price_Prediction_and_Analysis_Using_Deep_Learning_Models</a:t>
            </a:r>
            <a:endParaRPr lang="en-US" sz="2400" u="sng" dirty="0"/>
          </a:p>
          <a:p>
            <a:pPr>
              <a:lnSpc>
                <a:spcPct val="150000"/>
              </a:lnSpc>
            </a:pPr>
            <a:endParaRPr lang="en-US" sz="2400" dirty="0"/>
          </a:p>
        </p:txBody>
      </p:sp>
      <p:sp>
        <p:nvSpPr>
          <p:cNvPr id="4" name="Прямоугольник 27">
            <a:extLst>
              <a:ext uri="{FF2B5EF4-FFF2-40B4-BE49-F238E27FC236}">
                <a16:creationId xmlns:a16="http://schemas.microsoft.com/office/drawing/2014/main" id="{1AC90509-90F8-4555-B130-05D8AC37C920}"/>
              </a:ext>
            </a:extLst>
          </p:cNvPr>
          <p:cNvSpPr/>
          <p:nvPr/>
        </p:nvSpPr>
        <p:spPr>
          <a:xfrm>
            <a:off x="1390651" y="454506"/>
            <a:ext cx="4429418"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REFERENCES</a:t>
            </a:r>
            <a:endParaRPr lang="ru-RU" sz="6400" dirty="0">
              <a:solidFill>
                <a:schemeClr val="accent1"/>
              </a:solidFill>
            </a:endParaRPr>
          </a:p>
        </p:txBody>
      </p:sp>
    </p:spTree>
    <p:extLst>
      <p:ext uri="{BB962C8B-B14F-4D97-AF65-F5344CB8AC3E}">
        <p14:creationId xmlns:p14="http://schemas.microsoft.com/office/powerpoint/2010/main" val="725426706"/>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25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up)">
                                      <p:cBhvr>
                                        <p:cTn id="12" dur="25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wipe(up)">
                                      <p:cBhvr>
                                        <p:cTn id="17" dur="25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wipe(up)">
                                      <p:cBhvr>
                                        <p:cTn id="22" dur="25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wipe(up)">
                                      <p:cBhvr>
                                        <p:cTn id="27" dur="250"/>
                                        <p:tgtEl>
                                          <p:spTgt spid="1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xEl>
                                              <p:pRg st="10" end="10"/>
                                            </p:txEl>
                                          </p:spTgt>
                                        </p:tgtEl>
                                        <p:attrNameLst>
                                          <p:attrName>style.visibility</p:attrName>
                                        </p:attrNameLst>
                                      </p:cBhvr>
                                      <p:to>
                                        <p:strVal val="visible"/>
                                      </p:to>
                                    </p:set>
                                    <p:animEffect transition="in" filter="wipe(up)">
                                      <p:cBhvr>
                                        <p:cTn id="32" dur="250"/>
                                        <p:tgtEl>
                                          <p:spTgt spid="1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animEffect transition="in" filter="wipe(up)">
                                      <p:cBhvr>
                                        <p:cTn id="37" dur="25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221739AB-EA5D-4779-B592-6CDD4141F4BB}"/>
              </a:ext>
            </a:extLst>
          </p:cNvPr>
          <p:cNvSpPr txBox="1"/>
          <p:nvPr/>
        </p:nvSpPr>
        <p:spPr>
          <a:xfrm>
            <a:off x="2470151" y="5829301"/>
            <a:ext cx="20556000" cy="732508"/>
          </a:xfrm>
          <a:prstGeom prst="rect">
            <a:avLst/>
          </a:prstGeom>
          <a:noFill/>
        </p:spPr>
        <p:txBody>
          <a:bodyPr wrap="square" numCol="2" spcCol="1080000" rtlCol="0">
            <a:spAutoFit/>
          </a:bodyPr>
          <a:lstStyle/>
          <a:p>
            <a:pPr>
              <a:lnSpc>
                <a:spcPct val="130000"/>
              </a:lnSpc>
            </a:pPr>
            <a:endParaRPr lang="ru-RU" sz="3200" dirty="0">
              <a:solidFill>
                <a:schemeClr val="bg1">
                  <a:lumMod val="50000"/>
                </a:schemeClr>
              </a:solidFill>
            </a:endParaRPr>
          </a:p>
        </p:txBody>
      </p:sp>
      <p:cxnSp>
        <p:nvCxnSpPr>
          <p:cNvPr id="32" name="Прямая соединительная линия 36">
            <a:extLst>
              <a:ext uri="{FF2B5EF4-FFF2-40B4-BE49-F238E27FC236}">
                <a16:creationId xmlns:a16="http://schemas.microsoft.com/office/drawing/2014/main" id="{1BECE88D-6353-4587-BAAB-2E596E14CD5C}"/>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3C6C76D-7DDD-4CED-BFD0-8AD863580777}"/>
              </a:ext>
            </a:extLst>
          </p:cNvPr>
          <p:cNvSpPr txBox="1"/>
          <p:nvPr/>
        </p:nvSpPr>
        <p:spPr>
          <a:xfrm>
            <a:off x="258966" y="3868764"/>
            <a:ext cx="18843681" cy="533043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The problem based on previous works on cryptocurrency prediction is that they mainly focus on only Bitcoin which is only one of the many cryptocurrencies (Iqbal et al., 2021).</a:t>
            </a:r>
          </a:p>
          <a:p>
            <a:pPr marL="685800" indent="-685800" algn="just">
              <a:lnSpc>
                <a:spcPct val="120000"/>
              </a:lnSpc>
              <a:buFont typeface="Arial" panose="020B0604020202020204" pitchFamily="34" charset="0"/>
              <a:buChar char="•"/>
            </a:pPr>
            <a:r>
              <a:rPr lang="en-GB" sz="4800" dirty="0"/>
              <a:t>Another problem based on previous works is that the data collected are not in real-time and are not flexible (</a:t>
            </a:r>
            <a:r>
              <a:rPr lang="da-DK" sz="4800" dirty="0"/>
              <a:t>Muniye et al., 2020</a:t>
            </a:r>
            <a:r>
              <a:rPr lang="en-GB" sz="4800" dirty="0"/>
              <a:t>).</a:t>
            </a:r>
          </a:p>
        </p:txBody>
      </p:sp>
      <p:sp>
        <p:nvSpPr>
          <p:cNvPr id="16" name="Прямоугольник 27">
            <a:extLst>
              <a:ext uri="{FF2B5EF4-FFF2-40B4-BE49-F238E27FC236}">
                <a16:creationId xmlns:a16="http://schemas.microsoft.com/office/drawing/2014/main" id="{9741FFB0-78D9-4800-A967-AF9E1EC2727D}"/>
              </a:ext>
            </a:extLst>
          </p:cNvPr>
          <p:cNvSpPr/>
          <p:nvPr/>
        </p:nvSpPr>
        <p:spPr>
          <a:xfrm>
            <a:off x="1390651" y="886767"/>
            <a:ext cx="7796430"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PROBLEM STATEMENT</a:t>
            </a:r>
            <a:endParaRPr lang="ru-RU" sz="6400" dirty="0">
              <a:solidFill>
                <a:schemeClr val="accent1"/>
              </a:solidFill>
            </a:endParaRPr>
          </a:p>
        </p:txBody>
      </p:sp>
    </p:spTree>
    <p:extLst>
      <p:ext uri="{BB962C8B-B14F-4D97-AF65-F5344CB8AC3E}">
        <p14:creationId xmlns:p14="http://schemas.microsoft.com/office/powerpoint/2010/main" val="2646659350"/>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250"/>
                                        <p:tgtEl>
                                          <p:spTgt spid="32"/>
                                        </p:tgtEl>
                                      </p:cBhvr>
                                    </p:animEffect>
                                  </p:childTnLst>
                                </p:cTn>
                              </p:par>
                            </p:childTnLst>
                          </p:cTn>
                        </p:par>
                        <p:par>
                          <p:cTn id="8" fill="hold">
                            <p:stCondLst>
                              <p:cond delay="25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27">
            <a:extLst>
              <a:ext uri="{FF2B5EF4-FFF2-40B4-BE49-F238E27FC236}">
                <a16:creationId xmlns:a16="http://schemas.microsoft.com/office/drawing/2014/main" id="{4D29F4A6-1B36-4914-8402-B376DB7DB6E1}"/>
              </a:ext>
            </a:extLst>
          </p:cNvPr>
          <p:cNvSpPr/>
          <p:nvPr/>
        </p:nvSpPr>
        <p:spPr>
          <a:xfrm>
            <a:off x="609255" y="238374"/>
            <a:ext cx="7095917"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LITERATURE REVIEW</a:t>
            </a:r>
            <a:endParaRPr lang="ru-RU" sz="6400" dirty="0">
              <a:solidFill>
                <a:schemeClr val="accent1"/>
              </a:solidFill>
            </a:endParaRPr>
          </a:p>
        </p:txBody>
      </p:sp>
      <p:graphicFrame>
        <p:nvGraphicFramePr>
          <p:cNvPr id="6" name="Table 2">
            <a:extLst>
              <a:ext uri="{FF2B5EF4-FFF2-40B4-BE49-F238E27FC236}">
                <a16:creationId xmlns:a16="http://schemas.microsoft.com/office/drawing/2014/main" id="{5523471C-7404-44B3-84D4-90596E963DA4}"/>
              </a:ext>
            </a:extLst>
          </p:cNvPr>
          <p:cNvGraphicFramePr>
            <a:graphicFrameLocks noGrp="1"/>
          </p:cNvGraphicFramePr>
          <p:nvPr>
            <p:extLst>
              <p:ext uri="{D42A27DB-BD31-4B8C-83A1-F6EECF244321}">
                <p14:modId xmlns:p14="http://schemas.microsoft.com/office/powerpoint/2010/main" val="2801797539"/>
              </p:ext>
            </p:extLst>
          </p:nvPr>
        </p:nvGraphicFramePr>
        <p:xfrm>
          <a:off x="0" y="2002972"/>
          <a:ext cx="20320000" cy="117130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24954681"/>
                    </a:ext>
                  </a:extLst>
                </a:gridCol>
                <a:gridCol w="4064000">
                  <a:extLst>
                    <a:ext uri="{9D8B030D-6E8A-4147-A177-3AD203B41FA5}">
                      <a16:colId xmlns:a16="http://schemas.microsoft.com/office/drawing/2014/main" val="3700206982"/>
                    </a:ext>
                  </a:extLst>
                </a:gridCol>
                <a:gridCol w="4064000">
                  <a:extLst>
                    <a:ext uri="{9D8B030D-6E8A-4147-A177-3AD203B41FA5}">
                      <a16:colId xmlns:a16="http://schemas.microsoft.com/office/drawing/2014/main" val="2070729128"/>
                    </a:ext>
                  </a:extLst>
                </a:gridCol>
                <a:gridCol w="4064000">
                  <a:extLst>
                    <a:ext uri="{9D8B030D-6E8A-4147-A177-3AD203B41FA5}">
                      <a16:colId xmlns:a16="http://schemas.microsoft.com/office/drawing/2014/main" val="3543468332"/>
                    </a:ext>
                  </a:extLst>
                </a:gridCol>
                <a:gridCol w="4064000">
                  <a:extLst>
                    <a:ext uri="{9D8B030D-6E8A-4147-A177-3AD203B41FA5}">
                      <a16:colId xmlns:a16="http://schemas.microsoft.com/office/drawing/2014/main" val="1221210882"/>
                    </a:ext>
                  </a:extLst>
                </a:gridCol>
              </a:tblGrid>
              <a:tr h="1815737">
                <a:tc>
                  <a:txBody>
                    <a:bodyPr/>
                    <a:lstStyle/>
                    <a:p>
                      <a:pPr algn="ctr"/>
                      <a:r>
                        <a:rPr lang="en-US" sz="2800" dirty="0"/>
                        <a:t>References</a:t>
                      </a:r>
                      <a:endParaRPr lang="en-GB" sz="2800" dirty="0"/>
                    </a:p>
                  </a:txBody>
                  <a:tcPr/>
                </a:tc>
                <a:tc>
                  <a:txBody>
                    <a:bodyPr/>
                    <a:lstStyle/>
                    <a:p>
                      <a:pPr algn="ctr"/>
                      <a:r>
                        <a:rPr lang="en-US" sz="2800" dirty="0"/>
                        <a:t>Objective</a:t>
                      </a:r>
                      <a:endParaRPr lang="en-GB" sz="2800" dirty="0"/>
                    </a:p>
                  </a:txBody>
                  <a:tcPr/>
                </a:tc>
                <a:tc>
                  <a:txBody>
                    <a:bodyPr/>
                    <a:lstStyle/>
                    <a:p>
                      <a:pPr algn="ctr"/>
                      <a:r>
                        <a:rPr lang="en-US" sz="2800" dirty="0"/>
                        <a:t>Dataset</a:t>
                      </a:r>
                      <a:endParaRPr lang="en-GB" sz="2800" dirty="0"/>
                    </a:p>
                  </a:txBody>
                  <a:tcPr/>
                </a:tc>
                <a:tc>
                  <a:txBody>
                    <a:bodyPr/>
                    <a:lstStyle/>
                    <a:p>
                      <a:pPr algn="ctr"/>
                      <a:r>
                        <a:rPr lang="en-US" sz="2800" dirty="0"/>
                        <a:t>Techniques </a:t>
                      </a:r>
                      <a:endParaRPr lang="en-GB" sz="2800" dirty="0"/>
                    </a:p>
                  </a:txBody>
                  <a:tcPr/>
                </a:tc>
                <a:tc>
                  <a:txBody>
                    <a:bodyPr/>
                    <a:lstStyle/>
                    <a:p>
                      <a:pPr algn="ctr"/>
                      <a:r>
                        <a:rPr lang="en-US" sz="2800" dirty="0"/>
                        <a:t>Limitations</a:t>
                      </a:r>
                      <a:endParaRPr lang="en-GB" sz="2800" dirty="0"/>
                    </a:p>
                  </a:txBody>
                  <a:tcPr/>
                </a:tc>
                <a:extLst>
                  <a:ext uri="{0D108BD9-81ED-4DB2-BD59-A6C34878D82A}">
                    <a16:rowId xmlns:a16="http://schemas.microsoft.com/office/drawing/2014/main" val="1638534228"/>
                  </a:ext>
                </a:extLst>
              </a:tr>
              <a:tr h="1815737">
                <a:tc>
                  <a:txBody>
                    <a:bodyPr/>
                    <a:lstStyle/>
                    <a:p>
                      <a:r>
                        <a:rPr lang="da-DK" sz="2800" dirty="0"/>
                        <a:t>Muniye et al., 2020</a:t>
                      </a:r>
                      <a:endParaRPr lang="en-GB" sz="2800" dirty="0"/>
                    </a:p>
                  </a:txBody>
                  <a:tcPr/>
                </a:tc>
                <a:tc>
                  <a:txBody>
                    <a:bodyPr/>
                    <a:lstStyle/>
                    <a:p>
                      <a:r>
                        <a:rPr lang="en-US" sz="2800" dirty="0"/>
                        <a:t>Bitcoin Price Prediction and Analysis Using Deep Learning Models</a:t>
                      </a:r>
                      <a:endParaRPr lang="en-GB" sz="2800" dirty="0"/>
                    </a:p>
                  </a:txBody>
                  <a:tcPr/>
                </a:tc>
                <a:tc>
                  <a:txBody>
                    <a:bodyPr/>
                    <a:lstStyle/>
                    <a:p>
                      <a:r>
                        <a:rPr lang="en-US" sz="2800" dirty="0"/>
                        <a:t>Every Cryptocurrency Daily Market Price</a:t>
                      </a:r>
                      <a:endParaRPr lang="en-GB" sz="2800" dirty="0"/>
                    </a:p>
                  </a:txBody>
                  <a:tcPr/>
                </a:tc>
                <a:tc>
                  <a:txBody>
                    <a:bodyPr/>
                    <a:lstStyle/>
                    <a:p>
                      <a:r>
                        <a:rPr lang="en-US" sz="2800" dirty="0"/>
                        <a:t>long short-term memory (LSTM) and gated recurrent unit (GRU)</a:t>
                      </a:r>
                      <a:endParaRPr lang="en-GB" sz="2800" dirty="0"/>
                    </a:p>
                  </a:txBody>
                  <a:tcPr/>
                </a:tc>
                <a:tc>
                  <a:txBody>
                    <a:bodyPr/>
                    <a:lstStyle/>
                    <a:p>
                      <a:r>
                        <a:rPr lang="en-GB" sz="2800" dirty="0"/>
                        <a:t>Dataset is static</a:t>
                      </a:r>
                    </a:p>
                  </a:txBody>
                  <a:tcPr/>
                </a:tc>
                <a:extLst>
                  <a:ext uri="{0D108BD9-81ED-4DB2-BD59-A6C34878D82A}">
                    <a16:rowId xmlns:a16="http://schemas.microsoft.com/office/drawing/2014/main" val="2279819960"/>
                  </a:ext>
                </a:extLst>
              </a:tr>
              <a:tr h="1815737">
                <a:tc>
                  <a:txBody>
                    <a:bodyPr/>
                    <a:lstStyle/>
                    <a:p>
                      <a:r>
                        <a:rPr lang="en-GB" sz="2800" dirty="0"/>
                        <a:t>Iqbal et al., 2021</a:t>
                      </a:r>
                    </a:p>
                  </a:txBody>
                  <a:tcPr/>
                </a:tc>
                <a:tc>
                  <a:txBody>
                    <a:bodyPr/>
                    <a:lstStyle/>
                    <a:p>
                      <a:r>
                        <a:rPr lang="en-US" sz="2800" dirty="0"/>
                        <a:t>Time-Series Prediction of Cryptocurrency Market using Machine Learning Techniques</a:t>
                      </a:r>
                      <a:endParaRPr lang="en-GB" sz="2800" dirty="0"/>
                    </a:p>
                  </a:txBody>
                  <a:tcPr/>
                </a:tc>
                <a:tc>
                  <a:txBody>
                    <a:bodyPr/>
                    <a:lstStyle/>
                    <a:p>
                      <a:r>
                        <a:rPr lang="en-GB" sz="2800" dirty="0"/>
                        <a:t>Bitcoin Historical Data</a:t>
                      </a:r>
                    </a:p>
                  </a:txBody>
                  <a:tcPr/>
                </a:tc>
                <a:tc>
                  <a:txBody>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GB" sz="2800" dirty="0"/>
                        <a:t>ARIMA, </a:t>
                      </a:r>
                      <a:r>
                        <a:rPr lang="en-GB" sz="2800" dirty="0" err="1"/>
                        <a:t>FBProphet</a:t>
                      </a:r>
                      <a:r>
                        <a:rPr lang="en-GB" sz="2800" dirty="0"/>
                        <a:t>, and XG Boosting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Dataset limited to just Bitcoin</a:t>
                      </a:r>
                      <a:endParaRPr lang="en-GB" sz="2800" dirty="0"/>
                    </a:p>
                  </a:txBody>
                  <a:tcPr/>
                </a:tc>
                <a:extLst>
                  <a:ext uri="{0D108BD9-81ED-4DB2-BD59-A6C34878D82A}">
                    <a16:rowId xmlns:a16="http://schemas.microsoft.com/office/drawing/2014/main" val="2881135425"/>
                  </a:ext>
                </a:extLst>
              </a:tr>
              <a:tr h="1815737">
                <a:tc>
                  <a:txBody>
                    <a:bodyPr/>
                    <a:lstStyle/>
                    <a:p>
                      <a:r>
                        <a:rPr lang="en-GB" sz="2800" dirty="0"/>
                        <a:t>Salman &amp; Ibrahim, 2020</a:t>
                      </a:r>
                    </a:p>
                  </a:txBody>
                  <a:tcPr/>
                </a:tc>
                <a:tc>
                  <a:txBody>
                    <a:bodyPr/>
                    <a:lstStyle/>
                    <a:p>
                      <a:r>
                        <a:rPr lang="en-US" sz="2800" dirty="0"/>
                        <a:t>Predicting changes in Bitcoin price using</a:t>
                      </a:r>
                    </a:p>
                    <a:p>
                      <a:r>
                        <a:rPr lang="en-US" sz="2800" dirty="0"/>
                        <a:t>grey system theory</a:t>
                      </a:r>
                      <a:endParaRPr lang="en-GB" sz="2800" dirty="0"/>
                    </a:p>
                  </a:txBody>
                  <a:tcPr/>
                </a:tc>
                <a:tc>
                  <a:txBody>
                    <a:bodyPr/>
                    <a:lstStyle/>
                    <a:p>
                      <a:pPr marL="0" marR="0" lvl="0" indent="0" algn="l" defTabSz="1828754" rtl="0" eaLnBrk="1" fontAlgn="auto" latinLnBrk="0" hangingPunct="1">
                        <a:lnSpc>
                          <a:spcPct val="100000"/>
                        </a:lnSpc>
                        <a:spcBef>
                          <a:spcPts val="0"/>
                        </a:spcBef>
                        <a:spcAft>
                          <a:spcPts val="0"/>
                        </a:spcAft>
                        <a:buClrTx/>
                        <a:buSzTx/>
                        <a:buFontTx/>
                        <a:buNone/>
                        <a:tabLst/>
                        <a:defRPr/>
                      </a:pPr>
                      <a:r>
                        <a:rPr lang="en-GB" sz="2800" dirty="0"/>
                        <a:t>Bitcoin Historical Data</a:t>
                      </a:r>
                    </a:p>
                  </a:txBody>
                  <a:tcPr/>
                </a:tc>
                <a:tc>
                  <a:txBody>
                    <a:bodyPr/>
                    <a:lstStyle/>
                    <a:p>
                      <a:r>
                        <a:rPr lang="en-US" sz="2800" dirty="0"/>
                        <a:t>first order gray model (GM (1,1))</a:t>
                      </a:r>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Dataset limited to just Bitcoin</a:t>
                      </a:r>
                      <a:endParaRPr lang="en-GB" sz="2800" dirty="0"/>
                    </a:p>
                    <a:p>
                      <a:r>
                        <a:rPr lang="en-GB" sz="2800" dirty="0"/>
                        <a:t>Small sample size in implementation</a:t>
                      </a:r>
                    </a:p>
                  </a:txBody>
                  <a:tcPr/>
                </a:tc>
                <a:extLst>
                  <a:ext uri="{0D108BD9-81ED-4DB2-BD59-A6C34878D82A}">
                    <a16:rowId xmlns:a16="http://schemas.microsoft.com/office/drawing/2014/main" val="2392884904"/>
                  </a:ext>
                </a:extLst>
              </a:tr>
              <a:tr h="1815737">
                <a:tc>
                  <a:txBody>
                    <a:bodyPr/>
                    <a:lstStyle/>
                    <a:p>
                      <a:r>
                        <a:rPr lang="en-GB" sz="2800" dirty="0" err="1"/>
                        <a:t>Sebastião</a:t>
                      </a:r>
                      <a:r>
                        <a:rPr lang="en-GB" sz="2800" dirty="0"/>
                        <a:t> &amp; </a:t>
                      </a:r>
                      <a:r>
                        <a:rPr lang="en-GB" sz="2800" dirty="0" err="1"/>
                        <a:t>Godinho</a:t>
                      </a:r>
                      <a:r>
                        <a:rPr lang="en-GB" sz="2800" dirty="0"/>
                        <a:t>, 2021</a:t>
                      </a:r>
                    </a:p>
                  </a:txBody>
                  <a:tcPr/>
                </a:tc>
                <a:tc>
                  <a:txBody>
                    <a:bodyPr/>
                    <a:lstStyle/>
                    <a:p>
                      <a:r>
                        <a:rPr lang="en-US" sz="2800" dirty="0"/>
                        <a:t>Forecasting and trading cryptocurrencies with machine learning under changing market conditions</a:t>
                      </a:r>
                      <a:endParaRPr lang="en-GB" sz="2800" dirty="0"/>
                    </a:p>
                  </a:txBody>
                  <a:tcPr/>
                </a:tc>
                <a:tc>
                  <a:txBody>
                    <a:bodyPr/>
                    <a:lstStyle/>
                    <a:p>
                      <a:r>
                        <a:rPr lang="en-GB" sz="2800" dirty="0"/>
                        <a:t>Daily data from Coin Metrics Site</a:t>
                      </a:r>
                    </a:p>
                  </a:txBody>
                  <a:tcPr/>
                </a:tc>
                <a:tc>
                  <a:txBody>
                    <a:bodyPr/>
                    <a:lstStyle/>
                    <a:p>
                      <a:r>
                        <a:rPr lang="en-GB" sz="2800" dirty="0"/>
                        <a:t>Linear models, Random Forests, and Support Vector Machines</a:t>
                      </a:r>
                    </a:p>
                  </a:txBody>
                  <a:tcPr/>
                </a:tc>
                <a:tc>
                  <a:txBody>
                    <a:bodyPr/>
                    <a:lstStyle/>
                    <a:p>
                      <a:r>
                        <a:rPr lang="en-GB" sz="2800" dirty="0"/>
                        <a:t>Low accuracy</a:t>
                      </a:r>
                    </a:p>
                  </a:txBody>
                  <a:tcPr/>
                </a:tc>
                <a:extLst>
                  <a:ext uri="{0D108BD9-81ED-4DB2-BD59-A6C34878D82A}">
                    <a16:rowId xmlns:a16="http://schemas.microsoft.com/office/drawing/2014/main" val="2780186733"/>
                  </a:ext>
                </a:extLst>
              </a:tr>
              <a:tr h="1815737">
                <a:tc>
                  <a:txBody>
                    <a:bodyPr/>
                    <a:lstStyle/>
                    <a:p>
                      <a:r>
                        <a:rPr lang="en-GB" sz="2800" dirty="0" err="1"/>
                        <a:t>Gullapalli</a:t>
                      </a:r>
                      <a:r>
                        <a:rPr lang="en-GB" sz="2800" dirty="0"/>
                        <a:t>, 2018</a:t>
                      </a:r>
                    </a:p>
                  </a:txBody>
                  <a:tcPr/>
                </a:tc>
                <a:tc>
                  <a:txBody>
                    <a:bodyPr/>
                    <a:lstStyle/>
                    <a:p>
                      <a:r>
                        <a:rPr lang="en-US" sz="2800" dirty="0"/>
                        <a:t>Learning to predict cryptocurrency price using artificial neural network models of time series</a:t>
                      </a:r>
                      <a:endParaRPr lang="en-GB" sz="2800" dirty="0"/>
                    </a:p>
                  </a:txBody>
                  <a:tcPr/>
                </a:tc>
                <a:tc>
                  <a:txBody>
                    <a:bodyPr/>
                    <a:lstStyle/>
                    <a:p>
                      <a:r>
                        <a:rPr lang="en-GB" sz="2800" dirty="0" err="1"/>
                        <a:t>Quandl</a:t>
                      </a:r>
                      <a:r>
                        <a:rPr lang="en-GB" sz="2800" dirty="0"/>
                        <a:t> API</a:t>
                      </a:r>
                    </a:p>
                  </a:txBody>
                  <a:tcPr/>
                </a:tc>
                <a:tc>
                  <a:txBody>
                    <a:bodyPr/>
                    <a:lstStyle/>
                    <a:p>
                      <a:r>
                        <a:rPr lang="en-US" sz="2800" dirty="0"/>
                        <a:t>time-delay neural networks (TDNN) and recurrent neural networks (RNN)</a:t>
                      </a:r>
                      <a:endParaRPr lang="en-GB" sz="2800" dirty="0"/>
                    </a:p>
                  </a:txBody>
                  <a:tcPr/>
                </a:tc>
                <a:tc>
                  <a:txBody>
                    <a:bodyPr/>
                    <a:lstStyle/>
                    <a:p>
                      <a:r>
                        <a:rPr lang="en-GB" sz="2800" dirty="0"/>
                        <a:t>High Training Time</a:t>
                      </a:r>
                    </a:p>
                  </a:txBody>
                  <a:tcPr/>
                </a:tc>
                <a:extLst>
                  <a:ext uri="{0D108BD9-81ED-4DB2-BD59-A6C34878D82A}">
                    <a16:rowId xmlns:a16="http://schemas.microsoft.com/office/drawing/2014/main" val="3252768389"/>
                  </a:ext>
                </a:extLst>
              </a:tr>
            </a:tbl>
          </a:graphicData>
        </a:graphic>
      </p:graphicFrame>
      <p:sp>
        <p:nvSpPr>
          <p:cNvPr id="5" name="TextBox 4">
            <a:extLst>
              <a:ext uri="{FF2B5EF4-FFF2-40B4-BE49-F238E27FC236}">
                <a16:creationId xmlns:a16="http://schemas.microsoft.com/office/drawing/2014/main" id="{F993DA8A-1C0B-4EC0-8206-EBC99496D59B}"/>
              </a:ext>
            </a:extLst>
          </p:cNvPr>
          <p:cNvSpPr txBox="1"/>
          <p:nvPr/>
        </p:nvSpPr>
        <p:spPr>
          <a:xfrm>
            <a:off x="9436020" y="1541307"/>
            <a:ext cx="1172244" cy="461665"/>
          </a:xfrm>
          <a:prstGeom prst="rect">
            <a:avLst/>
          </a:prstGeom>
          <a:noFill/>
        </p:spPr>
        <p:txBody>
          <a:bodyPr wrap="none" rtlCol="0">
            <a:spAutoFit/>
          </a:bodyPr>
          <a:lstStyle/>
          <a:p>
            <a:r>
              <a:rPr lang="en-US" sz="2400" dirty="0"/>
              <a:t>Table 1</a:t>
            </a:r>
          </a:p>
        </p:txBody>
      </p:sp>
    </p:spTree>
    <p:extLst>
      <p:ext uri="{BB962C8B-B14F-4D97-AF65-F5344CB8AC3E}">
        <p14:creationId xmlns:p14="http://schemas.microsoft.com/office/powerpoint/2010/main" val="2205780498"/>
      </p:ext>
    </p:extLst>
  </p:cSld>
  <p:clrMapOvr>
    <a:masterClrMapping/>
  </p:clrMapOvr>
  <p:transition spd="med" advClick="0" advTm="2000">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09C0FFA7-07FF-4A56-8827-A548E3DB907C}"/>
              </a:ext>
            </a:extLst>
          </p:cNvPr>
          <p:cNvSpPr txBox="1"/>
          <p:nvPr/>
        </p:nvSpPr>
        <p:spPr>
          <a:xfrm>
            <a:off x="258966" y="3365260"/>
            <a:ext cx="19379292" cy="3067443"/>
          </a:xfrm>
          <a:prstGeom prst="rect">
            <a:avLst/>
          </a:prstGeom>
          <a:noFill/>
        </p:spPr>
        <p:txBody>
          <a:bodyPr wrap="square" lIns="0" tIns="0" rIns="0" bIns="0" rtlCol="0" anchor="ctr" anchorCtr="0">
            <a:spAutoFit/>
          </a:bodyPr>
          <a:lstStyle/>
          <a:p>
            <a:pPr marL="685800" indent="-685800">
              <a:lnSpc>
                <a:spcPct val="200000"/>
              </a:lnSpc>
              <a:buFont typeface="Arial" panose="020B0604020202020204" pitchFamily="34" charset="0"/>
              <a:buChar char="•"/>
            </a:pPr>
            <a:r>
              <a:rPr lang="en-US" sz="5400" dirty="0"/>
              <a:t>To develop a model of a cryptocurrency price predictor.</a:t>
            </a:r>
          </a:p>
          <a:p>
            <a:pPr marL="685800" indent="-685800">
              <a:lnSpc>
                <a:spcPct val="200000"/>
              </a:lnSpc>
              <a:buFont typeface="Arial" panose="020B0604020202020204" pitchFamily="34" charset="0"/>
              <a:buChar char="•"/>
            </a:pPr>
            <a:r>
              <a:rPr lang="en-MY" sz="5400" dirty="0"/>
              <a:t>To evaluate the accuracy.</a:t>
            </a:r>
            <a:endParaRPr lang="en-US" sz="8800" dirty="0"/>
          </a:p>
        </p:txBody>
      </p:sp>
      <p:sp>
        <p:nvSpPr>
          <p:cNvPr id="4" name="Прямоугольник 27">
            <a:extLst>
              <a:ext uri="{FF2B5EF4-FFF2-40B4-BE49-F238E27FC236}">
                <a16:creationId xmlns:a16="http://schemas.microsoft.com/office/drawing/2014/main" id="{9BB2D206-F1D1-44ED-80EB-F06466A24E71}"/>
              </a:ext>
            </a:extLst>
          </p:cNvPr>
          <p:cNvSpPr/>
          <p:nvPr/>
        </p:nvSpPr>
        <p:spPr>
          <a:xfrm>
            <a:off x="1390651" y="886767"/>
            <a:ext cx="3656899"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OBJECTIVE</a:t>
            </a:r>
            <a:endParaRPr lang="ru-RU" sz="6400" dirty="0">
              <a:solidFill>
                <a:schemeClr val="accent1"/>
              </a:solidFill>
            </a:endParaRPr>
          </a:p>
        </p:txBody>
      </p:sp>
      <p:cxnSp>
        <p:nvCxnSpPr>
          <p:cNvPr id="5" name="Прямая соединительная линия 36">
            <a:extLst>
              <a:ext uri="{FF2B5EF4-FFF2-40B4-BE49-F238E27FC236}">
                <a16:creationId xmlns:a16="http://schemas.microsoft.com/office/drawing/2014/main" id="{6BCAF8D5-2D30-4999-9FC3-805A5063C0B2}"/>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692999"/>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250"/>
                                        <p:tgtEl>
                                          <p:spTgt spid="27"/>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7">
            <a:extLst>
              <a:ext uri="{FF2B5EF4-FFF2-40B4-BE49-F238E27FC236}">
                <a16:creationId xmlns:a16="http://schemas.microsoft.com/office/drawing/2014/main" id="{02257921-2861-42E8-96E2-9B04856BBE42}"/>
              </a:ext>
            </a:extLst>
          </p:cNvPr>
          <p:cNvSpPr/>
          <p:nvPr/>
        </p:nvSpPr>
        <p:spPr>
          <a:xfrm>
            <a:off x="1390651" y="886767"/>
            <a:ext cx="6717608"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Research Question</a:t>
            </a:r>
            <a:endParaRPr lang="ru-RU" sz="6400" dirty="0">
              <a:solidFill>
                <a:schemeClr val="accent1"/>
              </a:solidFill>
            </a:endParaRPr>
          </a:p>
        </p:txBody>
      </p:sp>
      <p:cxnSp>
        <p:nvCxnSpPr>
          <p:cNvPr id="4" name="Прямая соединительная линия 36">
            <a:extLst>
              <a:ext uri="{FF2B5EF4-FFF2-40B4-BE49-F238E27FC236}">
                <a16:creationId xmlns:a16="http://schemas.microsoft.com/office/drawing/2014/main" id="{E891C9CA-0663-4FC1-9B65-4325122C9AB3}"/>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089CD2C-D34B-476D-97ED-519D7B5A34A1}"/>
              </a:ext>
            </a:extLst>
          </p:cNvPr>
          <p:cNvSpPr txBox="1"/>
          <p:nvPr/>
        </p:nvSpPr>
        <p:spPr>
          <a:xfrm>
            <a:off x="258966" y="3868764"/>
            <a:ext cx="18843681" cy="2671244"/>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US" sz="4800" dirty="0"/>
              <a:t>Are we able to predict the price of cryptocurrencies accurately?</a:t>
            </a:r>
          </a:p>
          <a:p>
            <a:pPr marL="685800" indent="-685800" algn="just">
              <a:lnSpc>
                <a:spcPct val="120000"/>
              </a:lnSpc>
              <a:buFont typeface="Arial" panose="020B0604020202020204" pitchFamily="34" charset="0"/>
              <a:buChar char="•"/>
            </a:pPr>
            <a:r>
              <a:rPr lang="en-US" sz="4800" dirty="0"/>
              <a:t>How to evaluate the accuracy of the cryptocurrency price predictor?</a:t>
            </a:r>
            <a:endParaRPr lang="en-GB" sz="4800" dirty="0"/>
          </a:p>
        </p:txBody>
      </p:sp>
    </p:spTree>
    <p:extLst>
      <p:ext uri="{BB962C8B-B14F-4D97-AF65-F5344CB8AC3E}">
        <p14:creationId xmlns:p14="http://schemas.microsoft.com/office/powerpoint/2010/main" val="956314012"/>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27">
            <a:extLst>
              <a:ext uri="{FF2B5EF4-FFF2-40B4-BE49-F238E27FC236}">
                <a16:creationId xmlns:a16="http://schemas.microsoft.com/office/drawing/2014/main" id="{7F1DB4F4-DD07-479D-85AA-04C8927DAEA2}"/>
              </a:ext>
            </a:extLst>
          </p:cNvPr>
          <p:cNvSpPr/>
          <p:nvPr/>
        </p:nvSpPr>
        <p:spPr>
          <a:xfrm>
            <a:off x="1390651" y="886767"/>
            <a:ext cx="4938788"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Project Scope</a:t>
            </a:r>
            <a:endParaRPr lang="ru-RU" sz="6400" dirty="0">
              <a:solidFill>
                <a:schemeClr val="accent1"/>
              </a:solidFill>
            </a:endParaRPr>
          </a:p>
        </p:txBody>
      </p:sp>
      <p:cxnSp>
        <p:nvCxnSpPr>
          <p:cNvPr id="3" name="Прямая соединительная линия 36">
            <a:extLst>
              <a:ext uri="{FF2B5EF4-FFF2-40B4-BE49-F238E27FC236}">
                <a16:creationId xmlns:a16="http://schemas.microsoft.com/office/drawing/2014/main" id="{832C2F4D-5A07-4E4B-9BF5-1C1A9FD45326}"/>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52BDD5-E2FB-4C94-8966-0E0212E50E7D}"/>
              </a:ext>
            </a:extLst>
          </p:cNvPr>
          <p:cNvSpPr txBox="1"/>
          <p:nvPr/>
        </p:nvSpPr>
        <p:spPr>
          <a:xfrm>
            <a:off x="258966" y="3868764"/>
            <a:ext cx="18843681" cy="3557641"/>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US" sz="4800" dirty="0"/>
              <a:t>The project scope will be to limit to only a few cryptocurrencies such as Bitcoin(BTC), Ethereum(ETH), Ripple(XRP), and Litecoin(LTC). This is because these 4 can be found in the </a:t>
            </a:r>
            <a:r>
              <a:rPr lang="en-US" sz="4800" dirty="0" err="1"/>
              <a:t>Luno</a:t>
            </a:r>
            <a:r>
              <a:rPr lang="en-US" sz="4800" dirty="0"/>
              <a:t> application as shown in Figure 1.</a:t>
            </a:r>
            <a:endParaRPr lang="en-GB" sz="4800" dirty="0"/>
          </a:p>
        </p:txBody>
      </p:sp>
      <p:pic>
        <p:nvPicPr>
          <p:cNvPr id="6" name="Picture 5">
            <a:extLst>
              <a:ext uri="{FF2B5EF4-FFF2-40B4-BE49-F238E27FC236}">
                <a16:creationId xmlns:a16="http://schemas.microsoft.com/office/drawing/2014/main" id="{37A89CC8-1B5E-448A-8F6B-A3E0D3D50AC9}"/>
              </a:ext>
            </a:extLst>
          </p:cNvPr>
          <p:cNvPicPr>
            <a:picLocks noChangeAspect="1"/>
          </p:cNvPicPr>
          <p:nvPr/>
        </p:nvPicPr>
        <p:blipFill>
          <a:blip r:embed="rId2"/>
          <a:stretch>
            <a:fillRect/>
          </a:stretch>
        </p:blipFill>
        <p:spPr>
          <a:xfrm>
            <a:off x="3584806" y="8097289"/>
            <a:ext cx="12192000" cy="2209800"/>
          </a:xfrm>
          <a:prstGeom prst="rect">
            <a:avLst/>
          </a:prstGeom>
        </p:spPr>
      </p:pic>
      <p:sp>
        <p:nvSpPr>
          <p:cNvPr id="7" name="TextBox 6">
            <a:extLst>
              <a:ext uri="{FF2B5EF4-FFF2-40B4-BE49-F238E27FC236}">
                <a16:creationId xmlns:a16="http://schemas.microsoft.com/office/drawing/2014/main" id="{AB4319CE-E103-4F78-A801-716734D4785C}"/>
              </a:ext>
            </a:extLst>
          </p:cNvPr>
          <p:cNvSpPr txBox="1"/>
          <p:nvPr/>
        </p:nvSpPr>
        <p:spPr>
          <a:xfrm>
            <a:off x="8892770" y="10307089"/>
            <a:ext cx="1300356" cy="461665"/>
          </a:xfrm>
          <a:prstGeom prst="rect">
            <a:avLst/>
          </a:prstGeom>
          <a:noFill/>
        </p:spPr>
        <p:txBody>
          <a:bodyPr wrap="none" rtlCol="0">
            <a:spAutoFit/>
          </a:bodyPr>
          <a:lstStyle/>
          <a:p>
            <a:r>
              <a:rPr lang="en-US" sz="2400" dirty="0"/>
              <a:t>Figure 1</a:t>
            </a:r>
          </a:p>
        </p:txBody>
      </p:sp>
    </p:spTree>
    <p:extLst>
      <p:ext uri="{BB962C8B-B14F-4D97-AF65-F5344CB8AC3E}">
        <p14:creationId xmlns:p14="http://schemas.microsoft.com/office/powerpoint/2010/main" val="3315064453"/>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27">
            <a:extLst>
              <a:ext uri="{FF2B5EF4-FFF2-40B4-BE49-F238E27FC236}">
                <a16:creationId xmlns:a16="http://schemas.microsoft.com/office/drawing/2014/main" id="{FC63CA7C-9F32-4EFD-B221-A3433B7B4862}"/>
              </a:ext>
            </a:extLst>
          </p:cNvPr>
          <p:cNvSpPr/>
          <p:nvPr/>
        </p:nvSpPr>
        <p:spPr>
          <a:xfrm>
            <a:off x="1390651" y="886767"/>
            <a:ext cx="4544577"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Target Users</a:t>
            </a:r>
            <a:endParaRPr lang="ru-RU" sz="6400" dirty="0">
              <a:solidFill>
                <a:schemeClr val="accent1"/>
              </a:solidFill>
            </a:endParaRPr>
          </a:p>
        </p:txBody>
      </p:sp>
      <p:cxnSp>
        <p:nvCxnSpPr>
          <p:cNvPr id="3" name="Прямая соединительная линия 36">
            <a:extLst>
              <a:ext uri="{FF2B5EF4-FFF2-40B4-BE49-F238E27FC236}">
                <a16:creationId xmlns:a16="http://schemas.microsoft.com/office/drawing/2014/main" id="{92911DFD-D115-4E4C-BEB6-3811A02C04E8}"/>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E7AD4-F831-4778-8ECA-961248B18F3B}"/>
              </a:ext>
            </a:extLst>
          </p:cNvPr>
          <p:cNvSpPr txBox="1"/>
          <p:nvPr/>
        </p:nvSpPr>
        <p:spPr>
          <a:xfrm>
            <a:off x="258966" y="3868764"/>
            <a:ext cx="18843681" cy="4444037"/>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US" sz="4800" dirty="0"/>
              <a:t>Target users will be anybody who is highly interested in investing cryptocurrency. Investing in cryptocurrency does not have a limit as you can even test your investing skills with small amounts of money. This allows anyone to participate but typically people in their mid 20’s to late 30’s will be the main target users.</a:t>
            </a:r>
            <a:endParaRPr lang="en-GB" sz="4800" dirty="0"/>
          </a:p>
        </p:txBody>
      </p:sp>
    </p:spTree>
    <p:extLst>
      <p:ext uri="{BB962C8B-B14F-4D97-AF65-F5344CB8AC3E}">
        <p14:creationId xmlns:p14="http://schemas.microsoft.com/office/powerpoint/2010/main" val="350286877"/>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27">
            <a:extLst>
              <a:ext uri="{FF2B5EF4-FFF2-40B4-BE49-F238E27FC236}">
                <a16:creationId xmlns:a16="http://schemas.microsoft.com/office/drawing/2014/main" id="{FC63CA7C-9F32-4EFD-B221-A3433B7B4862}"/>
              </a:ext>
            </a:extLst>
          </p:cNvPr>
          <p:cNvSpPr/>
          <p:nvPr/>
        </p:nvSpPr>
        <p:spPr>
          <a:xfrm>
            <a:off x="1390651" y="886767"/>
            <a:ext cx="8281498" cy="984885"/>
          </a:xfrm>
          <a:prstGeom prst="rect">
            <a:avLst/>
          </a:prstGeom>
        </p:spPr>
        <p:txBody>
          <a:bodyPr wrap="none" lIns="0" tIns="0" rIns="0" bIns="0" anchor="ctr" anchorCtr="0">
            <a:spAutoFit/>
          </a:bodyPr>
          <a:lstStyle/>
          <a:p>
            <a:r>
              <a:rPr lang="en-US" sz="6400" spc="-151" dirty="0">
                <a:solidFill>
                  <a:schemeClr val="accent1"/>
                </a:solidFill>
                <a:latin typeface="Fira Sans ExtraBold" panose="020B0903050000020004" pitchFamily="34" charset="0"/>
              </a:rPr>
              <a:t>Potential Stakeholders</a:t>
            </a:r>
            <a:endParaRPr lang="ru-RU" sz="6400" dirty="0">
              <a:solidFill>
                <a:schemeClr val="accent1"/>
              </a:solidFill>
            </a:endParaRPr>
          </a:p>
        </p:txBody>
      </p:sp>
      <p:cxnSp>
        <p:nvCxnSpPr>
          <p:cNvPr id="3" name="Прямая соединительная линия 36">
            <a:extLst>
              <a:ext uri="{FF2B5EF4-FFF2-40B4-BE49-F238E27FC236}">
                <a16:creationId xmlns:a16="http://schemas.microsoft.com/office/drawing/2014/main" id="{92911DFD-D115-4E4C-BEB6-3811A02C04E8}"/>
              </a:ext>
            </a:extLst>
          </p:cNvPr>
          <p:cNvCxnSpPr>
            <a:cxnSpLocks/>
          </p:cNvCxnSpPr>
          <p:nvPr/>
        </p:nvCxnSpPr>
        <p:spPr>
          <a:xfrm>
            <a:off x="258966" y="3535389"/>
            <a:ext cx="18843681" cy="0"/>
          </a:xfrm>
          <a:prstGeom prst="line">
            <a:avLst/>
          </a:prstGeom>
          <a:ln w="63500" cap="rnd">
            <a:solidFill>
              <a:srgbClr val="91B3C1"/>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E7AD4-F831-4778-8ECA-961248B18F3B}"/>
              </a:ext>
            </a:extLst>
          </p:cNvPr>
          <p:cNvSpPr txBox="1"/>
          <p:nvPr/>
        </p:nvSpPr>
        <p:spPr>
          <a:xfrm>
            <a:off x="258966" y="3868764"/>
            <a:ext cx="18843681" cy="4444037"/>
          </a:xfrm>
          <a:prstGeom prst="rect">
            <a:avLst/>
          </a:prstGeom>
          <a:noFill/>
        </p:spPr>
        <p:txBody>
          <a:bodyPr wrap="square" rtlCol="0">
            <a:spAutoFit/>
          </a:bodyPr>
          <a:lstStyle/>
          <a:p>
            <a:pPr marL="685800" indent="-685800" algn="just">
              <a:lnSpc>
                <a:spcPct val="120000"/>
              </a:lnSpc>
              <a:buFont typeface="Arial" panose="020B0604020202020204" pitchFamily="34" charset="0"/>
              <a:buChar char="•"/>
            </a:pPr>
            <a:r>
              <a:rPr lang="en-GB" sz="4800" dirty="0"/>
              <a:t>The potential stakeholders for this project should be any companies who wish to hold on to cryptocurrencies for investment purposes. One such example is Tesla which recently bought 1.5 billion dollars worth in bitcoin as shown in Figure 2 (Isidore, 2021).</a:t>
            </a:r>
          </a:p>
        </p:txBody>
      </p:sp>
      <p:pic>
        <p:nvPicPr>
          <p:cNvPr id="6" name="Picture 5">
            <a:extLst>
              <a:ext uri="{FF2B5EF4-FFF2-40B4-BE49-F238E27FC236}">
                <a16:creationId xmlns:a16="http://schemas.microsoft.com/office/drawing/2014/main" id="{51F06FE4-4571-4F71-8C93-6A6FFF76929A}"/>
              </a:ext>
            </a:extLst>
          </p:cNvPr>
          <p:cNvPicPr>
            <a:picLocks noChangeAspect="1"/>
          </p:cNvPicPr>
          <p:nvPr/>
        </p:nvPicPr>
        <p:blipFill>
          <a:blip r:embed="rId2"/>
          <a:stretch>
            <a:fillRect/>
          </a:stretch>
        </p:blipFill>
        <p:spPr>
          <a:xfrm>
            <a:off x="4361220" y="8312801"/>
            <a:ext cx="10621857" cy="3629532"/>
          </a:xfrm>
          <a:prstGeom prst="rect">
            <a:avLst/>
          </a:prstGeom>
        </p:spPr>
      </p:pic>
      <p:sp>
        <p:nvSpPr>
          <p:cNvPr id="9" name="TextBox 8">
            <a:extLst>
              <a:ext uri="{FF2B5EF4-FFF2-40B4-BE49-F238E27FC236}">
                <a16:creationId xmlns:a16="http://schemas.microsoft.com/office/drawing/2014/main" id="{7FE5C376-86DD-4AFE-A62B-1B7CF1355D10}"/>
              </a:ext>
            </a:extLst>
          </p:cNvPr>
          <p:cNvSpPr txBox="1"/>
          <p:nvPr/>
        </p:nvSpPr>
        <p:spPr>
          <a:xfrm>
            <a:off x="8884112" y="11942333"/>
            <a:ext cx="1300356" cy="461665"/>
          </a:xfrm>
          <a:prstGeom prst="rect">
            <a:avLst/>
          </a:prstGeom>
          <a:noFill/>
        </p:spPr>
        <p:txBody>
          <a:bodyPr wrap="none" rtlCol="0">
            <a:spAutoFit/>
          </a:bodyPr>
          <a:lstStyle/>
          <a:p>
            <a:r>
              <a:rPr lang="en-US" sz="2400" dirty="0"/>
              <a:t>Figure 2</a:t>
            </a:r>
          </a:p>
        </p:txBody>
      </p:sp>
    </p:spTree>
    <p:extLst>
      <p:ext uri="{BB962C8B-B14F-4D97-AF65-F5344CB8AC3E}">
        <p14:creationId xmlns:p14="http://schemas.microsoft.com/office/powerpoint/2010/main" val="2333436820"/>
      </p:ext>
    </p:extLst>
  </p:cSld>
  <p:clrMapOvr>
    <a:masterClrMapping/>
  </p:clrMapOvr>
  <p:transition spd="med" advClick="0" advTm="2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8389</TotalTime>
  <Words>1361</Words>
  <Application>Microsoft Office PowerPoint</Application>
  <PresentationFormat>Custom</PresentationFormat>
  <Paragraphs>148</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Calibri</vt:lpstr>
      <vt:lpstr>Fira Sans</vt:lpstr>
      <vt:lpstr>Fira Sans ExtraBold</vt:lpstr>
      <vt:lpstr>Fira Sans Light</vt:lpstr>
      <vt:lpstr>Fira Sans Medium</vt:lpstr>
      <vt:lpstr>Fira Sans SemiBold</vt:lpstr>
      <vt:lpstr>Tahoma</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zhukov@nm.ru</dc:creator>
  <cp:lastModifiedBy>USER</cp:lastModifiedBy>
  <cp:revision>426</cp:revision>
  <dcterms:created xsi:type="dcterms:W3CDTF">2015-09-30T09:48:45Z</dcterms:created>
  <dcterms:modified xsi:type="dcterms:W3CDTF">2022-02-14T08:12:15Z</dcterms:modified>
</cp:coreProperties>
</file>