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3" r:id="rId10"/>
    <p:sldId id="264" r:id="rId11"/>
    <p:sldId id="266" r:id="rId12"/>
    <p:sldId id="267" r:id="rId13"/>
    <p:sldId id="268" r:id="rId14"/>
    <p:sldId id="269" r:id="rId15"/>
    <p:sldId id="270"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29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US">
                <a:solidFill>
                  <a:schemeClr val="accent3">
                    <a:lumMod val="75000"/>
                  </a:schemeClr>
                </a:solidFill>
                <a:latin typeface="Arial Rounded MT Bold" panose="020F0704030504030204" charset="0"/>
                <a:cs typeface="Arial Rounded MT Bold" panose="020F0704030504030204" charset="0"/>
                <a:sym typeface="+mn-ea"/>
              </a:rPr>
              <a:t>Q:Explain why the rapid delivery and deployment of new systems is often more important to businesses than the detailed functionality of these systems?</a:t>
            </a:r>
            <a:endParaRPr lang="en-US" altLang="en-US">
              <a:solidFill>
                <a:schemeClr val="accent3">
                  <a:lumMod val="75000"/>
                </a:schemeClr>
              </a:solidFill>
              <a:latin typeface="Arial Rounded MT Bold" panose="020F0704030504030204" charset="0"/>
              <a:cs typeface="Arial Rounded MT Bold" panose="020F0704030504030204" charset="0"/>
            </a:endParaRPr>
          </a:p>
          <a:p>
            <a:r>
              <a:rPr lang="en-US" altLang="en-US">
                <a:solidFill>
                  <a:schemeClr val="accent3">
                    <a:lumMod val="75000"/>
                  </a:schemeClr>
                </a:solidFill>
                <a:latin typeface="Arial Rounded MT Bold" panose="020F0704030504030204" charset="0"/>
                <a:cs typeface="Arial Rounded MT Bold" panose="020F0704030504030204" charset="0"/>
                <a:sym typeface="+mn-ea"/>
              </a:rPr>
              <a:t>A:Rapid delivery and deployment of new systems is often more important to businesses than </a:t>
            </a:r>
            <a:endParaRPr lang="en-US" altLang="en-US">
              <a:solidFill>
                <a:schemeClr val="accent3">
                  <a:lumMod val="75000"/>
                </a:schemeClr>
              </a:solidFill>
              <a:latin typeface="Arial Rounded MT Bold" panose="020F0704030504030204" charset="0"/>
              <a:cs typeface="Arial Rounded MT Bold" panose="020F07040305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4975"/>
            <a:ext cx="9144000" cy="2224405"/>
          </a:xfrm>
        </p:spPr>
        <p:txBody>
          <a:bodyPr>
            <a:normAutofit/>
          </a:bodyPr>
          <a:lstStyle/>
          <a:p>
            <a:r>
              <a:rPr lang="en-US" dirty="0">
                <a:solidFill>
                  <a:srgbClr val="002060"/>
                </a:solidFill>
                <a:latin typeface="Arial Black" panose="020B0A04020102020204" charset="0"/>
                <a:cs typeface="Arial Black" panose="020B0A04020102020204" charset="0"/>
              </a:rPr>
              <a:t>SOFTWARE ENGINEEING</a:t>
            </a:r>
            <a:endParaRPr lang="en-US" dirty="0">
              <a:solidFill>
                <a:srgbClr val="002060"/>
              </a:solidFill>
              <a:latin typeface="Arial Black" panose="020B0A04020102020204" charset="0"/>
              <a:cs typeface="Arial Black" panose="020B0A04020102020204" charset="0"/>
            </a:endParaRPr>
          </a:p>
        </p:txBody>
      </p:sp>
      <p:sp>
        <p:nvSpPr>
          <p:cNvPr id="3" name="Subtitle 2"/>
          <p:cNvSpPr>
            <a:spLocks noGrp="1"/>
          </p:cNvSpPr>
          <p:nvPr>
            <p:ph type="subTitle" idx="1"/>
          </p:nvPr>
        </p:nvSpPr>
        <p:spPr>
          <a:xfrm>
            <a:off x="1524000" y="2835910"/>
            <a:ext cx="9144000" cy="3417570"/>
          </a:xfrm>
        </p:spPr>
        <p:txBody>
          <a:bodyPr>
            <a:normAutofit lnSpcReduction="20000"/>
          </a:bodyPr>
          <a:lstStyle/>
          <a:p>
            <a:endParaRPr lang="en-US"/>
          </a:p>
          <a:p>
            <a:r>
              <a:rPr lang="en-US">
                <a:solidFill>
                  <a:schemeClr val="tx1"/>
                </a:solidFill>
              </a:rPr>
              <a:t>Name:Zarish Rehman </a:t>
            </a:r>
            <a:endParaRPr lang="en-US">
              <a:solidFill>
                <a:schemeClr val="tx1"/>
              </a:solidFill>
            </a:endParaRPr>
          </a:p>
          <a:p>
            <a:r>
              <a:rPr lang="en-US">
                <a:solidFill>
                  <a:schemeClr val="tx1"/>
                </a:solidFill>
              </a:rPr>
              <a:t>Roll no:24181</a:t>
            </a:r>
            <a:endParaRPr lang="en-US">
              <a:solidFill>
                <a:schemeClr val="tx1"/>
              </a:solidFill>
            </a:endParaRPr>
          </a:p>
          <a:p>
            <a:r>
              <a:rPr lang="en-US">
                <a:solidFill>
                  <a:schemeClr val="tx1"/>
                </a:solidFill>
              </a:rPr>
              <a:t>Submmitted by:Maam Sadia Seher</a:t>
            </a:r>
            <a:endParaRPr lang="en-US">
              <a:solidFill>
                <a:schemeClr val="tx1"/>
              </a:solidFill>
            </a:endParaRPr>
          </a:p>
          <a:p>
            <a:r>
              <a:rPr lang="en-US">
                <a:solidFill>
                  <a:schemeClr val="tx1"/>
                </a:solidFill>
              </a:rPr>
              <a:t>Class:ADP CS 2nd MA</a:t>
            </a:r>
            <a:endParaRPr lang="en-US">
              <a:solidFill>
                <a:schemeClr val="tx1"/>
              </a:solidFill>
            </a:endParaRPr>
          </a:p>
          <a:p>
            <a:r>
              <a:rPr lang="en-US">
                <a:solidFill>
                  <a:schemeClr val="tx1"/>
                </a:solidFill>
              </a:rPr>
              <a:t>Title:SRS Or CH NO 2</a:t>
            </a: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1365" cy="6858000"/>
          </a:xfrm>
        </p:spPr>
        <p:txBody>
          <a:bodyPr>
            <a:normAutofit fontScale="90000"/>
          </a:bodyPr>
          <a:p>
            <a:br>
              <a:rPr lang="en-US" altLang="en-US" sz="2445">
                <a:solidFill>
                  <a:srgbClr val="C00000"/>
                </a:solidFill>
                <a:sym typeface="+mn-ea"/>
              </a:rPr>
            </a:br>
            <a:br>
              <a:rPr lang="en-US" altLang="en-US" sz="2445">
                <a:solidFill>
                  <a:srgbClr val="C00000"/>
                </a:solidFill>
                <a:sym typeface="+mn-ea"/>
              </a:rPr>
            </a:br>
            <a:br>
              <a:rPr lang="en-US" altLang="en-US" sz="2445">
                <a:solidFill>
                  <a:srgbClr val="C00000"/>
                </a:solidFill>
                <a:sym typeface="+mn-ea"/>
              </a:rPr>
            </a:br>
            <a:br>
              <a:rPr lang="en-US" altLang="en-US" sz="2445">
                <a:solidFill>
                  <a:srgbClr val="C00000"/>
                </a:solidFill>
                <a:sym typeface="+mn-ea"/>
              </a:rPr>
            </a:br>
            <a:r>
              <a:rPr lang="en-US" altLang="en-US" sz="2445">
                <a:solidFill>
                  <a:srgbClr val="C00000"/>
                </a:solidFill>
                <a:sym typeface="+mn-ea"/>
              </a:rPr>
              <a:t>Best Practice:</a:t>
            </a:r>
            <a:br>
              <a:rPr lang="en-US" altLang="en-US" sz="2445">
                <a:solidFill>
                  <a:srgbClr val="C00000"/>
                </a:solidFill>
                <a:sym typeface="+mn-ea"/>
              </a:rPr>
            </a:br>
            <a:r>
              <a:rPr lang="en-US" altLang="en-US" sz="2445">
                <a:solidFill>
                  <a:srgbClr val="C00000"/>
                </a:solidFill>
                <a:sym typeface="+mn-ea"/>
              </a:rPr>
              <a:t>1. Develop a new system: Based on the prototype, develop a new system that meets production standards.</a:t>
            </a:r>
            <a:br>
              <a:rPr lang="en-US" altLang="en-US" sz="2445">
                <a:solidFill>
                  <a:srgbClr val="C00000"/>
                </a:solidFill>
                <a:sym typeface="+mn-ea"/>
              </a:rPr>
            </a:br>
            <a:r>
              <a:rPr lang="en-US" altLang="en-US" sz="2445">
                <a:solidFill>
                  <a:srgbClr val="C00000"/>
                </a:solidFill>
                <a:sym typeface="+mn-ea"/>
              </a:rPr>
              <a:t>2. Refactor and test: Refactor the prototype into a robust, scalable, and secure system.</a:t>
            </a:r>
            <a:br>
              <a:rPr lang="en-US" altLang="en-US" sz="2445">
                <a:solidFill>
                  <a:srgbClr val="C00000"/>
                </a:solidFill>
                <a:sym typeface="+mn-ea"/>
              </a:rPr>
            </a:br>
            <a:br>
              <a:rPr lang="en-US" altLang="en-US" sz="2445">
                <a:solidFill>
                  <a:srgbClr val="C00000"/>
                </a:solidFill>
                <a:sym typeface="+mn-ea"/>
              </a:rPr>
            </a:br>
            <a:r>
              <a:rPr lang="en-US" altLang="en-US" sz="2445">
                <a:solidFill>
                  <a:srgbClr val="C00000"/>
                </a:solidFill>
                <a:sym typeface="+mn-ea"/>
              </a:rPr>
              <a:t>Q:Explain why Boehm’s spiral model is an adaptable model that can support both change avoidance and change tolerance activities. In practice, this model has not been widely used. Suggest why this might be the case.</a:t>
            </a:r>
            <a:br>
              <a:rPr lang="en-US" altLang="en-US" sz="2445">
                <a:solidFill>
                  <a:srgbClr val="C00000"/>
                </a:solidFill>
                <a:sym typeface="+mn-ea"/>
              </a:rPr>
            </a:br>
            <a:br>
              <a:rPr lang="en-US" altLang="en-US" sz="2445">
                <a:solidFill>
                  <a:srgbClr val="C00000"/>
                </a:solidFill>
                <a:sym typeface="+mn-ea"/>
              </a:rPr>
            </a:br>
            <a:r>
              <a:rPr lang="en-US" altLang="en-US" sz="2445">
                <a:solidFill>
                  <a:srgbClr val="C00000"/>
                </a:solidFill>
                <a:sym typeface="+mn-ea"/>
              </a:rPr>
              <a:t>A:Boehm's Spiral Model</a:t>
            </a:r>
            <a:br>
              <a:rPr lang="en-US" altLang="en-US" sz="2445">
                <a:solidFill>
                  <a:srgbClr val="C00000"/>
                </a:solidFill>
                <a:sym typeface="+mn-ea"/>
              </a:rPr>
            </a:br>
            <a:r>
              <a:rPr lang="en-US" altLang="en-US" sz="2445">
                <a:solidFill>
                  <a:srgbClr val="C00000"/>
                </a:solidFill>
                <a:sym typeface="+mn-ea"/>
              </a:rPr>
              <a:t>Adaptable Model:</a:t>
            </a:r>
            <a:br>
              <a:rPr lang="en-US" altLang="en-US" sz="2445">
                <a:solidFill>
                  <a:srgbClr val="C00000"/>
                </a:solidFill>
                <a:sym typeface="+mn-ea"/>
              </a:rPr>
            </a:br>
            <a:r>
              <a:rPr lang="en-US" altLang="en-US" sz="2445">
                <a:solidFill>
                  <a:srgbClr val="C00000"/>
                </a:solidFill>
                <a:sym typeface="+mn-ea"/>
              </a:rPr>
              <a:t>1. Risk-driven approach: Focuses on identifying and mitigating risks.</a:t>
            </a:r>
            <a:br>
              <a:rPr lang="en-US" altLang="en-US" sz="2445">
                <a:solidFill>
                  <a:srgbClr val="C00000"/>
                </a:solidFill>
                <a:sym typeface="+mn-ea"/>
              </a:rPr>
            </a:br>
            <a:r>
              <a:rPr lang="en-US" altLang="en-US" sz="2445">
                <a:solidFill>
                  <a:srgbClr val="C00000"/>
                </a:solidFill>
                <a:sym typeface="+mn-ea"/>
              </a:rPr>
              <a:t>2. Iterative development: Allows for flexibility and adaptation.</a:t>
            </a:r>
            <a:br>
              <a:rPr lang="en-US" altLang="en-US" sz="2445">
                <a:solidFill>
                  <a:srgbClr val="C00000"/>
                </a:solidFill>
                <a:sym typeface="+mn-ea"/>
              </a:rPr>
            </a:br>
            <a:r>
              <a:rPr lang="en-US" altLang="en-US" sz="2445">
                <a:solidFill>
                  <a:srgbClr val="C00000"/>
                </a:solidFill>
                <a:sym typeface="+mn-ea"/>
              </a:rPr>
              <a:t>3. Change avoidance: Emphasizes risk analysis and planning.</a:t>
            </a:r>
            <a:br>
              <a:rPr lang="en-US" altLang="en-US" sz="2445">
                <a:solidFill>
                  <a:srgbClr val="C00000"/>
                </a:solidFill>
                <a:sym typeface="+mn-ea"/>
              </a:rPr>
            </a:br>
            <a:r>
              <a:rPr lang="en-US" altLang="en-US" sz="2445">
                <a:solidFill>
                  <a:srgbClr val="C00000"/>
                </a:solidFill>
                <a:sym typeface="+mn-ea"/>
              </a:rPr>
              <a:t>4. Change tolerance: Accommodates changes through iterative refinement.</a:t>
            </a:r>
            <a:br>
              <a:rPr lang="en-US" altLang="en-US" sz="2445">
                <a:solidFill>
                  <a:srgbClr val="C00000"/>
                </a:solidFill>
                <a:sym typeface="+mn-ea"/>
              </a:rPr>
            </a:br>
            <a:r>
              <a:rPr lang="en-US" altLang="en-US" sz="2445">
                <a:solidFill>
                  <a:srgbClr val="C00000"/>
                </a:solidFill>
                <a:sym typeface="+mn-ea"/>
              </a:rPr>
              <a:t>Limited Adoption:</a:t>
            </a:r>
            <a:br>
              <a:rPr lang="en-US" altLang="en-US" sz="2445">
                <a:solidFill>
                  <a:srgbClr val="C00000"/>
                </a:solidFill>
                <a:sym typeface="+mn-ea"/>
              </a:rPr>
            </a:br>
            <a:r>
              <a:rPr lang="en-US" altLang="en-US" sz="2445">
                <a:solidFill>
                  <a:srgbClr val="C00000"/>
                </a:solidFill>
                <a:sym typeface="+mn-ea"/>
              </a:rPr>
              <a:t>1. Complexity: The model can be complex to implement.</a:t>
            </a:r>
            <a:br>
              <a:rPr lang="en-US" altLang="en-US" sz="2445">
                <a:solidFill>
                  <a:srgbClr val="C00000"/>
                </a:solidFill>
                <a:sym typeface="+mn-ea"/>
              </a:rPr>
            </a:br>
            <a:r>
              <a:rPr lang="en-US" altLang="en-US" sz="2445">
                <a:solidFill>
                  <a:srgbClr val="C00000"/>
                </a:solidFill>
                <a:sym typeface="+mn-ea"/>
              </a:rPr>
              <a:t>2. Resource-intensive: Requires significant resources for risk analysis.</a:t>
            </a:r>
            <a:br>
              <a:rPr lang="en-US" altLang="en-US" sz="2445">
                <a:solidFill>
                  <a:srgbClr val="C00000"/>
                </a:solidFill>
                <a:sym typeface="+mn-ea"/>
              </a:rPr>
            </a:br>
            <a:r>
              <a:rPr lang="en-US" altLang="en-US" sz="2445">
                <a:solidFill>
                  <a:srgbClr val="C00000"/>
                </a:solidFill>
                <a:sym typeface="+mn-ea"/>
              </a:rPr>
              <a:t>3. Lack of standardization: Can be difficult to apply consistently.</a:t>
            </a:r>
            <a:br>
              <a:rPr lang="en-US" altLang="en-US" sz="2445">
                <a:solidFill>
                  <a:srgbClr val="C00000"/>
                </a:solidFill>
                <a:sym typeface="+mn-ea"/>
              </a:rPr>
            </a:br>
            <a:br>
              <a:rPr lang="en-US" altLang="en-US" sz="2445">
                <a:solidFill>
                  <a:srgbClr val="C00000"/>
                </a:solidFill>
                <a:sym typeface="+mn-ea"/>
              </a:rPr>
            </a:br>
            <a:br>
              <a:rPr lang="en-US" altLang="en-US" sz="2445">
                <a:solidFill>
                  <a:srgbClr val="C00000"/>
                </a:solidFill>
                <a:sym typeface="+mn-ea"/>
              </a:rPr>
            </a:br>
            <a:endParaRPr lang="en-US" sz="2445">
              <a:latin typeface="Arial Rounded MT Bold" panose="020F0704030504030204" charset="0"/>
              <a:cs typeface="Arial Rounded MT Bold" panose="020F07040305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2191365" cy="6859270"/>
          </a:xfrm>
        </p:spPr>
        <p:txBody>
          <a:bodyPr>
            <a:normAutofit fontScale="90000"/>
          </a:bodyPr>
          <a:p>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r>
              <a:rPr lang="en-US" altLang="en-US" sz="3110">
                <a:solidFill>
                  <a:srgbClr val="C00000"/>
                </a:solidFill>
                <a:latin typeface="Arial Rounded MT Bold" panose="020F0704030504030204" charset="0"/>
                <a:cs typeface="Arial Rounded MT Bold" panose="020F0704030504030204" charset="0"/>
                <a:sym typeface="+mn-ea"/>
              </a:rPr>
              <a:t>Q:What are the advantages of providing static and dynamic views of the software process as in the Rational Unified Process?</a:t>
            </a: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r>
              <a:rPr lang="en-US" altLang="en-US" sz="3110">
                <a:solidFill>
                  <a:srgbClr val="C00000"/>
                </a:solidFill>
                <a:latin typeface="Arial Rounded MT Bold" panose="020F0704030504030204" charset="0"/>
                <a:cs typeface="Arial Rounded MT Bold" panose="020F0704030504030204" charset="0"/>
                <a:sym typeface="+mn-ea"/>
              </a:rPr>
              <a:t>A:Static and Dynamic Views</a:t>
            </a:r>
            <a:br>
              <a:rPr lang="en-US" altLang="en-US" sz="3110">
                <a:solidFill>
                  <a:srgbClr val="C00000"/>
                </a:solidFill>
                <a:latin typeface="Arial Rounded MT Bold" panose="020F0704030504030204" charset="0"/>
                <a:cs typeface="Arial Rounded MT Bold" panose="020F0704030504030204" charset="0"/>
                <a:sym typeface="+mn-ea"/>
              </a:rPr>
            </a:br>
            <a:r>
              <a:rPr lang="en-US" altLang="en-US" sz="3110">
                <a:solidFill>
                  <a:srgbClr val="C00000"/>
                </a:solidFill>
                <a:latin typeface="Arial Rounded MT Bold" panose="020F0704030504030204" charset="0"/>
                <a:cs typeface="Arial Rounded MT Bold" panose="020F0704030504030204" charset="0"/>
                <a:sym typeface="+mn-ea"/>
              </a:rPr>
              <a:t>Advantages:</a:t>
            </a:r>
            <a:br>
              <a:rPr lang="en-US" altLang="en-US" sz="3110">
                <a:solidFill>
                  <a:srgbClr val="C00000"/>
                </a:solidFill>
                <a:latin typeface="Arial Rounded MT Bold" panose="020F0704030504030204" charset="0"/>
                <a:cs typeface="Arial Rounded MT Bold" panose="020F0704030504030204" charset="0"/>
                <a:sym typeface="+mn-ea"/>
              </a:rPr>
            </a:br>
            <a:r>
              <a:rPr lang="en-US" altLang="en-US" sz="3110">
                <a:solidFill>
                  <a:srgbClr val="C00000"/>
                </a:solidFill>
                <a:latin typeface="Arial Rounded MT Bold" panose="020F0704030504030204" charset="0"/>
                <a:cs typeface="Arial Rounded MT Bold" panose="020F0704030504030204" charset="0"/>
                <a:sym typeface="+mn-ea"/>
              </a:rPr>
              <a:t>1. Clear Structure: Static view provides a clear understanding of process activities and workflows.</a:t>
            </a:r>
            <a:br>
              <a:rPr lang="en-US" altLang="en-US" sz="3110">
                <a:solidFill>
                  <a:srgbClr val="C00000"/>
                </a:solidFill>
                <a:latin typeface="Arial Rounded MT Bold" panose="020F0704030504030204" charset="0"/>
                <a:cs typeface="Arial Rounded MT Bold" panose="020F0704030504030204" charset="0"/>
                <a:sym typeface="+mn-ea"/>
              </a:rPr>
            </a:br>
            <a:r>
              <a:rPr lang="en-US" altLang="en-US" sz="3110">
                <a:solidFill>
                  <a:srgbClr val="C00000"/>
                </a:solidFill>
                <a:latin typeface="Arial Rounded MT Bold" panose="020F0704030504030204" charset="0"/>
                <a:cs typeface="Arial Rounded MT Bold" panose="020F0704030504030204" charset="0"/>
                <a:sym typeface="+mn-ea"/>
              </a:rPr>
              <a:t>2. Flexibility: Dynamic view shows how the process adapts to project needs and iterations.</a:t>
            </a:r>
            <a:br>
              <a:rPr lang="en-US" altLang="en-US" sz="3110">
                <a:solidFill>
                  <a:srgbClr val="C00000"/>
                </a:solidFill>
                <a:latin typeface="Arial Rounded MT Bold" panose="020F0704030504030204" charset="0"/>
                <a:cs typeface="Arial Rounded MT Bold" panose="020F0704030504030204" charset="0"/>
                <a:sym typeface="+mn-ea"/>
              </a:rPr>
            </a:br>
            <a:r>
              <a:rPr lang="en-US" altLang="en-US" sz="3110">
                <a:solidFill>
                  <a:srgbClr val="C00000"/>
                </a:solidFill>
                <a:latin typeface="Arial Rounded MT Bold" panose="020F0704030504030204" charset="0"/>
                <a:cs typeface="Arial Rounded MT Bold" panose="020F0704030504030204" charset="0"/>
                <a:sym typeface="+mn-ea"/>
              </a:rPr>
              <a:t>3. Comprehensive Understanding: Both views together provide a complete picture of the software development process.</a:t>
            </a: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br>
              <a:rPr lang="en-US" altLang="en-US" sz="3110">
                <a:solidFill>
                  <a:srgbClr val="C00000"/>
                </a:solidFill>
                <a:latin typeface="Arial Rounded MT Bold" panose="020F0704030504030204" charset="0"/>
                <a:cs typeface="Arial Rounded MT Bold" panose="020F0704030504030204" charset="0"/>
                <a:sym typeface="+mn-ea"/>
              </a:rPr>
            </a:br>
            <a:endParaRPr lang="en-US" altLang="en-US" sz="3110">
              <a:solidFill>
                <a:srgbClr val="C00000"/>
              </a:solidFill>
              <a:latin typeface="Arial Rounded MT Bold" panose="020F0704030504030204" charset="0"/>
              <a:cs typeface="Arial Rounded MT Bold" panose="020F07040305040302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635" cy="6857365"/>
          </a:xfrm>
        </p:spPr>
        <p:txBody>
          <a:bodyPr>
            <a:normAutofit fontScale="90000"/>
          </a:bodyPr>
          <a:p>
            <a:br>
              <a:rPr lang="en-US" altLang="en-US" sz="2800">
                <a:solidFill>
                  <a:srgbClr val="C00000"/>
                </a:solidFill>
                <a:latin typeface="Arial Rounded MT Bold" panose="020F0704030504030204" charset="0"/>
                <a:cs typeface="Arial Rounded MT Bold" panose="020F0704030504030204" charset="0"/>
              </a:rPr>
            </a:br>
            <a:br>
              <a:rPr lang="en-US" altLang="en-US" sz="2800">
                <a:solidFill>
                  <a:srgbClr val="C00000"/>
                </a:solidFill>
                <a:latin typeface="Arial Rounded MT Bold" panose="020F0704030504030204" charset="0"/>
                <a:cs typeface="Arial Rounded MT Bold" panose="020F0704030504030204" charset="0"/>
              </a:rPr>
            </a:br>
            <a:r>
              <a:rPr lang="en-US" altLang="en-US" sz="2800">
                <a:solidFill>
                  <a:srgbClr val="C00000"/>
                </a:solidFill>
                <a:latin typeface="Arial Rounded MT Bold" panose="020F0704030504030204" charset="0"/>
                <a:cs typeface="Arial Rounded MT Bold" panose="020F0704030504030204" charset="0"/>
              </a:rPr>
              <a:t>Q:Historically, the introduction of technology has caused profound changes in the labor market and, temporarily at least, displaced people from jobs.Discuss whether the introduction of extensive process automation is likely to have the same consequences for software engineers. If you don’t think it will, explain why not. If you think that it will reduce job opportunities, is it ethical for the</a:t>
            </a:r>
            <a:br>
              <a:rPr lang="en-US" altLang="en-US" sz="2800">
                <a:solidFill>
                  <a:srgbClr val="C00000"/>
                </a:solidFill>
                <a:latin typeface="Arial Rounded MT Bold" panose="020F0704030504030204" charset="0"/>
                <a:cs typeface="Arial Rounded MT Bold" panose="020F0704030504030204" charset="0"/>
              </a:rPr>
            </a:br>
            <a:r>
              <a:rPr lang="en-US" altLang="en-US" sz="2800">
                <a:solidFill>
                  <a:srgbClr val="C00000"/>
                </a:solidFill>
                <a:latin typeface="Arial Rounded MT Bold" panose="020F0704030504030204" charset="0"/>
                <a:cs typeface="Arial Rounded MT Bold" panose="020F0704030504030204" charset="0"/>
              </a:rPr>
              <a:t>engineers affected to passively or actively resist the introduction of this technology?</a:t>
            </a:r>
            <a:br>
              <a:rPr lang="en-US" altLang="en-US" sz="2800">
                <a:solidFill>
                  <a:srgbClr val="C00000"/>
                </a:solidFill>
                <a:latin typeface="Arial Rounded MT Bold" panose="020F0704030504030204" charset="0"/>
                <a:cs typeface="Arial Rounded MT Bold" panose="020F0704030504030204" charset="0"/>
              </a:rPr>
            </a:br>
            <a:br>
              <a:rPr lang="en-US" altLang="en-US" sz="2800">
                <a:solidFill>
                  <a:srgbClr val="C00000"/>
                </a:solidFill>
                <a:latin typeface="Arial Rounded MT Bold" panose="020F0704030504030204" charset="0"/>
                <a:cs typeface="Arial Rounded MT Bold" panose="020F0704030504030204" charset="0"/>
              </a:rPr>
            </a:br>
            <a:r>
              <a:rPr lang="en-US" altLang="en-US" sz="2800">
                <a:solidFill>
                  <a:srgbClr val="C00000"/>
                </a:solidFill>
                <a:latin typeface="Arial Rounded MT Bold" panose="020F0704030504030204" charset="0"/>
                <a:cs typeface="Arial Rounded MT Bold" panose="020F0704030504030204" charset="0"/>
              </a:rPr>
              <a:t>A:Impact on Software Engineers</a:t>
            </a:r>
            <a:br>
              <a:rPr lang="en-US" altLang="en-US" sz="2800">
                <a:solidFill>
                  <a:srgbClr val="C00000"/>
                </a:solidFill>
                <a:latin typeface="Arial Rounded MT Bold" panose="020F0704030504030204" charset="0"/>
                <a:cs typeface="Arial Rounded MT Bold" panose="020F0704030504030204" charset="0"/>
              </a:rPr>
            </a:br>
            <a:r>
              <a:rPr lang="en-US" altLang="en-US" sz="2800">
                <a:solidFill>
                  <a:srgbClr val="C00000"/>
                </a:solidFill>
                <a:latin typeface="Arial Rounded MT Bold" panose="020F0704030504030204" charset="0"/>
                <a:cs typeface="Arial Rounded MT Bold" panose="020F0704030504030204" charset="0"/>
              </a:rPr>
              <a:t>Potential Consequences:</a:t>
            </a:r>
            <a:br>
              <a:rPr lang="en-US" altLang="en-US" sz="2800">
                <a:solidFill>
                  <a:srgbClr val="C00000"/>
                </a:solidFill>
                <a:latin typeface="Arial Rounded MT Bold" panose="020F0704030504030204" charset="0"/>
                <a:cs typeface="Arial Rounded MT Bold" panose="020F0704030504030204" charset="0"/>
              </a:rPr>
            </a:br>
            <a:r>
              <a:rPr lang="en-US" altLang="en-US" sz="2800">
                <a:solidFill>
                  <a:srgbClr val="C00000"/>
                </a:solidFill>
                <a:latin typeface="Arial Rounded MT Bold" panose="020F0704030504030204" charset="0"/>
                <a:cs typeface="Arial Rounded MT Bold" panose="020F0704030504030204" charset="0"/>
              </a:rPr>
              <a:t>1. Job displacement: Automation may reduce job opportunities.</a:t>
            </a:r>
            <a:br>
              <a:rPr lang="en-US" altLang="en-US" sz="2800">
                <a:solidFill>
                  <a:srgbClr val="C00000"/>
                </a:solidFill>
                <a:latin typeface="Arial Rounded MT Bold" panose="020F0704030504030204" charset="0"/>
                <a:cs typeface="Arial Rounded MT Bold" panose="020F0704030504030204" charset="0"/>
              </a:rPr>
            </a:br>
            <a:r>
              <a:rPr lang="en-US" altLang="en-US" sz="2800">
                <a:solidFill>
                  <a:srgbClr val="C00000"/>
                </a:solidFill>
                <a:latin typeface="Arial Rounded MT Bold" panose="020F0704030504030204" charset="0"/>
                <a:cs typeface="Arial Rounded MT Bold" panose="020F0704030504030204" charset="0"/>
              </a:rPr>
              <a:t>2. Changes in job roles: Automation may shift focus to higher-level tasks.</a:t>
            </a:r>
            <a:br>
              <a:rPr lang="en-US" altLang="en-US" sz="2800">
                <a:solidFill>
                  <a:srgbClr val="C00000"/>
                </a:solidFill>
                <a:latin typeface="Arial Rounded MT Bold" panose="020F0704030504030204" charset="0"/>
                <a:cs typeface="Arial Rounded MT Bold" panose="020F0704030504030204" charset="0"/>
              </a:rPr>
            </a:br>
            <a:r>
              <a:rPr lang="en-US" altLang="en-US" sz="2800">
                <a:solidFill>
                  <a:srgbClr val="C00000"/>
                </a:solidFill>
                <a:latin typeface="Arial Rounded MT Bold" panose="020F0704030504030204" charset="0"/>
                <a:cs typeface="Arial Rounded MT Bold" panose="020F0704030504030204" charset="0"/>
                <a:sym typeface="+mn-ea"/>
              </a:rPr>
              <a:t>Impact on Software Engineers</a:t>
            </a:r>
            <a:br>
              <a:rPr lang="en-US" altLang="en-US" sz="2800">
                <a:solidFill>
                  <a:srgbClr val="C00000"/>
                </a:solidFill>
                <a:latin typeface="Arial Rounded MT Bold" panose="020F0704030504030204" charset="0"/>
                <a:cs typeface="Arial Rounded MT Bold" panose="020F0704030504030204" charset="0"/>
                <a:sym typeface="+mn-ea"/>
              </a:rPr>
            </a:br>
            <a:r>
              <a:rPr lang="en-US" altLang="en-US" sz="2800">
                <a:solidFill>
                  <a:srgbClr val="C00000"/>
                </a:solidFill>
                <a:latin typeface="Arial Rounded MT Bold" panose="020F0704030504030204" charset="0"/>
                <a:cs typeface="Arial Rounded MT Bold" panose="020F0704030504030204" charset="0"/>
                <a:sym typeface="+mn-ea"/>
              </a:rPr>
              <a:t>Potential Consequences:</a:t>
            </a:r>
            <a:br>
              <a:rPr lang="en-US" altLang="en-US" sz="2800">
                <a:solidFill>
                  <a:srgbClr val="C00000"/>
                </a:solidFill>
                <a:latin typeface="Arial Rounded MT Bold" panose="020F0704030504030204" charset="0"/>
                <a:cs typeface="Arial Rounded MT Bold" panose="020F0704030504030204" charset="0"/>
                <a:sym typeface="+mn-ea"/>
              </a:rPr>
            </a:br>
            <a:r>
              <a:rPr lang="en-US" altLang="en-US" sz="2800">
                <a:solidFill>
                  <a:srgbClr val="C00000"/>
                </a:solidFill>
                <a:latin typeface="Arial Rounded MT Bold" panose="020F0704030504030204" charset="0"/>
                <a:cs typeface="Arial Rounded MT Bold" panose="020F0704030504030204" charset="0"/>
                <a:sym typeface="+mn-ea"/>
              </a:rPr>
              <a:t>1. Job displacement: Automation may reduce job opportunities.</a:t>
            </a:r>
            <a:br>
              <a:rPr lang="en-US" altLang="en-US" sz="2800">
                <a:solidFill>
                  <a:srgbClr val="C00000"/>
                </a:solidFill>
                <a:latin typeface="Arial Rounded MT Bold" panose="020F0704030504030204" charset="0"/>
                <a:cs typeface="Arial Rounded MT Bold" panose="020F0704030504030204" charset="0"/>
                <a:sym typeface="+mn-ea"/>
              </a:rPr>
            </a:br>
            <a:r>
              <a:rPr lang="en-US" altLang="en-US" sz="2800">
                <a:solidFill>
                  <a:srgbClr val="C00000"/>
                </a:solidFill>
                <a:latin typeface="Arial Rounded MT Bold" panose="020F0704030504030204" charset="0"/>
                <a:cs typeface="Arial Rounded MT Bold" panose="020F0704030504030204" charset="0"/>
                <a:sym typeface="+mn-ea"/>
              </a:rPr>
              <a:t>2. Changes in job roles: Automation may shift focus to higher-level tasks.</a:t>
            </a:r>
            <a:br>
              <a:rPr lang="en-US" altLang="en-US" sz="2800">
                <a:solidFill>
                  <a:srgbClr val="C00000"/>
                </a:solidFill>
                <a:latin typeface="Arial Rounded MT Bold" panose="020F0704030504030204" charset="0"/>
                <a:cs typeface="Arial Rounded MT Bold" panose="020F0704030504030204" charset="0"/>
                <a:sym typeface="+mn-ea"/>
              </a:rPr>
            </a:br>
            <a:br>
              <a:rPr lang="en-US" altLang="en-US" sz="2800">
                <a:solidFill>
                  <a:srgbClr val="C00000"/>
                </a:solidFill>
                <a:latin typeface="Arial Rounded MT Bold" panose="020F0704030504030204" charset="0"/>
                <a:cs typeface="Arial Rounded MT Bold" panose="020F0704030504030204" charset="0"/>
              </a:rPr>
            </a:br>
            <a:br>
              <a:rPr lang="en-US" altLang="en-US" sz="2800">
                <a:solidFill>
                  <a:srgbClr val="C00000"/>
                </a:solidFill>
                <a:latin typeface="Arial Rounded MT Bold" panose="020F0704030504030204" charset="0"/>
                <a:cs typeface="Arial Rounded MT Bold" panose="020F0704030504030204" charset="0"/>
              </a:rPr>
            </a:br>
            <a:endParaRPr lang="en-US" altLang="en-US" sz="2800">
              <a:solidFill>
                <a:srgbClr val="C00000"/>
              </a:solidFill>
              <a:latin typeface="Arial Rounded MT Bold" panose="020F0704030504030204" charset="0"/>
              <a:cs typeface="Arial Rounded MT Bold" panose="020F07040305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35"/>
            <a:ext cx="10515600" cy="6756400"/>
          </a:xfrm>
        </p:spPr>
        <p:txBody>
          <a:bodyPr>
            <a:normAutofit/>
          </a:bodyPr>
          <a:p>
            <a:br>
              <a:rPr lang="en-US" altLang="en-US" sz="3110">
                <a:latin typeface="Arial Rounded MT Bold" panose="020F0704030504030204" charset="0"/>
                <a:cs typeface="Arial Rounded MT Bold" panose="020F0704030504030204" charset="0"/>
              </a:rPr>
            </a:br>
            <a:endParaRPr lang="en-US" altLang="en-US" sz="3110">
              <a:solidFill>
                <a:schemeClr val="accent3">
                  <a:lumMod val="75000"/>
                </a:schemeClr>
              </a:solidFill>
              <a:latin typeface="Arial Rounded MT Bold" panose="020F0704030504030204" charset="0"/>
              <a:cs typeface="Arial Rounded MT Bold" panose="020F0704030504030204" charset="0"/>
            </a:endParaRPr>
          </a:p>
        </p:txBody>
      </p:sp>
      <p:sp>
        <p:nvSpPr>
          <p:cNvPr id="3" name="Text Box 2"/>
          <p:cNvSpPr txBox="1"/>
          <p:nvPr/>
        </p:nvSpPr>
        <p:spPr>
          <a:xfrm>
            <a:off x="-635" y="635"/>
            <a:ext cx="12192635" cy="6856730"/>
          </a:xfrm>
          <a:prstGeom prst="rect">
            <a:avLst/>
          </a:prstGeom>
          <a:noFill/>
        </p:spPr>
        <p:txBody>
          <a:bodyPr wrap="square" rtlCol="0" anchor="t">
            <a:noAutofit/>
          </a:bodyPr>
          <a:p>
            <a:br>
              <a:rPr lang="en-US" altLang="en-US" sz="2800">
                <a:solidFill>
                  <a:srgbClr val="C00000"/>
                </a:solidFill>
                <a:latin typeface="Arial Rounded MT Bold" panose="020F0704030504030204" charset="0"/>
                <a:cs typeface="Arial Rounded MT Bold" panose="020F0704030504030204" charset="0"/>
                <a:sym typeface="+mn-ea"/>
              </a:rPr>
            </a:br>
            <a:r>
              <a:rPr lang="en-US" altLang="en-US" sz="2800">
                <a:solidFill>
                  <a:srgbClr val="C00000"/>
                </a:solidFill>
                <a:latin typeface="Arial Rounded MT Bold" panose="020F0704030504030204" charset="0"/>
                <a:cs typeface="Arial Rounded MT Bold" panose="020F0704030504030204" charset="0"/>
                <a:sym typeface="+mn-ea"/>
              </a:rPr>
              <a:t>Mitigating Factors:</a:t>
            </a:r>
            <a:br>
              <a:rPr lang="en-US" altLang="en-US" sz="2800">
                <a:solidFill>
                  <a:srgbClr val="C00000"/>
                </a:solidFill>
                <a:latin typeface="Arial Rounded MT Bold" panose="020F0704030504030204" charset="0"/>
                <a:cs typeface="Arial Rounded MT Bold" panose="020F0704030504030204" charset="0"/>
                <a:sym typeface="+mn-ea"/>
              </a:rPr>
            </a:br>
            <a:r>
              <a:rPr lang="en-US" altLang="en-US" sz="2800">
                <a:solidFill>
                  <a:srgbClr val="C00000"/>
                </a:solidFill>
                <a:latin typeface="Arial Rounded MT Bold" panose="020F0704030504030204" charset="0"/>
                <a:cs typeface="Arial Rounded MT Bold" panose="020F0704030504030204" charset="0"/>
                <a:sym typeface="+mn-ea"/>
              </a:rPr>
              <a:t>1. New opportunities: Automation can create new roles and opportunities.</a:t>
            </a:r>
            <a:br>
              <a:rPr lang="en-US" altLang="en-US" sz="2800">
                <a:solidFill>
                  <a:srgbClr val="C00000"/>
                </a:solidFill>
                <a:latin typeface="Arial Rounded MT Bold" panose="020F0704030504030204" charset="0"/>
                <a:cs typeface="Arial Rounded MT Bold" panose="020F0704030504030204" charset="0"/>
                <a:sym typeface="+mn-ea"/>
              </a:rPr>
            </a:br>
            <a:r>
              <a:rPr lang="en-US" altLang="en-US" sz="2800">
                <a:solidFill>
                  <a:srgbClr val="C00000"/>
                </a:solidFill>
                <a:latin typeface="Arial Rounded MT Bold" panose="020F0704030504030204" charset="0"/>
                <a:cs typeface="Arial Rounded MT Bold" panose="020F0704030504030204" charset="0"/>
                <a:sym typeface="+mn-ea"/>
              </a:rPr>
              <a:t>2. Augmentation: Automation can enhance human capabilities.</a:t>
            </a:r>
            <a:br>
              <a:rPr lang="en-US" altLang="en-US" sz="2800">
                <a:solidFill>
                  <a:srgbClr val="C00000"/>
                </a:solidFill>
                <a:latin typeface="Arial Rounded MT Bold" panose="020F0704030504030204" charset="0"/>
                <a:cs typeface="Arial Rounded MT Bold" panose="020F0704030504030204" charset="0"/>
                <a:sym typeface="+mn-ea"/>
              </a:rPr>
            </a:br>
            <a:r>
              <a:rPr lang="en-US" altLang="en-US" sz="2800">
                <a:solidFill>
                  <a:srgbClr val="C00000"/>
                </a:solidFill>
                <a:latin typeface="Arial Rounded MT Bold" panose="020F0704030504030204" charset="0"/>
                <a:cs typeface="Arial Rounded MT Bold" panose="020F0704030504030204" charset="0"/>
                <a:sym typeface="+mn-ea"/>
              </a:rPr>
              <a:t>Ethics:</a:t>
            </a:r>
            <a:br>
              <a:rPr lang="en-US" altLang="en-US" sz="2800">
                <a:solidFill>
                  <a:srgbClr val="C00000"/>
                </a:solidFill>
                <a:latin typeface="Arial Rounded MT Bold" panose="020F0704030504030204" charset="0"/>
                <a:cs typeface="Arial Rounded MT Bold" panose="020F0704030504030204" charset="0"/>
                <a:sym typeface="+mn-ea"/>
              </a:rPr>
            </a:br>
            <a:r>
              <a:rPr lang="en-US" altLang="en-US" sz="2800">
                <a:solidFill>
                  <a:srgbClr val="C00000"/>
                </a:solidFill>
                <a:latin typeface="Arial Rounded MT Bold" panose="020F0704030504030204" charset="0"/>
                <a:cs typeface="Arial Rounded MT Bold" panose="020F0704030504030204" charset="0"/>
                <a:sym typeface="+mn-ea"/>
              </a:rPr>
              <a:t>1. Adaptation: Engineers should adapt to new technologies.</a:t>
            </a:r>
            <a:br>
              <a:rPr lang="en-US" altLang="en-US" sz="2800">
                <a:solidFill>
                  <a:srgbClr val="C00000"/>
                </a:solidFill>
                <a:latin typeface="Arial Rounded MT Bold" panose="020F0704030504030204" charset="0"/>
                <a:cs typeface="Arial Rounded MT Bold" panose="020F0704030504030204" charset="0"/>
                <a:sym typeface="+mn-ea"/>
              </a:rPr>
            </a:br>
            <a:r>
              <a:rPr lang="en-US" altLang="en-US" sz="2800">
                <a:solidFill>
                  <a:srgbClr val="C00000"/>
                </a:solidFill>
                <a:latin typeface="Arial Rounded MT Bold" panose="020F0704030504030204" charset="0"/>
                <a:cs typeface="Arial Rounded MT Bold" panose="020F0704030504030204" charset="0"/>
                <a:sym typeface="+mn-ea"/>
              </a:rPr>
              <a:t>2. Upskilling: Engineers can upskill to work with automation.</a:t>
            </a:r>
            <a:br>
              <a:rPr lang="en-US" altLang="en-US" sz="2800">
                <a:solidFill>
                  <a:srgbClr val="C00000"/>
                </a:solidFill>
                <a:latin typeface="Arial Rounded MT Bold" panose="020F0704030504030204" charset="0"/>
                <a:cs typeface="Arial Rounded MT Bold" panose="020F0704030504030204" charset="0"/>
                <a:sym typeface="+mn-ea"/>
              </a:rPr>
            </a:br>
            <a:r>
              <a:rPr lang="en-US" altLang="en-US" sz="2800">
                <a:solidFill>
                  <a:srgbClr val="C00000"/>
                </a:solidFill>
                <a:latin typeface="Arial Rounded MT Bold" panose="020F0704030504030204" charset="0"/>
                <a:cs typeface="Arial Rounded MT Bold" panose="020F0704030504030204" charset="0"/>
                <a:sym typeface="+mn-ea"/>
              </a:rPr>
              <a:t>3. Collaboration: Engineers can work with automation to improve efficiency.</a:t>
            </a:r>
            <a:br>
              <a:rPr lang="en-US" altLang="en-US" sz="2800">
                <a:solidFill>
                  <a:srgbClr val="C00000"/>
                </a:solidFill>
                <a:latin typeface="Arial Rounded MT Bold" panose="020F0704030504030204" charset="0"/>
                <a:cs typeface="Arial Rounded MT Bold" panose="020F0704030504030204" charset="0"/>
                <a:sym typeface="+mn-ea"/>
              </a:rPr>
            </a:br>
            <a:br>
              <a:rPr lang="en-US" altLang="en-US" sz="2800">
                <a:solidFill>
                  <a:srgbClr val="C00000"/>
                </a:solidFill>
                <a:latin typeface="Arial Rounded MT Bold" panose="020F0704030504030204" charset="0"/>
                <a:cs typeface="Arial Rounded MT Bold" panose="020F0704030504030204" charset="0"/>
                <a:sym typeface="+mn-ea"/>
              </a:rPr>
            </a:br>
            <a:endParaRPr lang="en-US" altLang="en-US" sz="2800">
              <a:solidFill>
                <a:srgbClr val="C00000"/>
              </a:solidFill>
              <a:latin typeface="Arial Rounded MT Bold" panose="020F0704030504030204" charset="0"/>
              <a:cs typeface="Arial Rounded MT Bold" panose="020F07040305040302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198245"/>
          </a:xfrm>
        </p:spPr>
        <p:txBody>
          <a:bodyPr/>
          <a:p>
            <a:r>
              <a:rPr lang="en-US"/>
              <a:t>                            </a:t>
            </a:r>
            <a:r>
              <a:rPr lang="en-US">
                <a:solidFill>
                  <a:schemeClr val="accent2"/>
                </a:solidFill>
                <a:latin typeface="Arial Black" panose="020B0A04020102020204" charset="0"/>
                <a:cs typeface="Arial Black" panose="020B0A04020102020204" charset="0"/>
              </a:rPr>
              <a:t> </a:t>
            </a:r>
            <a:r>
              <a:rPr lang="en-US" sz="4400">
                <a:solidFill>
                  <a:schemeClr val="accent2"/>
                </a:solidFill>
                <a:latin typeface="Arial Black" panose="020B0A04020102020204" charset="0"/>
                <a:cs typeface="Arial Black" panose="020B0A04020102020204" charset="0"/>
              </a:rPr>
              <a:t>SRS</a:t>
            </a:r>
            <a:endParaRPr lang="en-US" sz="4400">
              <a:solidFill>
                <a:schemeClr val="accent2"/>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1240155"/>
            <a:ext cx="10515600" cy="5420360"/>
          </a:xfrm>
        </p:spPr>
        <p:txBody>
          <a:bodyPr>
            <a:noAutofit/>
          </a:bodyPr>
          <a:p>
            <a:r>
              <a:rPr lang="en-US" altLang="en-US" sz="2700">
                <a:solidFill>
                  <a:srgbClr val="C00000"/>
                </a:solidFill>
                <a:latin typeface="Arial Rounded MT Bold" panose="020F0704030504030204" charset="0"/>
                <a:cs typeface="Arial Rounded MT Bold" panose="020F0704030504030204" charset="0"/>
              </a:rPr>
              <a:t>Software Requirements Specification (SRS)</a:t>
            </a:r>
            <a:endParaRPr lang="en-US" altLang="en-US" sz="2700">
              <a:solidFill>
                <a:srgbClr val="C00000"/>
              </a:solidFill>
              <a:latin typeface="Arial Rounded MT Bold" panose="020F0704030504030204" charset="0"/>
              <a:cs typeface="Arial Rounded MT Bold" panose="020F0704030504030204" charset="0"/>
            </a:endParaRPr>
          </a:p>
          <a:p>
            <a:r>
              <a:rPr lang="en-US" altLang="en-US" sz="2700">
                <a:solidFill>
                  <a:srgbClr val="C00000"/>
                </a:solidFill>
                <a:latin typeface="Arial Rounded MT Bold" panose="020F0704030504030204" charset="0"/>
                <a:cs typeface="Arial Rounded MT Bold" panose="020F0704030504030204" charset="0"/>
              </a:rPr>
              <a:t>Introduction</a:t>
            </a:r>
            <a:endParaRPr lang="en-US" altLang="en-US" sz="2700">
              <a:solidFill>
                <a:srgbClr val="C00000"/>
              </a:solidFill>
              <a:latin typeface="Arial Rounded MT Bold" panose="020F0704030504030204" charset="0"/>
              <a:cs typeface="Arial Rounded MT Bold" panose="020F0704030504030204" charset="0"/>
            </a:endParaRPr>
          </a:p>
          <a:p>
            <a:r>
              <a:rPr lang="en-US" altLang="en-US" sz="2700">
                <a:solidFill>
                  <a:srgbClr val="C00000"/>
                </a:solidFill>
                <a:latin typeface="Arial Rounded MT Bold" panose="020F0704030504030204" charset="0"/>
                <a:cs typeface="Arial Rounded MT Bold" panose="020F0704030504030204" charset="0"/>
              </a:rPr>
              <a:t>The Software Requirements Specification (SRS) is a detailed document that outlines the requirements and specifications of a software system. It serves as a communication tool between stakeholders, developers, and users, ensuring everyone is on the same page regarding the system's functionality, performance, and constraints.</a:t>
            </a:r>
            <a:endParaRPr lang="en-US" altLang="en-US" sz="2700">
              <a:solidFill>
                <a:srgbClr val="C00000"/>
              </a:solidFill>
              <a:latin typeface="Arial Rounded MT Bold" panose="020F0704030504030204" charset="0"/>
              <a:cs typeface="Arial Rounded MT Bold" panose="020F0704030504030204" charset="0"/>
            </a:endParaRPr>
          </a:p>
          <a:p>
            <a:r>
              <a:rPr lang="en-US" altLang="en-US" sz="2700">
                <a:solidFill>
                  <a:srgbClr val="C00000"/>
                </a:solidFill>
                <a:latin typeface="Arial Rounded MT Bold" panose="020F0704030504030204" charset="0"/>
                <a:cs typeface="Arial Rounded MT Bold" panose="020F0704030504030204" charset="0"/>
              </a:rPr>
              <a:t>Purpose</a:t>
            </a:r>
            <a:endParaRPr lang="en-US" altLang="en-US" sz="2700">
              <a:solidFill>
                <a:srgbClr val="C00000"/>
              </a:solidFill>
              <a:latin typeface="Arial Rounded MT Bold" panose="020F0704030504030204" charset="0"/>
              <a:cs typeface="Arial Rounded MT Bold" panose="020F0704030504030204" charset="0"/>
            </a:endParaRPr>
          </a:p>
          <a:p>
            <a:r>
              <a:rPr lang="en-US" altLang="en-US" sz="2700">
                <a:solidFill>
                  <a:srgbClr val="C00000"/>
                </a:solidFill>
                <a:latin typeface="Arial Rounded MT Bold" panose="020F0704030504030204" charset="0"/>
                <a:cs typeface="Arial Rounded MT Bold" panose="020F0704030504030204" charset="0"/>
              </a:rPr>
              <a:t>The purpose of an SRS is to:</a:t>
            </a:r>
            <a:endParaRPr lang="en-US" altLang="en-US" sz="2700">
              <a:solidFill>
                <a:srgbClr val="C00000"/>
              </a:solidFill>
              <a:latin typeface="Arial Rounded MT Bold" panose="020F0704030504030204" charset="0"/>
              <a:cs typeface="Arial Rounded MT Bold" panose="020F0704030504030204" charset="0"/>
            </a:endParaRPr>
          </a:p>
          <a:p>
            <a:r>
              <a:rPr lang="en-US" altLang="en-US" sz="2700">
                <a:solidFill>
                  <a:srgbClr val="C00000"/>
                </a:solidFill>
                <a:latin typeface="Arial Rounded MT Bold" panose="020F0704030504030204" charset="0"/>
                <a:cs typeface="Arial Rounded MT Bold" panose="020F0704030504030204" charset="0"/>
              </a:rPr>
              <a:t>1. Define the System's Functionality: Describe what the system should do and how it should behave.</a:t>
            </a:r>
            <a:endParaRPr lang="en-US" altLang="en-US" sz="2700">
              <a:solidFill>
                <a:srgbClr val="C00000"/>
              </a:solidFill>
              <a:latin typeface="Arial Rounded MT Bold" panose="020F0704030504030204" charset="0"/>
              <a:cs typeface="Arial Rounded MT Bold" panose="020F0704030504030204" charset="0"/>
            </a:endParaRPr>
          </a:p>
          <a:p>
            <a:endParaRPr lang="en-US" altLang="en-US" sz="2700">
              <a:solidFill>
                <a:srgbClr val="C00000"/>
              </a:solidFill>
              <a:latin typeface="Arial Rounded MT Bold" panose="020F0704030504030204" charset="0"/>
              <a:cs typeface="Arial Rounded MT Bold" panose="020F07040305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03555" y="0"/>
            <a:ext cx="11688445" cy="6858635"/>
          </a:xfrm>
        </p:spPr>
        <p:txBody>
          <a:bodyPr>
            <a:normAutofit fontScale="30000"/>
          </a:bodyPr>
          <a:p>
            <a:pPr marL="0" indent="0">
              <a:buNone/>
            </a:pPr>
            <a:r>
              <a:rPr lang="en-US" altLang="en-US">
                <a:sym typeface="+mn-ea"/>
              </a:rPr>
              <a:t>   </a:t>
            </a:r>
            <a:r>
              <a:rPr lang="en-US" altLang="en-US" sz="7000">
                <a:solidFill>
                  <a:srgbClr val="C00000"/>
                </a:solidFill>
                <a:latin typeface="Arial Rounded MT Bold" panose="020F0704030504030204" charset="0"/>
                <a:cs typeface="Arial Rounded MT Bold" panose="020F0704030504030204" charset="0"/>
                <a:sym typeface="+mn-ea"/>
              </a:rPr>
              <a:t>2. Establish Project Scope: Clearly outline the project's boundaries, deliverables, and limitations.</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sym typeface="+mn-ea"/>
              </a:rPr>
              <a:t>3. Guide Development: Provide a detailed guide for the development team to design and build the system.</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sym typeface="+mn-ea"/>
              </a:rPr>
              <a:t>Key Components</a:t>
            </a:r>
            <a:endParaRPr lang="en-US" altLang="en-US" sz="7000">
              <a:solidFill>
                <a:srgbClr val="C00000"/>
              </a:solidFill>
              <a:latin typeface="Arial Rounded MT Bold" panose="020F0704030504030204" charset="0"/>
              <a:cs typeface="Arial Rounded MT Bold" panose="020F0704030504030204" charset="0"/>
              <a:sym typeface="+mn-ea"/>
            </a:endParaRPr>
          </a:p>
          <a:p>
            <a:r>
              <a:rPr lang="en-US" altLang="en-US" sz="7000">
                <a:solidFill>
                  <a:srgbClr val="C00000"/>
                </a:solidFill>
                <a:latin typeface="Arial Rounded MT Bold" panose="020F0704030504030204" charset="0"/>
                <a:cs typeface="Arial Rounded MT Bold" panose="020F0704030504030204" charset="0"/>
              </a:rPr>
              <a:t>A comprehensive SRS typically includes:</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rPr>
              <a:t>1. Functional Requirements: Describe the system's functional capabilities, such as:</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rPr>
              <a:t>    - User interactions</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rPr>
              <a:t>    - Data processing</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rPr>
              <a:t>    - Business logic</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rPr>
              <a:t>    - Integration with other systems</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rPr>
              <a:t>2. Non-Functional Requirements: Describe the system's performance, security, usability, and other quality attributes, such as:</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rPr>
              <a:t>    - Response time</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rPr>
              <a:t>    - Throughput</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rPr>
              <a:t>    - Security measures</a:t>
            </a:r>
            <a:endParaRPr lang="en-US" altLang="en-US" sz="7000">
              <a:solidFill>
                <a:srgbClr val="C00000"/>
              </a:solidFill>
              <a:latin typeface="Arial Rounded MT Bold" panose="020F0704030504030204" charset="0"/>
              <a:cs typeface="Arial Rounded MT Bold" panose="020F0704030504030204" charset="0"/>
            </a:endParaRPr>
          </a:p>
          <a:p>
            <a:r>
              <a:rPr lang="en-US" altLang="en-US" sz="7000">
                <a:solidFill>
                  <a:srgbClr val="C00000"/>
                </a:solidFill>
                <a:latin typeface="Arial Rounded MT Bold" panose="020F0704030504030204" charset="0"/>
                <a:cs typeface="Arial Rounded MT Bold" panose="020F0704030504030204" charset="0"/>
              </a:rPr>
              <a:t>    - User experience</a:t>
            </a:r>
            <a:endParaRPr lang="en-US" altLang="en-US" sz="7000">
              <a:solidFill>
                <a:srgbClr val="C00000"/>
              </a:solidFill>
              <a:latin typeface="Arial Rounded MT Bold" panose="020F0704030504030204" charset="0"/>
              <a:cs typeface="Arial Rounded MT Bold" panose="020F0704030504030204" charset="0"/>
            </a:endParaRPr>
          </a:p>
          <a:p>
            <a:endParaRPr lang="en-US" altLang="en-US">
              <a:solidFill>
                <a:srgbClr val="C00000"/>
              </a:solidFill>
            </a:endParaRPr>
          </a:p>
          <a:p>
            <a:endParaRPr lang="en-US" altLang="en-US">
              <a:solidFill>
                <a:srgbClr val="C00000"/>
              </a:solidFill>
            </a:endParaRPr>
          </a:p>
          <a:p>
            <a:endParaRPr lang="en-US" altLang="en-US">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5" y="635"/>
            <a:ext cx="12191365" cy="6857365"/>
          </a:xfrm>
        </p:spPr>
        <p:txBody>
          <a:bodyPr>
            <a:normAutofit lnSpcReduction="10000"/>
          </a:bodyPr>
          <a:p>
            <a:endParaRPr lang="en-US" altLang="en-US" sz="2400">
              <a:solidFill>
                <a:schemeClr val="accent3">
                  <a:lumMod val="75000"/>
                </a:schemeClr>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User Requirements: Describe the needs and expectations of the users, including:</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    - User roles and responsibilities</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    - User interface requirements</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    - Accessibility requirements</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4. System Requirements: Describe the technical requirements of the system, including:</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    - Hardware and software dependencies</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    - Network requirements</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    - Database requirements</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5. Constraints: Describe any limitations or constraints that may impact the system's development or operation, such as:</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    - Regulatory requirements</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    - Technical limitations</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    - Budget constraints</a:t>
            </a:r>
            <a:endParaRPr lang="en-US" altLang="en-US" sz="2400">
              <a:solidFill>
                <a:srgbClr val="C00000"/>
              </a:solidFill>
              <a:latin typeface="Arial Rounded MT Bold" panose="020F0704030504030204" charset="0"/>
              <a:cs typeface="Arial Rounded MT Bold" panose="020F0704030504030204" charset="0"/>
            </a:endParaRPr>
          </a:p>
          <a:p>
            <a:endParaRPr lang="en-US" altLang="en-US" sz="2400">
              <a:solidFill>
                <a:srgbClr val="C00000"/>
              </a:solidFill>
              <a:latin typeface="Arial Rounded MT Bold" panose="020F0704030504030204" charset="0"/>
              <a:cs typeface="Arial Rounded MT Bold" panose="020F0704030504030204" charset="0"/>
            </a:endParaRPr>
          </a:p>
          <a:p>
            <a:endParaRPr lang="en-US" altLang="en-US" sz="2400">
              <a:solidFill>
                <a:srgbClr val="C00000"/>
              </a:solidFill>
              <a:latin typeface="Arial Rounded MT Bold" panose="020F0704030504030204" charset="0"/>
              <a:cs typeface="Arial Rounded MT Bold" panose="020F07040305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5" y="635"/>
            <a:ext cx="12191365" cy="6857365"/>
          </a:xfrm>
        </p:spPr>
        <p:txBody>
          <a:bodyPr>
            <a:noAutofit/>
          </a:bodyPr>
          <a:p>
            <a:r>
              <a:rPr lang="en-US" altLang="en-US" sz="2200">
                <a:solidFill>
                  <a:srgbClr val="C00000"/>
                </a:solidFill>
                <a:latin typeface="Arial Rounded MT Bold" panose="020F0704030504030204" charset="0"/>
                <a:cs typeface="Arial Rounded MT Bold" panose="020F0704030504030204" charset="0"/>
              </a:rPr>
              <a:t>.</a:t>
            </a:r>
            <a:r>
              <a:rPr lang="en-US" altLang="en-US" sz="2200">
                <a:solidFill>
                  <a:srgbClr val="C00000"/>
                </a:solidFill>
                <a:latin typeface="Arial Rounded MT Bold" panose="020F0704030504030204" charset="0"/>
                <a:cs typeface="Arial Rounded MT Bold" panose="020F0704030504030204" charset="0"/>
                <a:sym typeface="+mn-ea"/>
              </a:rPr>
              <a:t>Benefits</a:t>
            </a:r>
            <a:endParaRPr lang="en-US" altLang="en-US" sz="2200">
              <a:solidFill>
                <a:srgbClr val="C00000"/>
              </a:solidFill>
              <a:latin typeface="Arial Rounded MT Bold" panose="020F0704030504030204" charset="0"/>
              <a:cs typeface="Arial Rounded MT Bold" panose="020F0704030504030204" charset="0"/>
            </a:endParaRPr>
          </a:p>
          <a:p>
            <a:r>
              <a:rPr lang="en-US" altLang="en-US" sz="2200">
                <a:solidFill>
                  <a:srgbClr val="C00000"/>
                </a:solidFill>
                <a:latin typeface="Arial Rounded MT Bold" panose="020F0704030504030204" charset="0"/>
                <a:cs typeface="Arial Rounded MT Bold" panose="020F0704030504030204" charset="0"/>
                <a:sym typeface="+mn-ea"/>
              </a:rPr>
              <a:t>A well-written SRS provides numerous benefits, including:</a:t>
            </a:r>
            <a:endParaRPr lang="en-US" altLang="en-US" sz="2200">
              <a:solidFill>
                <a:srgbClr val="C00000"/>
              </a:solidFill>
              <a:latin typeface="Arial Rounded MT Bold" panose="020F0704030504030204" charset="0"/>
              <a:cs typeface="Arial Rounded MT Bold" panose="020F0704030504030204" charset="0"/>
            </a:endParaRPr>
          </a:p>
          <a:p>
            <a:r>
              <a:rPr lang="en-US" altLang="en-US" sz="2200">
                <a:solidFill>
                  <a:srgbClr val="C00000"/>
                </a:solidFill>
                <a:latin typeface="Arial Rounded MT Bold" panose="020F0704030504030204" charset="0"/>
                <a:cs typeface="Arial Rounded MT Bold" panose="020F0704030504030204" charset="0"/>
                <a:sym typeface="+mn-ea"/>
              </a:rPr>
              <a:t>1. Improved Communication: Ensures stakeholders, developers, and users are on the same page.</a:t>
            </a:r>
            <a:endParaRPr lang="en-US" altLang="en-US" sz="2200">
              <a:solidFill>
                <a:srgbClr val="C00000"/>
              </a:solidFill>
              <a:latin typeface="Arial Rounded MT Bold" panose="020F0704030504030204" charset="0"/>
              <a:cs typeface="Arial Rounded MT Bold" panose="020F0704030504030204" charset="0"/>
            </a:endParaRPr>
          </a:p>
          <a:p>
            <a:r>
              <a:rPr lang="en-US" altLang="en-US" sz="2200">
                <a:solidFill>
                  <a:srgbClr val="C00000"/>
                </a:solidFill>
                <a:latin typeface="Arial Rounded MT Bold" panose="020F0704030504030204" charset="0"/>
                <a:cs typeface="Arial Rounded MT Bold" panose="020F0704030504030204" charset="0"/>
                <a:sym typeface="+mn-ea"/>
              </a:rPr>
              <a:t>2. Reduced Ambiguity: Clearly defines the system's requirements, reducing misunderstandings and misinterpretations.</a:t>
            </a:r>
            <a:endParaRPr lang="en-US" altLang="en-US" sz="2200">
              <a:solidFill>
                <a:srgbClr val="C00000"/>
              </a:solidFill>
              <a:latin typeface="Arial Rounded MT Bold" panose="020F0704030504030204" charset="0"/>
              <a:cs typeface="Arial Rounded MT Bold" panose="020F0704030504030204" charset="0"/>
            </a:endParaRPr>
          </a:p>
          <a:p>
            <a:r>
              <a:rPr lang="en-US" altLang="en-US" sz="2200">
                <a:solidFill>
                  <a:srgbClr val="C00000"/>
                </a:solidFill>
                <a:latin typeface="Arial Rounded MT Bold" panose="020F0704030504030204" charset="0"/>
                <a:cs typeface="Arial Rounded MT Bold" panose="020F0704030504030204" charset="0"/>
                <a:sym typeface="+mn-ea"/>
              </a:rPr>
              <a:t>3. Increased Accuracy: Ensures the system meets the users' needs and expectations.</a:t>
            </a:r>
            <a:endParaRPr lang="en-US" altLang="en-US" sz="2200">
              <a:solidFill>
                <a:srgbClr val="C00000"/>
              </a:solidFill>
              <a:latin typeface="Arial Rounded MT Bold" panose="020F0704030504030204" charset="0"/>
              <a:cs typeface="Arial Rounded MT Bold" panose="020F0704030504030204" charset="0"/>
            </a:endParaRPr>
          </a:p>
          <a:p>
            <a:r>
              <a:rPr lang="en-US" altLang="en-US" sz="2200">
                <a:solidFill>
                  <a:srgbClr val="C00000"/>
                </a:solidFill>
                <a:latin typeface="Arial Rounded MT Bold" panose="020F0704030504030204" charset="0"/>
                <a:cs typeface="Arial Rounded MT Bold" panose="020F0704030504030204" charset="0"/>
                <a:sym typeface="+mn-ea"/>
              </a:rPr>
              <a:t>4. Better Project Management: Provides a clear project scope, timeline, and budget.</a:t>
            </a:r>
            <a:endParaRPr lang="en-US" altLang="en-US" sz="2200">
              <a:solidFill>
                <a:srgbClr val="C00000"/>
              </a:solidFill>
              <a:latin typeface="Arial Rounded MT Bold" panose="020F0704030504030204" charset="0"/>
              <a:cs typeface="Arial Rounded MT Bold" panose="020F0704030504030204" charset="0"/>
            </a:endParaRPr>
          </a:p>
          <a:p>
            <a:r>
              <a:rPr lang="en-US" altLang="en-US" sz="2200">
                <a:solidFill>
                  <a:srgbClr val="C00000"/>
                </a:solidFill>
                <a:latin typeface="Arial Rounded MT Bold" panose="020F0704030504030204" charset="0"/>
                <a:cs typeface="Arial Rounded MT Bold" panose="020F0704030504030204" charset="0"/>
                <a:sym typeface="+mn-ea"/>
              </a:rPr>
              <a:t>Best Practices</a:t>
            </a:r>
            <a:endParaRPr lang="en-US" altLang="en-US" sz="2200">
              <a:solidFill>
                <a:srgbClr val="C00000"/>
              </a:solidFill>
              <a:latin typeface="Arial Rounded MT Bold" panose="020F0704030504030204" charset="0"/>
              <a:cs typeface="Arial Rounded MT Bold" panose="020F0704030504030204" charset="0"/>
            </a:endParaRPr>
          </a:p>
          <a:p>
            <a:r>
              <a:rPr lang="en-US" altLang="en-US" sz="2200">
                <a:solidFill>
                  <a:srgbClr val="C00000"/>
                </a:solidFill>
                <a:latin typeface="Arial Rounded MT Bold" panose="020F0704030504030204" charset="0"/>
                <a:cs typeface="Arial Rounded MT Bold" panose="020F0704030504030204" charset="0"/>
                <a:sym typeface="+mn-ea"/>
              </a:rPr>
              <a:t>To create an effective SRS, follow these best practices:</a:t>
            </a:r>
            <a:endParaRPr lang="en-US" altLang="en-US" sz="2200">
              <a:solidFill>
                <a:srgbClr val="C00000"/>
              </a:solidFill>
              <a:latin typeface="Arial Rounded MT Bold" panose="020F0704030504030204" charset="0"/>
              <a:cs typeface="Arial Rounded MT Bold" panose="020F0704030504030204" charset="0"/>
            </a:endParaRPr>
          </a:p>
          <a:p>
            <a:r>
              <a:rPr lang="en-US" altLang="en-US" sz="2200">
                <a:solidFill>
                  <a:srgbClr val="C00000"/>
                </a:solidFill>
                <a:latin typeface="Arial Rounded MT Bold" panose="020F0704030504030204" charset="0"/>
                <a:cs typeface="Arial Rounded MT Bold" panose="020F0704030504030204" charset="0"/>
                <a:sym typeface="+mn-ea"/>
              </a:rPr>
              <a:t>1. Involve Stakeholders: Engage with users, developers, and other stakeholders to ensure the SRS accurately reflects the system's requirements.</a:t>
            </a:r>
            <a:endParaRPr lang="en-US" altLang="en-US" sz="2200">
              <a:solidFill>
                <a:srgbClr val="C00000"/>
              </a:solidFill>
              <a:latin typeface="Arial Rounded MT Bold" panose="020F0704030504030204" charset="0"/>
              <a:cs typeface="Arial Rounded MT Bold" panose="020F0704030504030204" charset="0"/>
            </a:endParaRPr>
          </a:p>
          <a:p>
            <a:r>
              <a:rPr lang="en-US" altLang="en-US" sz="2200">
                <a:solidFill>
                  <a:srgbClr val="C00000"/>
                </a:solidFill>
                <a:latin typeface="Arial Rounded MT Bold" panose="020F0704030504030204" charset="0"/>
                <a:cs typeface="Arial Rounded MT Bold" panose="020F0704030504030204" charset="0"/>
                <a:sym typeface="+mn-ea"/>
              </a:rPr>
              <a:t>2. Use Clear Language: Avoid ambiguity and use simple, concise language to describe the system's requirements.</a:t>
            </a:r>
            <a:endParaRPr lang="en-US" altLang="en-US" sz="2200">
              <a:solidFill>
                <a:srgbClr val="C00000"/>
              </a:solidFill>
              <a:latin typeface="Arial Rounded MT Bold" panose="020F0704030504030204" charset="0"/>
              <a:cs typeface="Arial Rounded MT Bold" panose="020F0704030504030204" charset="0"/>
            </a:endParaRPr>
          </a:p>
          <a:p>
            <a:r>
              <a:rPr lang="en-US" altLang="en-US" sz="2200">
                <a:solidFill>
                  <a:srgbClr val="C00000"/>
                </a:solidFill>
                <a:latin typeface="Arial Rounded MT Bold" panose="020F0704030504030204" charset="0"/>
                <a:cs typeface="Arial Rounded MT Bold" panose="020F0704030504030204" charset="0"/>
                <a:sym typeface="+mn-ea"/>
              </a:rPr>
              <a:t>3. Prioritize Requirements: Prioritize requirements based on importance and feasibility.</a:t>
            </a:r>
            <a:endParaRPr lang="en-US" altLang="en-US" sz="2200">
              <a:solidFill>
                <a:srgbClr val="C00000"/>
              </a:solidFill>
              <a:latin typeface="Arial Rounded MT Bold" panose="020F0704030504030204" charset="0"/>
              <a:cs typeface="Arial Rounded MT Bold" panose="020F0704030504030204" charset="0"/>
            </a:endParaRPr>
          </a:p>
          <a:p>
            <a:r>
              <a:rPr lang="en-US" altLang="en-US" sz="2200">
                <a:solidFill>
                  <a:srgbClr val="C00000"/>
                </a:solidFill>
                <a:latin typeface="Arial Rounded MT Bold" panose="020F0704030504030204" charset="0"/>
                <a:cs typeface="Arial Rounded MT Bold" panose="020F0704030504030204" charset="0"/>
                <a:sym typeface="+mn-ea"/>
              </a:rPr>
              <a:t>4. Review and Revise: Regularly review and revise the SRS to ensure it remains accurate and relevant</a:t>
            </a:r>
            <a:endParaRPr lang="en-US" altLang="en-US" sz="2200">
              <a:solidFill>
                <a:srgbClr val="C00000"/>
              </a:solidFill>
              <a:latin typeface="Arial Rounded MT Bold" panose="020F0704030504030204" charset="0"/>
              <a:cs typeface="Arial Rounded MT Bold" panose="020F0704030504030204" charset="0"/>
            </a:endParaRPr>
          </a:p>
          <a:p>
            <a:endParaRPr lang="en-US" altLang="en-US" sz="2200">
              <a:solidFill>
                <a:srgbClr val="C00000"/>
              </a:solidFill>
              <a:latin typeface="Arial Rounded MT Bold" panose="020F0704030504030204" charset="0"/>
              <a:cs typeface="Arial Rounded MT Bold" panose="020F07040305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sz="4800">
                <a:solidFill>
                  <a:schemeClr val="tx1"/>
                </a:solidFill>
              </a:rPr>
              <a:t>      </a:t>
            </a:r>
            <a:r>
              <a:rPr lang="en-US" altLang="en-US" sz="4800">
                <a:solidFill>
                  <a:schemeClr val="accent2"/>
                </a:solidFill>
              </a:rPr>
              <a:t>         </a:t>
            </a:r>
            <a:r>
              <a:rPr lang="en-US" altLang="en-US" sz="4800">
                <a:solidFill>
                  <a:schemeClr val="accent2"/>
                </a:solidFill>
                <a:latin typeface="Arial Black" panose="020B0A04020102020204" charset="0"/>
                <a:cs typeface="Arial Black" panose="020B0A04020102020204" charset="0"/>
              </a:rPr>
              <a:t>QUESTION/ANSWER</a:t>
            </a:r>
            <a:endParaRPr lang="en-US" altLang="en-US" sz="4800">
              <a:solidFill>
                <a:schemeClr val="accent2"/>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609600" y="1174750"/>
            <a:ext cx="10972800" cy="5582920"/>
          </a:xfrm>
        </p:spPr>
        <p:txBody>
          <a:bodyPr/>
          <a:p>
            <a:r>
              <a:rPr lang="en-US" altLang="en-US" sz="2400">
                <a:solidFill>
                  <a:srgbClr val="C00000"/>
                </a:solidFill>
                <a:latin typeface="Arial Rounded MT Bold" panose="020F0704030504030204" charset="0"/>
                <a:cs typeface="Arial Rounded MT Bold" panose="020F0704030504030204" charset="0"/>
              </a:rPr>
              <a:t>Q:Giving reasons for your answer based on the type of system being developed, suggest the most appropriate generic software process model that might be used as a basis for managing the development the following systems: </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A system to control anti-lock braking in a car</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A virtual reality system to support software maintenance</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A university accounting system that replaces an existing system</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An interactive travel planning system that helps users plan journeys with the lowest environmental impact.</a:t>
            </a:r>
            <a:endParaRPr lang="en-US" altLang="en-US" sz="2400">
              <a:solidFill>
                <a:srgbClr val="C00000"/>
              </a:solidFill>
              <a:latin typeface="Arial Rounded MT Bold" panose="020F0704030504030204" charset="0"/>
              <a:cs typeface="Arial Rounded MT Bold" panose="020F0704030504030204" charset="0"/>
            </a:endParaRPr>
          </a:p>
          <a:p>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A:Software Process Models</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1. Anti-lock Braking System</a:t>
            </a:r>
            <a:endParaRPr lang="en-US" altLang="en-US" sz="2400">
              <a:solidFill>
                <a:srgbClr val="C00000"/>
              </a:solidFill>
              <a:latin typeface="Arial Rounded MT Bold" panose="020F0704030504030204" charset="0"/>
              <a:cs typeface="Arial Rounded MT Bold" panose="020F0704030504030204" charset="0"/>
            </a:endParaRPr>
          </a:p>
          <a:p>
            <a:r>
              <a:rPr lang="en-US" altLang="en-US" sz="2400">
                <a:solidFill>
                  <a:srgbClr val="C00000"/>
                </a:solidFill>
                <a:latin typeface="Arial Rounded MT Bold" panose="020F0704030504030204" charset="0"/>
                <a:cs typeface="Arial Rounded MT Bold" panose="020F0704030504030204" charset="0"/>
              </a:rPr>
              <a:t>Model: Waterfall</a:t>
            </a:r>
            <a:endParaRPr lang="en-US" altLang="en-US" sz="2400">
              <a:solidFill>
                <a:srgbClr val="C00000"/>
              </a:solidFill>
              <a:latin typeface="Arial Rounded MT Bold" panose="020F0704030504030204" charset="0"/>
              <a:cs typeface="Arial Rounded MT Bold" panose="020F0704030504030204" charset="0"/>
            </a:endParaRPr>
          </a:p>
          <a:p>
            <a:endParaRPr lang="en-US" altLang="en-US" sz="2400">
              <a:solidFill>
                <a:srgbClr val="C00000"/>
              </a:solidFill>
              <a:latin typeface="Arial Rounded MT Bold" panose="020F0704030504030204" charset="0"/>
              <a:cs typeface="Arial Rounded MT Bold" panose="020F07040305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92875"/>
          </a:xfrm>
        </p:spPr>
        <p:txBody>
          <a:bodyPr/>
          <a:p>
            <a:r>
              <a:rPr lang="en-US"/>
              <a:t>                  </a:t>
            </a:r>
            <a:endParaRPr lang="en-US">
              <a:solidFill>
                <a:schemeClr val="accent2"/>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365125"/>
            <a:ext cx="10515600" cy="6492875"/>
          </a:xfrm>
        </p:spPr>
        <p:txBody>
          <a:bodyPr>
            <a:normAutofit fontScale="40000"/>
          </a:bodyPr>
          <a:p>
            <a:pPr marL="0" indent="0">
              <a:buNone/>
            </a:pPr>
            <a:r>
              <a:rPr lang="en-US" altLang="en-US" sz="5335">
                <a:solidFill>
                  <a:srgbClr val="C00000"/>
                </a:solidFill>
                <a:latin typeface="Arial Rounded MT Bold" panose="020F0704030504030204" charset="0"/>
                <a:cs typeface="Arial Rounded MT Bold" panose="020F0704030504030204" charset="0"/>
                <a:sym typeface="+mn-ea"/>
              </a:rPr>
              <a:t>Reason: Safety-critical system requires thorough requirements gathering, design, and testing. Waterfall's linear approach ensures predictability and reliability.</a:t>
            </a:r>
            <a:endParaRPr lang="en-US" altLang="en-US" sz="5335">
              <a:solidFill>
                <a:srgbClr val="C00000"/>
              </a:solidFill>
              <a:latin typeface="Arial Rounded MT Bold" panose="020F0704030504030204" charset="0"/>
              <a:cs typeface="Arial Rounded MT Bold" panose="020F0704030504030204" charset="0"/>
            </a:endParaRPr>
          </a:p>
          <a:p>
            <a:pPr marL="0" indent="0">
              <a:buNone/>
            </a:pPr>
            <a:r>
              <a:rPr lang="en-US" altLang="en-US" sz="5335">
                <a:solidFill>
                  <a:srgbClr val="C00000"/>
                </a:solidFill>
                <a:latin typeface="Arial Rounded MT Bold" panose="020F0704030504030204" charset="0"/>
                <a:cs typeface="Arial Rounded MT Bold" panose="020F0704030504030204" charset="0"/>
                <a:sym typeface="+mn-ea"/>
              </a:rPr>
              <a:t>2. Virtual Reality System</a:t>
            </a:r>
            <a:endParaRPr lang="en-US" altLang="en-US" sz="5335">
              <a:solidFill>
                <a:srgbClr val="C00000"/>
              </a:solidFill>
              <a:latin typeface="Arial Rounded MT Bold" panose="020F0704030504030204" charset="0"/>
              <a:cs typeface="Arial Rounded MT Bold" panose="020F0704030504030204" charset="0"/>
            </a:endParaRPr>
          </a:p>
          <a:p>
            <a:pPr marL="0" indent="0">
              <a:buNone/>
            </a:pPr>
            <a:r>
              <a:rPr lang="en-US" altLang="en-US" sz="5335">
                <a:solidFill>
                  <a:srgbClr val="C00000"/>
                </a:solidFill>
                <a:latin typeface="Arial Rounded MT Bold" panose="020F0704030504030204" charset="0"/>
                <a:cs typeface="Arial Rounded MT Bold" panose="020F0704030504030204" charset="0"/>
                <a:sym typeface="+mn-ea"/>
              </a:rPr>
              <a:t>Model: Agile</a:t>
            </a:r>
            <a:endParaRPr lang="en-US" altLang="en-US" sz="5335">
              <a:solidFill>
                <a:srgbClr val="C00000"/>
              </a:solidFill>
              <a:latin typeface="Arial Rounded MT Bold" panose="020F0704030504030204" charset="0"/>
              <a:cs typeface="Arial Rounded MT Bold" panose="020F0704030504030204" charset="0"/>
            </a:endParaRPr>
          </a:p>
          <a:p>
            <a:pPr marL="0" indent="0">
              <a:buNone/>
            </a:pPr>
            <a:r>
              <a:rPr lang="en-US" altLang="en-US" sz="5335">
                <a:solidFill>
                  <a:srgbClr val="C00000"/>
                </a:solidFill>
                <a:latin typeface="Arial Rounded MT Bold" panose="020F0704030504030204" charset="0"/>
                <a:cs typeface="Arial Rounded MT Bold" panose="020F0704030504030204" charset="0"/>
                <a:sym typeface="+mn-ea"/>
              </a:rPr>
              <a:t>Reason: Innovative and interactive system requires iterative development, user feedback, and flexibility. Agile's iterative approach enables rapid prototyping and adaptation.</a:t>
            </a:r>
            <a:endParaRPr lang="en-US" altLang="en-US" sz="5335">
              <a:solidFill>
                <a:srgbClr val="C00000"/>
              </a:solidFill>
              <a:latin typeface="Arial Rounded MT Bold" panose="020F0704030504030204" charset="0"/>
              <a:cs typeface="Arial Rounded MT Bold" panose="020F0704030504030204" charset="0"/>
            </a:endParaRPr>
          </a:p>
          <a:p>
            <a:pPr marL="0" indent="0">
              <a:buNone/>
            </a:pPr>
            <a:r>
              <a:rPr lang="en-US" altLang="en-US" sz="5335">
                <a:solidFill>
                  <a:srgbClr val="C00000"/>
                </a:solidFill>
                <a:latin typeface="Arial Rounded MT Bold" panose="020F0704030504030204" charset="0"/>
                <a:cs typeface="Arial Rounded MT Bold" panose="020F0704030504030204" charset="0"/>
                <a:sym typeface="+mn-ea"/>
              </a:rPr>
              <a:t>3. University Accounting System</a:t>
            </a:r>
            <a:endParaRPr lang="en-US" altLang="en-US" sz="5335">
              <a:solidFill>
                <a:srgbClr val="C00000"/>
              </a:solidFill>
              <a:latin typeface="Arial Rounded MT Bold" panose="020F0704030504030204" charset="0"/>
              <a:cs typeface="Arial Rounded MT Bold" panose="020F0704030504030204" charset="0"/>
            </a:endParaRPr>
          </a:p>
          <a:p>
            <a:pPr marL="0" indent="0">
              <a:buNone/>
            </a:pPr>
            <a:r>
              <a:rPr lang="en-US" altLang="en-US" sz="5335">
                <a:solidFill>
                  <a:srgbClr val="C00000"/>
                </a:solidFill>
                <a:latin typeface="Arial Rounded MT Bold" panose="020F0704030504030204" charset="0"/>
                <a:cs typeface="Arial Rounded MT Bold" panose="020F0704030504030204" charset="0"/>
                <a:sym typeface="+mn-ea"/>
              </a:rPr>
              <a:t>Model: Incremental</a:t>
            </a:r>
            <a:endParaRPr lang="en-US" altLang="en-US" sz="5335">
              <a:solidFill>
                <a:srgbClr val="C00000"/>
              </a:solidFill>
              <a:latin typeface="Arial Rounded MT Bold" panose="020F0704030504030204" charset="0"/>
              <a:cs typeface="Arial Rounded MT Bold" panose="020F0704030504030204" charset="0"/>
            </a:endParaRPr>
          </a:p>
          <a:p>
            <a:pPr marL="0" indent="0">
              <a:buNone/>
            </a:pPr>
            <a:r>
              <a:rPr lang="en-US" altLang="en-US" sz="5335">
                <a:solidFill>
                  <a:srgbClr val="C00000"/>
                </a:solidFill>
                <a:latin typeface="Arial Rounded MT Bold" panose="020F0704030504030204" charset="0"/>
                <a:cs typeface="Arial Rounded MT Bold" panose="020F0704030504030204" charset="0"/>
                <a:sym typeface="+mn-ea"/>
              </a:rPr>
              <a:t>Reason: Replacement system with well-defined requirements can be developed incrementally. Incremental approach allows for phased delivery and testing.</a:t>
            </a:r>
            <a:endParaRPr lang="en-US" altLang="en-US" sz="5335">
              <a:solidFill>
                <a:srgbClr val="C00000"/>
              </a:solidFill>
              <a:latin typeface="Arial Rounded MT Bold" panose="020F0704030504030204" charset="0"/>
              <a:cs typeface="Arial Rounded MT Bold" panose="020F0704030504030204" charset="0"/>
            </a:endParaRPr>
          </a:p>
          <a:p>
            <a:pPr marL="0" indent="0">
              <a:buNone/>
            </a:pPr>
            <a:r>
              <a:rPr lang="en-US" altLang="en-US" sz="5335">
                <a:solidFill>
                  <a:srgbClr val="C00000"/>
                </a:solidFill>
                <a:latin typeface="Arial Rounded MT Bold" panose="020F0704030504030204" charset="0"/>
                <a:cs typeface="Arial Rounded MT Bold" panose="020F0704030504030204" charset="0"/>
                <a:sym typeface="+mn-ea"/>
              </a:rPr>
              <a:t>4. Interactive Travel Planning System</a:t>
            </a:r>
            <a:endParaRPr lang="en-US" altLang="en-US" sz="5335">
              <a:solidFill>
                <a:srgbClr val="C00000"/>
              </a:solidFill>
              <a:latin typeface="Arial Rounded MT Bold" panose="020F0704030504030204" charset="0"/>
              <a:cs typeface="Arial Rounded MT Bold" panose="020F0704030504030204" charset="0"/>
            </a:endParaRPr>
          </a:p>
          <a:p>
            <a:pPr marL="0" indent="0">
              <a:buNone/>
            </a:pPr>
            <a:r>
              <a:rPr lang="en-US" altLang="en-US" sz="5335">
                <a:solidFill>
                  <a:srgbClr val="C00000"/>
                </a:solidFill>
                <a:latin typeface="Arial Rounded MT Bold" panose="020F0704030504030204" charset="0"/>
                <a:cs typeface="Arial Rounded MT Bold" panose="020F0704030504030204" charset="0"/>
                <a:sym typeface="+mn-ea"/>
              </a:rPr>
              <a:t>Model: Agile</a:t>
            </a:r>
            <a:endParaRPr lang="en-US" altLang="en-US" sz="5335">
              <a:solidFill>
                <a:srgbClr val="C00000"/>
              </a:solidFill>
              <a:latin typeface="Arial Rounded MT Bold" panose="020F0704030504030204" charset="0"/>
              <a:cs typeface="Arial Rounded MT Bold" panose="020F0704030504030204" charset="0"/>
            </a:endParaRPr>
          </a:p>
          <a:p>
            <a:pPr marL="0" indent="0">
              <a:buNone/>
            </a:pPr>
            <a:r>
              <a:rPr lang="en-US" altLang="en-US" sz="5335">
                <a:solidFill>
                  <a:srgbClr val="C00000"/>
                </a:solidFill>
                <a:latin typeface="Arial Rounded MT Bold" panose="020F0704030504030204" charset="0"/>
                <a:cs typeface="Arial Rounded MT Bold" panose="020F0704030504030204" charset="0"/>
                <a:sym typeface="+mn-ea"/>
              </a:rPr>
              <a:t>Reason: System requires user interaction, iterative development, and adaptation to changing environmental impact requirements. Agile's flexibility and user-centric approach enable effective development.</a:t>
            </a:r>
            <a:endParaRPr lang="en-US" altLang="en-US" sz="5335">
              <a:solidFill>
                <a:srgbClr val="C00000"/>
              </a:solidFill>
              <a:latin typeface="Arial Rounded MT Bold" panose="020F0704030504030204" charset="0"/>
              <a:cs typeface="Arial Rounded MT Bold" panose="020F0704030504030204" charset="0"/>
            </a:endParaRPr>
          </a:p>
          <a:p>
            <a:pPr marL="0" indent="0">
              <a:buNone/>
            </a:pPr>
            <a:endParaRPr lang="en-US" altLang="en-US" sz="5335">
              <a:solidFill>
                <a:schemeClr val="accent3">
                  <a:lumMod val="75000"/>
                </a:schemeClr>
              </a:solidFill>
              <a:latin typeface="Arial Rounded MT Bold" panose="020F0704030504030204" charset="0"/>
              <a:cs typeface="Arial Rounded MT Bold" panose="020F0704030504030204" charset="0"/>
            </a:endParaRPr>
          </a:p>
          <a:p>
            <a:pPr marL="0" indent="0">
              <a:buNone/>
            </a:pPr>
            <a:endParaRPr lang="en-US" altLang="en-US">
              <a:solidFill>
                <a:schemeClr val="accent3">
                  <a:lumMod val="75000"/>
                </a:schemeClr>
              </a:solidFill>
              <a:latin typeface="Arial Rounded MT Bold" panose="020F0704030504030204" charset="0"/>
              <a:cs typeface="Arial Rounded MT Bold" panose="020F0704030504030204" charset="0"/>
            </a:endParaRPr>
          </a:p>
          <a:p>
            <a:endParaRPr lang="en-US" altLang="en-US">
              <a:solidFill>
                <a:schemeClr val="accent3">
                  <a:lumMod val="75000"/>
                </a:schemeClr>
              </a:solidFill>
              <a:latin typeface="Arial Rounded MT Bold" panose="020F0704030504030204" charset="0"/>
              <a:cs typeface="Arial Rounded MT Bold" panose="020F07040305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204585"/>
          </a:xfrm>
        </p:spPr>
        <p:txBody>
          <a:bodyPr/>
          <a:p>
            <a:r>
              <a:rPr lang="en-US"/>
              <a:t>               </a:t>
            </a:r>
            <a:endParaRPr lang="en-US">
              <a:solidFill>
                <a:schemeClr val="accent2"/>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0" y="0"/>
            <a:ext cx="12191365" cy="6858635"/>
          </a:xfrm>
        </p:spPr>
        <p:txBody>
          <a:bodyPr>
            <a:normAutofit lnSpcReduction="20000"/>
          </a:bodyPr>
          <a:p>
            <a:pPr marL="0" indent="0">
              <a:buNone/>
            </a:pPr>
            <a:endParaRPr lang="en-US" altLang="en-US" sz="2400">
              <a:solidFill>
                <a:srgbClr val="C00000"/>
              </a:solidFill>
            </a:endParaRPr>
          </a:p>
          <a:p>
            <a:pPr marL="0" indent="0">
              <a:buNone/>
            </a:pPr>
            <a:r>
              <a:rPr lang="en-US" altLang="en-US" sz="2400">
                <a:solidFill>
                  <a:srgbClr val="C00000"/>
                </a:solidFill>
              </a:rPr>
              <a:t>Q:Explain why incremental development is the most effective approach for developing business software systems. Why is this model less appropriate for real-time systems engineering? </a:t>
            </a:r>
            <a:endParaRPr lang="en-US" altLang="en-US" sz="2400">
              <a:solidFill>
                <a:srgbClr val="C00000"/>
              </a:solidFill>
            </a:endParaRPr>
          </a:p>
          <a:p>
            <a:pPr marL="0" indent="0">
              <a:buNone/>
            </a:pPr>
            <a:endParaRPr lang="en-US" altLang="en-US" sz="2400">
              <a:solidFill>
                <a:srgbClr val="C00000"/>
              </a:solidFill>
            </a:endParaRPr>
          </a:p>
          <a:p>
            <a:pPr marL="0" indent="0">
              <a:buNone/>
            </a:pPr>
            <a:r>
              <a:rPr lang="en-US" altLang="en-US" sz="2400">
                <a:solidFill>
                  <a:srgbClr val="C00000"/>
                </a:solidFill>
              </a:rPr>
              <a:t>A:Incremental Development</a:t>
            </a:r>
            <a:endParaRPr lang="en-US" altLang="en-US" sz="2400">
              <a:solidFill>
                <a:srgbClr val="C00000"/>
              </a:solidFill>
            </a:endParaRPr>
          </a:p>
          <a:p>
            <a:pPr marL="0" indent="0">
              <a:buNone/>
            </a:pPr>
            <a:r>
              <a:rPr lang="en-US" altLang="en-US" sz="2400">
                <a:solidFill>
                  <a:srgbClr val="C00000"/>
                </a:solidFill>
              </a:rPr>
              <a:t>Why it's effective for business software:</a:t>
            </a:r>
            <a:endParaRPr lang="en-US" altLang="en-US" sz="2400">
              <a:solidFill>
                <a:srgbClr val="C00000"/>
              </a:solidFill>
            </a:endParaRPr>
          </a:p>
          <a:p>
            <a:pPr marL="0" indent="0">
              <a:buNone/>
            </a:pPr>
            <a:r>
              <a:rPr lang="en-US" altLang="en-US" sz="2400">
                <a:solidFill>
                  <a:srgbClr val="C00000"/>
                </a:solidFill>
              </a:rPr>
              <a:t>1. Flexibility: Allows for changing requirements and priorities.</a:t>
            </a:r>
            <a:endParaRPr lang="en-US" altLang="en-US" sz="2400">
              <a:solidFill>
                <a:srgbClr val="C00000"/>
              </a:solidFill>
            </a:endParaRPr>
          </a:p>
          <a:p>
            <a:pPr marL="0" indent="0">
              <a:buNone/>
            </a:pPr>
            <a:r>
              <a:rPr lang="en-US" altLang="en-US" sz="2400">
                <a:solidFill>
                  <a:srgbClr val="C00000"/>
                </a:solidFill>
              </a:rPr>
              <a:t>2. Phased delivery: Enables early delivery of critical features.</a:t>
            </a:r>
            <a:endParaRPr lang="en-US" altLang="en-US" sz="2400">
              <a:solidFill>
                <a:srgbClr val="C00000"/>
              </a:solidFill>
            </a:endParaRPr>
          </a:p>
          <a:p>
            <a:pPr marL="0" indent="0">
              <a:buNone/>
            </a:pPr>
            <a:r>
              <a:rPr lang="en-US" altLang="en-US" sz="2400">
                <a:solidFill>
                  <a:srgbClr val="C00000"/>
                </a:solidFill>
              </a:rPr>
              <a:t>3. Reduced risk: Identifies and addresses issues early.</a:t>
            </a:r>
            <a:endParaRPr lang="en-US" altLang="en-US" sz="2400">
              <a:solidFill>
                <a:srgbClr val="C00000"/>
              </a:solidFill>
            </a:endParaRPr>
          </a:p>
          <a:p>
            <a:pPr marL="0" indent="0">
              <a:buNone/>
            </a:pPr>
            <a:endParaRPr lang="en-US" altLang="en-US" sz="2400">
              <a:solidFill>
                <a:srgbClr val="C00000"/>
              </a:solidFill>
            </a:endParaRPr>
          </a:p>
          <a:p>
            <a:pPr marL="0" indent="0">
              <a:buNone/>
            </a:pPr>
            <a:r>
              <a:rPr lang="en-US" altLang="en-US" sz="2400">
                <a:solidFill>
                  <a:srgbClr val="C00000"/>
                </a:solidFill>
              </a:rPr>
              <a:t>Why it's less suitable for real-time systems:</a:t>
            </a:r>
            <a:endParaRPr lang="en-US" altLang="en-US" sz="2400">
              <a:solidFill>
                <a:srgbClr val="C00000"/>
              </a:solidFill>
            </a:endParaRPr>
          </a:p>
          <a:p>
            <a:pPr marL="0" indent="0">
              <a:buNone/>
            </a:pPr>
            <a:r>
              <a:rPr lang="en-US" altLang="en-US" sz="2400">
                <a:solidFill>
                  <a:srgbClr val="C00000"/>
                </a:solidFill>
              </a:rPr>
              <a:t>1. Predictability: Real-time systems require precise timing and predictability, which incremental development may not guarantee.</a:t>
            </a:r>
            <a:endParaRPr lang="en-US" altLang="en-US" sz="2400">
              <a:solidFill>
                <a:srgbClr val="C00000"/>
              </a:solidFill>
            </a:endParaRPr>
          </a:p>
          <a:p>
            <a:pPr marL="0" indent="0">
              <a:buNone/>
            </a:pPr>
            <a:r>
              <a:rPr lang="en-US" altLang="en-US" sz="2400">
                <a:solidFill>
                  <a:srgbClr val="C00000"/>
                </a:solidFill>
              </a:rPr>
              <a:t>2. Integration complexity: Incremental development can lead to integration challenges in complex real-time systems.</a:t>
            </a:r>
            <a:endParaRPr lang="en-US" altLang="en-US" sz="2400">
              <a:solidFill>
                <a:srgbClr val="C00000"/>
              </a:solidFill>
            </a:endParaRPr>
          </a:p>
          <a:p>
            <a:pPr marL="0" indent="0">
              <a:buNone/>
            </a:pPr>
            <a:r>
              <a:rPr lang="en-US" altLang="en-US" sz="2400">
                <a:solidFill>
                  <a:srgbClr val="C00000"/>
                </a:solidFill>
              </a:rPr>
              <a:t>3. Safety and reliability: Real-time systems often require rigorous testing and validation, which incremental development may not fully support.</a:t>
            </a:r>
            <a:endParaRPr lang="en-US" altLang="en-US" sz="2400">
              <a:solidFill>
                <a:srgbClr val="C00000"/>
              </a:solidFill>
            </a:endParaRPr>
          </a:p>
          <a:p>
            <a:pPr marL="0" indent="0">
              <a:buNone/>
            </a:pPr>
            <a:endParaRPr lang="en-US" altLang="en-US" sz="2400">
              <a:solidFill>
                <a:srgbClr val="C00000"/>
              </a:solidFill>
            </a:endParaRPr>
          </a:p>
          <a:p>
            <a:endParaRPr lang="en-US" altLang="en-US" sz="2400">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8750" y="262890"/>
            <a:ext cx="10515600" cy="916305"/>
          </a:xfrm>
        </p:spPr>
        <p:txBody>
          <a:bodyPr/>
          <a:p>
            <a:r>
              <a:rPr lang="en-US"/>
              <a:t>                    </a:t>
            </a:r>
            <a:endParaRPr lang="en-US">
              <a:solidFill>
                <a:schemeClr val="accent2"/>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0" y="0"/>
            <a:ext cx="12191365" cy="6858000"/>
          </a:xfrm>
        </p:spPr>
        <p:txBody>
          <a:bodyPr>
            <a:normAutofit fontScale="60000"/>
          </a:bodyPr>
          <a:p>
            <a:endParaRPr lang="en-US" altLang="en-US" sz="4000">
              <a:solidFill>
                <a:srgbClr val="C00000"/>
              </a:solidFill>
            </a:endParaRPr>
          </a:p>
          <a:p>
            <a:r>
              <a:rPr lang="en-US" altLang="en-US" sz="4000">
                <a:solidFill>
                  <a:srgbClr val="C00000"/>
                </a:solidFill>
              </a:rPr>
              <a:t>Q:Consider the reuse-based process model shown in Figure 2.3. Explain why it is essential to have two separate requirements engineering activities in the process.</a:t>
            </a:r>
            <a:endParaRPr lang="en-US" altLang="en-US" sz="4000">
              <a:solidFill>
                <a:srgbClr val="C00000"/>
              </a:solidFill>
            </a:endParaRPr>
          </a:p>
          <a:p>
            <a:endParaRPr lang="en-US" altLang="en-US" sz="4000">
              <a:solidFill>
                <a:srgbClr val="C00000"/>
              </a:solidFill>
            </a:endParaRPr>
          </a:p>
          <a:p>
            <a:r>
              <a:rPr lang="en-US" altLang="en-US" sz="4000">
                <a:solidFill>
                  <a:srgbClr val="C00000"/>
                </a:solidFill>
              </a:rPr>
              <a:t>A:Reuse-Based Process Model</a:t>
            </a:r>
            <a:endParaRPr lang="en-US" altLang="en-US" sz="4000">
              <a:solidFill>
                <a:srgbClr val="C00000"/>
              </a:solidFill>
            </a:endParaRPr>
          </a:p>
          <a:p>
            <a:r>
              <a:rPr lang="en-US" altLang="en-US" sz="4000">
                <a:solidFill>
                  <a:srgbClr val="C00000"/>
                </a:solidFill>
              </a:rPr>
              <a:t>Two separate requirements engineering activities:</a:t>
            </a:r>
            <a:endParaRPr lang="en-US" altLang="en-US" sz="4000">
              <a:solidFill>
                <a:srgbClr val="C00000"/>
              </a:solidFill>
            </a:endParaRPr>
          </a:p>
          <a:p>
            <a:r>
              <a:rPr lang="en-US" altLang="en-US" sz="4000">
                <a:solidFill>
                  <a:srgbClr val="C00000"/>
                </a:solidFill>
              </a:rPr>
              <a:t>1. Component Requirements Engineering: Focuses on developing reusable components.</a:t>
            </a:r>
            <a:endParaRPr lang="en-US" altLang="en-US" sz="4000">
              <a:solidFill>
                <a:srgbClr val="C00000"/>
              </a:solidFill>
            </a:endParaRPr>
          </a:p>
          <a:p>
            <a:r>
              <a:rPr lang="en-US" altLang="en-US" sz="4000">
                <a:solidFill>
                  <a:srgbClr val="C00000"/>
                </a:solidFill>
              </a:rPr>
              <a:t>2. System Requirements Engineering: Focuses on defining requirements for the specific system being developed.</a:t>
            </a:r>
            <a:endParaRPr lang="en-US" altLang="en-US" sz="4000">
              <a:solidFill>
                <a:srgbClr val="C00000"/>
              </a:solidFill>
            </a:endParaRPr>
          </a:p>
          <a:p>
            <a:r>
              <a:rPr lang="en-US" altLang="en-US" sz="4000">
                <a:solidFill>
                  <a:srgbClr val="C00000"/>
                </a:solidFill>
              </a:rPr>
              <a:t>Why two activities are essential:</a:t>
            </a:r>
            <a:endParaRPr lang="en-US" altLang="en-US" sz="4000">
              <a:solidFill>
                <a:srgbClr val="C00000"/>
              </a:solidFill>
            </a:endParaRPr>
          </a:p>
          <a:p>
            <a:r>
              <a:rPr lang="en-US" altLang="en-US" sz="4000">
                <a:solidFill>
                  <a:srgbClr val="C00000"/>
                </a:solidFill>
              </a:rPr>
              <a:t>1. Component reuse: Component requirements engineering ensures components are designed for reuse.</a:t>
            </a:r>
            <a:endParaRPr lang="en-US" altLang="en-US" sz="4000">
              <a:solidFill>
                <a:srgbClr val="C00000"/>
              </a:solidFill>
            </a:endParaRPr>
          </a:p>
          <a:p>
            <a:r>
              <a:rPr lang="en-US" altLang="en-US" sz="4000">
                <a:solidFill>
                  <a:srgbClr val="C00000"/>
                </a:solidFill>
              </a:rPr>
              <a:t>2. System specificity: System requirements engineering ensures the system meets specific needs and integrates reused components effectively.</a:t>
            </a:r>
            <a:endParaRPr lang="en-US" altLang="en-US" sz="4000">
              <a:solidFill>
                <a:srgbClr val="C00000"/>
              </a:solidFill>
            </a:endParaRPr>
          </a:p>
          <a:p>
            <a:endParaRPr lang="en-US" altLang="en-US" sz="4000">
              <a:solidFill>
                <a:srgbClr val="C00000"/>
              </a:solidFill>
            </a:endParaRPr>
          </a:p>
          <a:p>
            <a:endParaRPr lang="en-US" altLang="en-US" sz="4000">
              <a:solidFill>
                <a:srgbClr val="C00000"/>
              </a:solidFill>
            </a:endParaRPr>
          </a:p>
          <a:p>
            <a:endParaRPr lang="en-US" altLang="en-US"/>
          </a:p>
          <a:p>
            <a:endParaRPr lang="en-US" altLang="en-US"/>
          </a:p>
          <a:p>
            <a:endParaRPr lang="en-US" altLang="en-US"/>
          </a:p>
          <a:p>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2192635" cy="6858635"/>
          </a:xfrm>
        </p:spPr>
        <p:txBody>
          <a:bodyPr>
            <a:normAutofit fontScale="90000"/>
          </a:bodyPr>
          <a:p>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1780">
                <a:solidFill>
                  <a:schemeClr val="accent3">
                    <a:lumMod val="75000"/>
                  </a:schemeClr>
                </a:solidFill>
                <a:latin typeface="Arial Black" panose="020B0A04020102020204" charset="0"/>
                <a:cs typeface="Arial Black" panose="020B0A04020102020204" charset="0"/>
              </a:rPr>
            </a:br>
            <a:br>
              <a:rPr lang="en-US" altLang="en-US" sz="3110">
                <a:solidFill>
                  <a:schemeClr val="accent3">
                    <a:lumMod val="75000"/>
                  </a:schemeClr>
                </a:solidFill>
                <a:latin typeface="Arial Black" panose="020B0A04020102020204" charset="0"/>
                <a:cs typeface="Arial Black" panose="020B0A04020102020204" charset="0"/>
              </a:rPr>
            </a:br>
            <a:br>
              <a:rPr lang="en-US" altLang="en-US" sz="3110">
                <a:solidFill>
                  <a:schemeClr val="accent3">
                    <a:lumMod val="75000"/>
                  </a:schemeClr>
                </a:solidFill>
                <a:latin typeface="Arial Black" panose="020B0A04020102020204" charset="0"/>
                <a:cs typeface="Arial Black" panose="020B0A04020102020204" charset="0"/>
              </a:rPr>
            </a:br>
            <a:br>
              <a:rPr lang="en-US" altLang="en-US" sz="3110">
                <a:solidFill>
                  <a:schemeClr val="accent3">
                    <a:lumMod val="75000"/>
                  </a:schemeClr>
                </a:solidFill>
                <a:latin typeface="Arial Black" panose="020B0A04020102020204" charset="0"/>
                <a:cs typeface="Arial Black" panose="020B0A04020102020204" charset="0"/>
              </a:rPr>
            </a:br>
            <a:br>
              <a:rPr lang="en-US" altLang="en-US" sz="3110">
                <a:solidFill>
                  <a:schemeClr val="accent3">
                    <a:lumMod val="75000"/>
                  </a:schemeClr>
                </a:solidFill>
                <a:latin typeface="Arial Black" panose="020B0A04020102020204" charset="0"/>
                <a:cs typeface="Arial Black" panose="020B0A04020102020204" charset="0"/>
              </a:rPr>
            </a:br>
            <a:br>
              <a:rPr lang="en-US" altLang="en-US" sz="3110">
                <a:solidFill>
                  <a:schemeClr val="accent3">
                    <a:lumMod val="75000"/>
                  </a:schemeClr>
                </a:solidFill>
                <a:latin typeface="Arial Black" panose="020B0A04020102020204" charset="0"/>
                <a:cs typeface="Arial Black" panose="020B0A04020102020204" charset="0"/>
              </a:rPr>
            </a:br>
            <a:endParaRPr lang="en-US" altLang="en-US" sz="3110">
              <a:solidFill>
                <a:schemeClr val="accent3">
                  <a:lumMod val="75000"/>
                </a:schemeClr>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1186180" y="2265045"/>
            <a:ext cx="10167620" cy="4138295"/>
          </a:xfrm>
        </p:spPr>
        <p:txBody>
          <a:bodyPr>
            <a:normAutofit/>
          </a:bodyPr>
          <a:p>
            <a:pPr marL="0" indent="0">
              <a:buNone/>
            </a:pPr>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sp>
        <p:nvSpPr>
          <p:cNvPr id="4" name="Text Box 3"/>
          <p:cNvSpPr txBox="1"/>
          <p:nvPr/>
        </p:nvSpPr>
        <p:spPr>
          <a:xfrm>
            <a:off x="0" y="-635"/>
            <a:ext cx="12192635" cy="6858635"/>
          </a:xfrm>
          <a:prstGeom prst="rect">
            <a:avLst/>
          </a:prstGeom>
          <a:noFill/>
        </p:spPr>
        <p:txBody>
          <a:bodyPr wrap="square" rtlCol="0" anchor="t">
            <a:noAutofit/>
          </a:bodyPr>
          <a:p>
            <a:r>
              <a:rPr lang="en-US" altLang="en-US" sz="2800">
                <a:solidFill>
                  <a:srgbClr val="C00000"/>
                </a:solidFill>
              </a:rPr>
              <a:t>Q:Suggest why it is important to make a distinction between developing the user requirements and developing system requirements in the requirements engineering process.</a:t>
            </a:r>
            <a:endParaRPr lang="en-US" altLang="en-US" sz="2800">
              <a:solidFill>
                <a:srgbClr val="C00000"/>
              </a:solidFill>
            </a:endParaRPr>
          </a:p>
          <a:p>
            <a:endParaRPr lang="en-US" sz="2800"/>
          </a:p>
          <a:p>
            <a:r>
              <a:rPr lang="en-US" altLang="en-US" sz="2800">
                <a:solidFill>
                  <a:srgbClr val="C00000"/>
                </a:solidFill>
              </a:rPr>
              <a:t>A:User Requirements vs System Requirements</a:t>
            </a:r>
            <a:endParaRPr lang="en-US" altLang="en-US" sz="2800">
              <a:solidFill>
                <a:srgbClr val="C00000"/>
              </a:solidFill>
            </a:endParaRPr>
          </a:p>
          <a:p>
            <a:r>
              <a:rPr lang="en-US" altLang="en-US" sz="2800">
                <a:solidFill>
                  <a:srgbClr val="C00000"/>
                </a:solidFill>
              </a:rPr>
              <a:t>Why distinction is important:</a:t>
            </a:r>
            <a:endParaRPr lang="en-US" altLang="en-US" sz="2800">
              <a:solidFill>
                <a:srgbClr val="C00000"/>
              </a:solidFill>
            </a:endParaRPr>
          </a:p>
          <a:p>
            <a:r>
              <a:rPr lang="en-US" altLang="en-US" sz="2800">
                <a:solidFill>
                  <a:srgbClr val="C00000"/>
                </a:solidFill>
              </a:rPr>
              <a:t>1. User focus: User requirements capture what users need and want.</a:t>
            </a:r>
            <a:endParaRPr lang="en-US" altLang="en-US" sz="2800">
              <a:solidFill>
                <a:srgbClr val="C00000"/>
              </a:solidFill>
            </a:endParaRPr>
          </a:p>
          <a:p>
            <a:r>
              <a:rPr lang="en-US" altLang="en-US" sz="2800">
                <a:solidFill>
                  <a:srgbClr val="C00000"/>
                </a:solidFill>
              </a:rPr>
              <a:t>2. System specificity: System requirements define what the system must do to meet user needs.</a:t>
            </a:r>
            <a:endParaRPr lang="en-US" altLang="en-US" sz="2800">
              <a:solidFill>
                <a:srgbClr val="C00000"/>
              </a:solidFill>
            </a:endParaRPr>
          </a:p>
          <a:p>
            <a:r>
              <a:rPr lang="en-US" altLang="en-US" sz="2800">
                <a:solidFill>
                  <a:srgbClr val="C00000"/>
                </a:solidFill>
              </a:rPr>
              <a:t>Benefits:</a:t>
            </a:r>
            <a:endParaRPr lang="en-US" altLang="en-US" sz="2800">
              <a:solidFill>
                <a:srgbClr val="C00000"/>
              </a:solidFill>
            </a:endParaRPr>
          </a:p>
          <a:p>
            <a:r>
              <a:rPr lang="en-US" altLang="en-US" sz="2800">
                <a:solidFill>
                  <a:srgbClr val="C00000"/>
                </a:solidFill>
              </a:rPr>
              <a:t>1. Clear communication: Ensures developers understand user needs.</a:t>
            </a:r>
            <a:endParaRPr lang="en-US" altLang="en-US" sz="2800">
              <a:solidFill>
                <a:srgbClr val="C00000"/>
              </a:solidFill>
            </a:endParaRPr>
          </a:p>
          <a:p>
            <a:r>
              <a:rPr lang="en-US" altLang="en-US" sz="2800">
                <a:solidFill>
                  <a:srgbClr val="C00000"/>
                </a:solidFill>
              </a:rPr>
              <a:t>2. Accurate system design: Enables precise system design and development.</a:t>
            </a:r>
            <a:endParaRPr lang="en-US" altLang="en-US" sz="2800">
              <a:solidFill>
                <a:srgbClr val="C00000"/>
              </a:solidFill>
            </a:endParaRPr>
          </a:p>
          <a:p>
            <a:endParaRPr lang="en-US" altLang="en-US" sz="2800"/>
          </a:p>
          <a:p>
            <a:endParaRPr lang="en-US" altLang="en-US" sz="2800"/>
          </a:p>
          <a:p>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2192000" cy="6857365"/>
          </a:xfrm>
        </p:spPr>
        <p:txBody>
          <a:bodyPr>
            <a:normAutofit fontScale="90000"/>
          </a:bodyPr>
          <a:p>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110">
                <a:solidFill>
                  <a:schemeClr val="accent3">
                    <a:lumMod val="75000"/>
                  </a:schemeClr>
                </a:solidFill>
                <a:latin typeface="Arial Rounded MT Bold" panose="020F0704030504030204" charset="0"/>
                <a:cs typeface="Arial Rounded MT Bold" panose="020F0704030504030204" charset="0"/>
              </a:rPr>
            </a:br>
            <a:br>
              <a:rPr lang="en-US" altLang="en-US" sz="311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br>
              <a:rPr lang="en-US" altLang="en-US" sz="3600">
                <a:solidFill>
                  <a:schemeClr val="accent3">
                    <a:lumMod val="75000"/>
                  </a:schemeClr>
                </a:solidFill>
                <a:latin typeface="Arial Rounded MT Bold" panose="020F0704030504030204" charset="0"/>
                <a:cs typeface="Arial Rounded MT Bold" panose="020F0704030504030204" charset="0"/>
              </a:rPr>
            </a:br>
            <a:endParaRPr lang="en-US" altLang="en-US" sz="3600">
              <a:solidFill>
                <a:schemeClr val="accent3">
                  <a:lumMod val="75000"/>
                </a:schemeClr>
              </a:solidFill>
              <a:latin typeface="Arial Rounded MT Bold" panose="020F0704030504030204" charset="0"/>
              <a:cs typeface="Arial Rounded MT Bold" panose="020F0704030504030204" charset="0"/>
            </a:endParaRPr>
          </a:p>
        </p:txBody>
      </p:sp>
      <p:sp>
        <p:nvSpPr>
          <p:cNvPr id="4" name="Text Box 3"/>
          <p:cNvSpPr txBox="1"/>
          <p:nvPr/>
        </p:nvSpPr>
        <p:spPr>
          <a:xfrm>
            <a:off x="0" y="635"/>
            <a:ext cx="12192000" cy="7004685"/>
          </a:xfrm>
          <a:prstGeom prst="rect">
            <a:avLst/>
          </a:prstGeom>
          <a:noFill/>
        </p:spPr>
        <p:txBody>
          <a:bodyPr wrap="square" rtlCol="0" anchor="t">
            <a:noAutofit/>
          </a:bodyPr>
          <a:p>
            <a:r>
              <a:rPr lang="en-US" altLang="en-US" sz="2800">
                <a:solidFill>
                  <a:srgbClr val="C00000"/>
                </a:solidFill>
              </a:rPr>
              <a:t>Q:Describe the main activities in the software design process and the outputs of these activities. Using a diagram, show possible relationships between the outputs of these activities.</a:t>
            </a:r>
            <a:endParaRPr lang="en-US" altLang="en-US" sz="2800">
              <a:solidFill>
                <a:srgbClr val="C00000"/>
              </a:solidFill>
            </a:endParaRPr>
          </a:p>
          <a:p>
            <a:endParaRPr lang="en-US" altLang="en-US" sz="2800">
              <a:solidFill>
                <a:srgbClr val="C00000"/>
              </a:solidFill>
            </a:endParaRPr>
          </a:p>
          <a:p>
            <a:r>
              <a:rPr lang="en-US" altLang="en-US" sz="2800">
                <a:solidFill>
                  <a:srgbClr val="C00000"/>
                </a:solidFill>
              </a:rPr>
              <a:t>A:Software Design Process</a:t>
            </a:r>
            <a:endParaRPr lang="en-US" altLang="en-US" sz="2800">
              <a:solidFill>
                <a:srgbClr val="C00000"/>
              </a:solidFill>
            </a:endParaRPr>
          </a:p>
          <a:p>
            <a:r>
              <a:rPr lang="en-US" altLang="en-US" sz="2800">
                <a:solidFill>
                  <a:srgbClr val="C00000"/>
                </a:solidFill>
              </a:rPr>
              <a:t>Main Activities:</a:t>
            </a:r>
            <a:endParaRPr lang="en-US" altLang="en-US" sz="2800">
              <a:solidFill>
                <a:srgbClr val="C00000"/>
              </a:solidFill>
            </a:endParaRPr>
          </a:p>
          <a:p>
            <a:r>
              <a:rPr lang="en-US" altLang="en-US" sz="2800">
                <a:solidFill>
                  <a:srgbClr val="C00000"/>
                </a:solidFill>
              </a:rPr>
              <a:t>1. Architectural Design: Defines overall system structure.</a:t>
            </a:r>
            <a:endParaRPr lang="en-US" altLang="en-US" sz="2800">
              <a:solidFill>
                <a:srgbClr val="C00000"/>
              </a:solidFill>
            </a:endParaRPr>
          </a:p>
          <a:p>
            <a:r>
              <a:rPr lang="en-US" altLang="en-US" sz="2800">
                <a:solidFill>
                  <a:srgbClr val="C00000"/>
                </a:solidFill>
              </a:rPr>
              <a:t>2. Component Design: Designs individual system components.</a:t>
            </a:r>
            <a:endParaRPr lang="en-US" altLang="en-US" sz="2800">
              <a:solidFill>
                <a:srgbClr val="C00000"/>
              </a:solidFill>
            </a:endParaRPr>
          </a:p>
          <a:p>
            <a:r>
              <a:rPr lang="en-US" altLang="en-US" sz="2800">
                <a:solidFill>
                  <a:srgbClr val="C00000"/>
                </a:solidFill>
              </a:rPr>
              <a:t>3. Interface Design: Defines interactions between components.</a:t>
            </a:r>
            <a:endParaRPr lang="en-US" altLang="en-US" sz="2800">
              <a:solidFill>
                <a:srgbClr val="C00000"/>
              </a:solidFill>
            </a:endParaRPr>
          </a:p>
          <a:p>
            <a:r>
              <a:rPr lang="en-US" altLang="en-US" sz="2800">
                <a:solidFill>
                  <a:srgbClr val="C00000"/>
                </a:solidFill>
              </a:rPr>
              <a:t>4. Data Design: Designs data structures and storage.</a:t>
            </a:r>
            <a:endParaRPr lang="en-US" altLang="en-US" sz="2800">
              <a:solidFill>
                <a:srgbClr val="C00000"/>
              </a:solidFill>
            </a:endParaRPr>
          </a:p>
          <a:p>
            <a:r>
              <a:rPr lang="en-US" altLang="en-US" sz="2800">
                <a:solidFill>
                  <a:srgbClr val="C00000"/>
                </a:solidFill>
              </a:rPr>
              <a:t>Outputs:</a:t>
            </a:r>
            <a:endParaRPr lang="en-US" altLang="en-US" sz="2800">
              <a:solidFill>
                <a:srgbClr val="C00000"/>
              </a:solidFill>
            </a:endParaRPr>
          </a:p>
          <a:p>
            <a:r>
              <a:rPr lang="en-US" altLang="en-US" sz="2800">
                <a:solidFill>
                  <a:srgbClr val="C00000"/>
                </a:solidFill>
              </a:rPr>
              <a:t>1. Architectural Design Document</a:t>
            </a:r>
            <a:endParaRPr lang="en-US" altLang="en-US" sz="2800">
              <a:solidFill>
                <a:srgbClr val="C00000"/>
              </a:solidFill>
            </a:endParaRPr>
          </a:p>
          <a:p>
            <a:r>
              <a:rPr lang="en-US" altLang="en-US" sz="2800">
                <a:solidFill>
                  <a:srgbClr val="C00000"/>
                </a:solidFill>
              </a:rPr>
              <a:t>2. Component Design Specifications</a:t>
            </a:r>
            <a:endParaRPr lang="en-US" altLang="en-US" sz="2800">
              <a:solidFill>
                <a:srgbClr val="C00000"/>
              </a:solidFill>
            </a:endParaRPr>
          </a:p>
          <a:p>
            <a:r>
              <a:rPr lang="en-US" altLang="en-US" sz="2800">
                <a:solidFill>
                  <a:srgbClr val="C00000"/>
                </a:solidFill>
              </a:rPr>
              <a:t>3. Interface Specifications</a:t>
            </a:r>
            <a:endParaRPr lang="en-US" altLang="en-US" sz="2800">
              <a:solidFill>
                <a:srgbClr val="C00000"/>
              </a:solidFill>
            </a:endParaRPr>
          </a:p>
          <a:p>
            <a:r>
              <a:rPr lang="en-US" altLang="en-US" sz="2800">
                <a:solidFill>
                  <a:srgbClr val="C00000"/>
                </a:solidFill>
              </a:rPr>
              <a:t>4. Data Model</a:t>
            </a:r>
            <a:endParaRPr lang="en-US" altLang="en-US" sz="2800">
              <a:solidFill>
                <a:srgbClr val="C00000"/>
              </a:solidFill>
            </a:endParaRPr>
          </a:p>
          <a:p>
            <a:endParaRPr lang="en-US" altLang="en-US" sz="2800">
              <a:solidFill>
                <a:srgbClr val="C00000"/>
              </a:solidFill>
            </a:endParaRPr>
          </a:p>
          <a:p>
            <a:r>
              <a:rPr lang="en-US" altLang="en-US" sz="2800">
                <a:solidFill>
                  <a:srgbClr val="C00000"/>
                </a:solidFill>
              </a:rPr>
              <a:t>Relationships:</a:t>
            </a:r>
            <a:endParaRPr lang="en-US" altLang="en-US" sz="2800">
              <a:solidFill>
                <a:srgbClr val="C00000"/>
              </a:solidFill>
            </a:endParaRPr>
          </a:p>
          <a:p>
            <a:r>
              <a:rPr lang="en-US" altLang="en-US" sz="2800">
                <a:solidFill>
                  <a:srgbClr val="C00000"/>
                </a:solidFill>
              </a:rPr>
              <a:t>- Architectural Design → Component Design</a:t>
            </a:r>
            <a:endParaRPr lang="en-US" altLang="en-US" sz="2800">
              <a:solidFill>
                <a:srgbClr val="C00000"/>
              </a:solidFill>
            </a:endParaRPr>
          </a:p>
          <a:p>
            <a:r>
              <a:rPr lang="en-US" altLang="en-US" sz="2800">
                <a:solidFill>
                  <a:srgbClr val="C00000"/>
                </a:solidFill>
              </a:rPr>
              <a:t>- Component Design → Interface Design</a:t>
            </a:r>
            <a:endParaRPr lang="en-US" altLang="en-US" sz="2800">
              <a:solidFill>
                <a:srgbClr val="C00000"/>
              </a:solidFill>
            </a:endParaRPr>
          </a:p>
          <a:p>
            <a:r>
              <a:rPr lang="en-US" altLang="en-US" sz="2800">
                <a:solidFill>
                  <a:srgbClr val="C00000"/>
                </a:solidFill>
              </a:rPr>
              <a:t>- Interface Design → Data Design</a:t>
            </a:r>
            <a:endParaRPr lang="en-US" altLang="en-US" sz="2800">
              <a:solidFill>
                <a:srgbClr val="C00000"/>
              </a:solidFill>
            </a:endParaRPr>
          </a:p>
          <a:p>
            <a:r>
              <a:rPr lang="en-US" altLang="en-US" sz="2800">
                <a:solidFill>
                  <a:srgbClr val="C00000"/>
                </a:solidFill>
              </a:rPr>
              <a:t>- Data Design → Component Design</a:t>
            </a:r>
            <a:endParaRPr lang="en-US" altLang="en-US" sz="2800">
              <a:solidFill>
                <a:srgbClr val="C00000"/>
              </a:solidFill>
            </a:endParaRPr>
          </a:p>
          <a:p>
            <a:endParaRPr lang="en-US" altLang="en-US" sz="2800">
              <a:solidFill>
                <a:srgbClr val="C00000"/>
              </a:solidFill>
            </a:endParaRPr>
          </a:p>
          <a:p>
            <a:endParaRPr lang="en-US" altLang="en-US" sz="280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2192635" cy="6857365"/>
          </a:xfrm>
        </p:spPr>
        <p:txBody>
          <a:bodyPr>
            <a:normAutofit fontScale="90000"/>
          </a:bodyPr>
          <a:p>
            <a:r>
              <a:rPr lang="en-US" altLang="en-US" sz="2800">
                <a:solidFill>
                  <a:srgbClr val="C00000"/>
                </a:solidFill>
                <a:sym typeface="+mn-ea"/>
              </a:rPr>
              <a:t>Relationships:</a:t>
            </a:r>
            <a:br>
              <a:rPr lang="en-US" altLang="en-US" sz="2800">
                <a:solidFill>
                  <a:srgbClr val="C00000"/>
                </a:solidFill>
              </a:rPr>
            </a:br>
            <a:r>
              <a:rPr lang="en-US" altLang="en-US" sz="2800">
                <a:solidFill>
                  <a:srgbClr val="C00000"/>
                </a:solidFill>
                <a:sym typeface="+mn-ea"/>
              </a:rPr>
              <a:t>- Architectural Design → Component Design</a:t>
            </a:r>
            <a:br>
              <a:rPr lang="en-US" altLang="en-US" sz="2800">
                <a:solidFill>
                  <a:srgbClr val="C00000"/>
                </a:solidFill>
              </a:rPr>
            </a:br>
            <a:r>
              <a:rPr lang="en-US" altLang="en-US" sz="2800">
                <a:solidFill>
                  <a:srgbClr val="C00000"/>
                </a:solidFill>
                <a:sym typeface="+mn-ea"/>
              </a:rPr>
              <a:t>- Component Design → Interface Design</a:t>
            </a:r>
            <a:br>
              <a:rPr lang="en-US" altLang="en-US" sz="2800">
                <a:solidFill>
                  <a:srgbClr val="C00000"/>
                </a:solidFill>
              </a:rPr>
            </a:br>
            <a:r>
              <a:rPr lang="en-US" altLang="en-US" sz="2800">
                <a:solidFill>
                  <a:srgbClr val="C00000"/>
                </a:solidFill>
                <a:sym typeface="+mn-ea"/>
              </a:rPr>
              <a:t>- Interface Design → Data Design</a:t>
            </a:r>
            <a:br>
              <a:rPr lang="en-US" altLang="en-US" sz="2800">
                <a:solidFill>
                  <a:srgbClr val="C00000"/>
                </a:solidFill>
              </a:rPr>
            </a:br>
            <a:r>
              <a:rPr lang="en-US" altLang="en-US" sz="2800">
                <a:solidFill>
                  <a:srgbClr val="C00000"/>
                </a:solidFill>
                <a:sym typeface="+mn-ea"/>
              </a:rPr>
              <a:t>- Data Design → Component Design</a:t>
            </a:r>
            <a:br>
              <a:rPr lang="en-US" altLang="en-US" sz="2800">
                <a:solidFill>
                  <a:srgbClr val="C00000"/>
                </a:solidFill>
              </a:rPr>
            </a:br>
            <a:br>
              <a:rPr lang="en-US" altLang="en-US" sz="2800">
                <a:solidFill>
                  <a:srgbClr val="C00000"/>
                </a:solidFill>
              </a:rPr>
            </a:br>
            <a:r>
              <a:rPr lang="en-US" altLang="en-US" sz="2800">
                <a:solidFill>
                  <a:srgbClr val="C00000"/>
                </a:solidFill>
              </a:rPr>
              <a:t>Q:Explain why change is inevitable in complex systems and give examples (apart from prototyping and incremental delivery) of software process activities that help predict changes and make the software being developed more resilient to change</a:t>
            </a:r>
            <a:br>
              <a:rPr lang="en-US" altLang="en-US" sz="2800">
                <a:solidFill>
                  <a:srgbClr val="C00000"/>
                </a:solidFill>
              </a:rPr>
            </a:br>
            <a:br>
              <a:rPr lang="en-US" altLang="en-US" sz="2800">
                <a:solidFill>
                  <a:srgbClr val="C00000"/>
                </a:solidFill>
              </a:rPr>
            </a:br>
            <a:r>
              <a:rPr lang="en-US" altLang="en-US" sz="2800">
                <a:solidFill>
                  <a:srgbClr val="C00000"/>
                </a:solidFill>
              </a:rPr>
              <a:t>A:Why Change is Inevitable:</a:t>
            </a:r>
            <a:br>
              <a:rPr lang="en-US" altLang="en-US" sz="2800">
                <a:solidFill>
                  <a:srgbClr val="C00000"/>
                </a:solidFill>
              </a:rPr>
            </a:br>
            <a:r>
              <a:rPr lang="en-US" altLang="en-US" sz="2800">
                <a:solidFill>
                  <a:srgbClr val="C00000"/>
                </a:solidFill>
              </a:rPr>
              <a:t>1. Evolving Requirements: User needs and requirements change over time.</a:t>
            </a:r>
            <a:br>
              <a:rPr lang="en-US" altLang="en-US" sz="2800">
                <a:solidFill>
                  <a:srgbClr val="C00000"/>
                </a:solidFill>
              </a:rPr>
            </a:br>
            <a:r>
              <a:rPr lang="en-US" altLang="en-US" sz="2800">
                <a:solidFill>
                  <a:srgbClr val="C00000"/>
                </a:solidFill>
              </a:rPr>
              <a:t>2. Technological Advancements: New technologies and tools emerge.</a:t>
            </a:r>
            <a:br>
              <a:rPr lang="en-US" altLang="en-US" sz="2800">
                <a:solidFill>
                  <a:srgbClr val="C00000"/>
                </a:solidFill>
              </a:rPr>
            </a:br>
            <a:r>
              <a:rPr lang="en-US" altLang="en-US" sz="2800">
                <a:solidFill>
                  <a:srgbClr val="C00000"/>
                </a:solidFill>
              </a:rPr>
              <a:t>3. Environmental Factors: Changes in laws, regulations, or market conditions.</a:t>
            </a:r>
            <a:br>
              <a:rPr lang="en-US" altLang="en-US" sz="2800">
                <a:solidFill>
                  <a:srgbClr val="C00000"/>
                </a:solidFill>
              </a:rPr>
            </a:br>
            <a:r>
              <a:rPr lang="en-US" altLang="en-US" sz="2800">
                <a:solidFill>
                  <a:srgbClr val="C00000"/>
                </a:solidFill>
              </a:rPr>
              <a:t>Software Process Activities:</a:t>
            </a:r>
            <a:br>
              <a:rPr lang="en-US" altLang="en-US" sz="2800">
                <a:solidFill>
                  <a:srgbClr val="C00000"/>
                </a:solidFill>
              </a:rPr>
            </a:br>
            <a:r>
              <a:rPr lang="en-US" altLang="en-US" sz="2800">
                <a:solidFill>
                  <a:srgbClr val="C00000"/>
                </a:solidFill>
              </a:rPr>
              <a:t>1. Requirements Analysis: Anticipates potential changes and identifies areas for flexibility.</a:t>
            </a:r>
            <a:br>
              <a:rPr lang="en-US" altLang="en-US" sz="2800">
                <a:solidFill>
                  <a:srgbClr val="C00000"/>
                </a:solidFill>
              </a:rPr>
            </a:br>
            <a:endParaRPr lang="en-US" altLang="en-US" sz="311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12191365" cy="6708140"/>
          </a:xfrm>
        </p:spPr>
        <p:txBody>
          <a:bodyPr>
            <a:normAutofit fontScale="90000"/>
          </a:bodyPr>
          <a:p>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r>
              <a:rPr lang="en-US" altLang="en-US" sz="2800">
                <a:solidFill>
                  <a:srgbClr val="C00000"/>
                </a:solidFill>
                <a:sym typeface="+mn-ea"/>
              </a:rPr>
              <a:t>2. Modular Design: Breaks down the system into independent modules for easier modification.</a:t>
            </a:r>
            <a:br>
              <a:rPr lang="en-US" altLang="en-US" sz="2800">
                <a:solidFill>
                  <a:srgbClr val="C00000"/>
                </a:solidFill>
                <a:sym typeface="+mn-ea"/>
              </a:rPr>
            </a:br>
            <a:r>
              <a:rPr lang="en-US" altLang="en-US" sz="2800">
                <a:solidFill>
                  <a:srgbClr val="C00000"/>
                </a:solidFill>
                <a:sym typeface="+mn-ea"/>
              </a:rPr>
              <a:t>3. Design Patterns: Uses proven design patterns to make the system more adaptable.</a:t>
            </a:r>
            <a:br>
              <a:rPr lang="en-US" altLang="en-US" sz="2800">
                <a:solidFill>
                  <a:srgbClr val="C00000"/>
                </a:solidFill>
                <a:sym typeface="+mn-ea"/>
              </a:rPr>
            </a:br>
            <a:r>
              <a:rPr lang="en-US" altLang="en-US" sz="2800">
                <a:solidFill>
                  <a:srgbClr val="C00000"/>
                </a:solidFill>
                <a:sym typeface="+mn-ea"/>
              </a:rPr>
              <a:t>4. Testing and Validation: Identifies potential issues and ensures the system can handle changes.</a:t>
            </a:r>
            <a:br>
              <a:rPr lang="en-US" altLang="en-US" sz="2800">
                <a:solidFill>
                  <a:srgbClr val="C00000"/>
                </a:solidFill>
                <a:sym typeface="+mn-ea"/>
              </a:rPr>
            </a:br>
            <a:br>
              <a:rPr lang="en-US" altLang="en-US" sz="2800">
                <a:solidFill>
                  <a:srgbClr val="C00000"/>
                </a:solidFill>
                <a:sym typeface="+mn-ea"/>
              </a:rPr>
            </a:br>
            <a:r>
              <a:rPr lang="en-US" altLang="en-US" sz="2800">
                <a:solidFill>
                  <a:srgbClr val="C00000"/>
                </a:solidFill>
                <a:sym typeface="+mn-ea"/>
              </a:rPr>
              <a:t>Q:Explain why systems developed as prototypes should not normally be used as production systems.</a:t>
            </a:r>
            <a:br>
              <a:rPr lang="en-US" altLang="en-US" sz="2800">
                <a:solidFill>
                  <a:srgbClr val="C00000"/>
                </a:solidFill>
                <a:sym typeface="+mn-ea"/>
              </a:rPr>
            </a:br>
            <a:br>
              <a:rPr lang="en-US" altLang="en-US" sz="2800">
                <a:solidFill>
                  <a:srgbClr val="C00000"/>
                </a:solidFill>
                <a:sym typeface="+mn-ea"/>
              </a:rPr>
            </a:br>
            <a:r>
              <a:rPr lang="en-US" altLang="en-US" sz="2800">
                <a:solidFill>
                  <a:srgbClr val="C00000"/>
                </a:solidFill>
                <a:sym typeface="+mn-ea"/>
              </a:rPr>
              <a:t>A:Prototypes vs Production Systems</a:t>
            </a:r>
            <a:br>
              <a:rPr lang="en-US" altLang="en-US" sz="2800">
                <a:solidFill>
                  <a:srgbClr val="C00000"/>
                </a:solidFill>
                <a:sym typeface="+mn-ea"/>
              </a:rPr>
            </a:br>
            <a:r>
              <a:rPr lang="en-US" altLang="en-US" sz="2800">
                <a:solidFill>
                  <a:srgbClr val="C00000"/>
                </a:solidFill>
                <a:sym typeface="+mn-ea"/>
              </a:rPr>
              <a:t>Reasons:</a:t>
            </a:r>
            <a:br>
              <a:rPr lang="en-US" altLang="en-US" sz="2800">
                <a:solidFill>
                  <a:srgbClr val="C00000"/>
                </a:solidFill>
                <a:sym typeface="+mn-ea"/>
              </a:rPr>
            </a:br>
            <a:r>
              <a:rPr lang="en-US" altLang="en-US" sz="2800">
                <a:solidFill>
                  <a:srgbClr val="C00000"/>
                </a:solidFill>
                <a:sym typeface="+mn-ea"/>
              </a:rPr>
              <a:t>1. Lack of Testing: Prototypes may not be thoroughly tested for performance, security, and reliability.</a:t>
            </a:r>
            <a:br>
              <a:rPr lang="en-US" altLang="en-US" sz="2800">
                <a:solidFill>
                  <a:srgbClr val="C00000"/>
                </a:solidFill>
                <a:sym typeface="+mn-ea"/>
              </a:rPr>
            </a:br>
            <a:r>
              <a:rPr lang="en-US" altLang="en-US" sz="2800">
                <a:solidFill>
                  <a:srgbClr val="C00000"/>
                </a:solidFill>
                <a:sym typeface="+mn-ea"/>
              </a:rPr>
              <a:t>2. Inadequate Documentation: Prototypes often lack detailed documentation.</a:t>
            </a:r>
            <a:br>
              <a:rPr lang="en-US" altLang="en-US" sz="2800">
                <a:solidFill>
                  <a:srgbClr val="C00000"/>
                </a:solidFill>
                <a:sym typeface="+mn-ea"/>
              </a:rPr>
            </a:br>
            <a:r>
              <a:rPr lang="en-US" altLang="en-US" sz="2800">
                <a:solidFill>
                  <a:srgbClr val="C00000"/>
                </a:solidFill>
                <a:sym typeface="+mn-ea"/>
              </a:rPr>
              <a:t>3. Performance Issues: Prototypes may not be optimized for large-scale use.</a:t>
            </a:r>
            <a:br>
              <a:rPr lang="en-US" altLang="en-US" sz="2800">
                <a:solidFill>
                  <a:srgbClr val="C00000"/>
                </a:solidFill>
                <a:sym typeface="+mn-ea"/>
              </a:rPr>
            </a:br>
            <a:r>
              <a:rPr lang="en-US" altLang="en-US" sz="2800">
                <a:solidFill>
                  <a:srgbClr val="C00000"/>
                </a:solidFill>
                <a:sym typeface="+mn-ea"/>
              </a:rPr>
              <a:t>4. Security Risks: Prototypes may have security vulnerabilities.</a:t>
            </a: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rgbClr val="C00000"/>
                </a:solidFill>
                <a:sym typeface="+mn-ea"/>
              </a:rPr>
            </a:br>
            <a:br>
              <a:rPr lang="en-US" altLang="en-US" sz="2800">
                <a:solidFill>
                  <a:schemeClr val="accent3">
                    <a:lumMod val="75000"/>
                  </a:schemeClr>
                </a:solidFill>
                <a:latin typeface="Arial Rounded MT Bold" panose="020F0704030504030204" charset="0"/>
                <a:cs typeface="Arial Rounded MT Bold" panose="020F0704030504030204" charset="0"/>
                <a:sym typeface="+mn-ea"/>
              </a:rPr>
            </a:br>
            <a:br>
              <a:rPr lang="en-US" altLang="en-US" sz="2800">
                <a:solidFill>
                  <a:schemeClr val="accent3">
                    <a:lumMod val="75000"/>
                  </a:schemeClr>
                </a:solidFill>
                <a:latin typeface="Arial Rounded MT Bold" panose="020F0704030504030204" charset="0"/>
                <a:cs typeface="Arial Rounded MT Bold" panose="020F0704030504030204" charset="0"/>
                <a:sym typeface="+mn-ea"/>
              </a:rPr>
            </a:br>
            <a:br>
              <a:rPr lang="en-US" altLang="en-US" sz="2800">
                <a:solidFill>
                  <a:schemeClr val="accent3">
                    <a:lumMod val="75000"/>
                  </a:schemeClr>
                </a:solidFill>
                <a:latin typeface="Arial Rounded MT Bold" panose="020F0704030504030204" charset="0"/>
                <a:cs typeface="Arial Rounded MT Bold" panose="020F0704030504030204" charset="0"/>
                <a:sym typeface="+mn-ea"/>
              </a:rPr>
            </a:br>
            <a:br>
              <a:rPr lang="en-US" altLang="en-US" sz="2800">
                <a:solidFill>
                  <a:schemeClr val="accent3">
                    <a:lumMod val="75000"/>
                  </a:schemeClr>
                </a:solidFill>
                <a:latin typeface="Arial Rounded MT Bold" panose="020F0704030504030204" charset="0"/>
                <a:cs typeface="Arial Rounded MT Bold" panose="020F0704030504030204" charset="0"/>
                <a:sym typeface="+mn-ea"/>
              </a:rPr>
            </a:br>
            <a:endParaRPr lang="en-US" altLang="en-US" sz="2800">
              <a:solidFill>
                <a:schemeClr val="accent3">
                  <a:lumMod val="75000"/>
                </a:schemeClr>
              </a:solidFill>
              <a:latin typeface="Arial Rounded MT Bold" panose="020F0704030504030204" charset="0"/>
              <a:cs typeface="Arial Rounded MT Bold" panose="020F0704030504030204" charset="0"/>
              <a:sym typeface="+mn-ea"/>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11370</Words>
  <Application>WPS Presentation</Application>
  <PresentationFormat>Widescreen</PresentationFormat>
  <Paragraphs>190</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Arial Black</vt:lpstr>
      <vt:lpstr>Arial Rounded MT Bold</vt:lpstr>
      <vt:lpstr>Microsoft YaHei</vt:lpstr>
      <vt:lpstr>Arial Unicode MS</vt:lpstr>
      <vt:lpstr>Calibri</vt:lpstr>
      <vt:lpstr>Orange Waves</vt:lpstr>
      <vt:lpstr>SOFTWARE ENGINEEING</vt:lpstr>
      <vt:lpstr>               QUESTION/ANSWER</vt:lpstr>
      <vt:lpstr>                  </vt:lpstr>
      <vt:lpstr>               </vt:lpstr>
      <vt:lpstr>                    </vt:lpstr>
      <vt:lpstr>                         </vt:lpstr>
      <vt:lpstr>                          </vt:lpstr>
      <vt:lpstr>Relationships: - Architectural Design → Component Design - Component Design → Interface Design - Interface Design → Data Design - Data Design → Component Design  Q:Explain why change is inevitable in complex systems and give examples (apart from prototyping and incremental delivery) of software process activities that help predict changes and make the software being developed more resilient to change  A:Why Change is Inevitable: 1. Evolving Requirements: User needs and requirements change over time. 2. Technological Advancements: New technologies and tools emerge. 3. Environmental Factors: Changes in laws, regulations, or market conditions. Software Process Activities: 1. Requirements Analysis: Anticipates potential changes and identifies areas for flexibility. </vt:lpstr>
      <vt:lpstr>           2. Modular Design: Breaks down the system into independent modules for easier modification. 3. Design Patterns: Uses proven design patterns to make the system more adaptable. 4. Testing and Validation: Identifies potential issues and ensures the system can handle changes.  Q:Explain why systems developed as prototypes should not normally be used as production systems.  A:Prototypes vs Production Systems Reasons: 1. Lack of Testing: Prototypes may not be thoroughly tested for performance, security, and reliability. 2. Inadequate Documentation: Prototypes often lack detailed documentation. 3. Performance Issues: Prototypes may not be optimized for large-scale use. 4. Security Risks: Prototypes may have security vulnerabilities.           </vt:lpstr>
      <vt:lpstr>    Best Practice: 1. Develop a new system: Based on the prototype, develop a new system that meets production standards. 2. Refactor and test: Refactor the prototype into a robust, scalable, and secure system.  Q:Explain why Boehm’s spiral model is an adaptable model that can support both change avoidance and change tolerance activities. In practice, this model has not been widely used. Suggest why this might be the case.  A:Boehm's Spiral Model Adaptable Model: 1. Risk-driven approach: Focuses on identifying and mitigating risks. 2. Iterative development: Allows for flexibility and adaptation. 3. Change avoidance: Emphasizes risk analysis and planning. 4. Change tolerance: Accommodates changes through iterative refinement. Limited Adoption: 1. Complexity: The model can be complex to implement. 2. Resource-intensive: Requires significant resources for risk analysis. 3. Lack of standardization: Can be difficult to apply consistently.   </vt:lpstr>
      <vt:lpstr>         Q:What are the advantages of providing static and dynamic views of the software process as in the Rational Unified Process?  A:Static and Dynamic Views Advantages: 1. Clear Structure: Static view provides a clear understanding of process activities and workflows. 2. Flexibility: Dynamic view shows how the process adapts to project needs and iterations. 3. Comprehensive Understanding: Both views together provide a complete picture of the software development process.             </vt:lpstr>
      <vt:lpstr>  Q:Historically, the introduction of technology has caused profound changes in the labor market and, temporarily at least, displaced people from jobs.Discuss whether the introduction of extensive process automation is likely to have the same consequences for software engineers. If you don’t think it will, explain why not. If you think that it will reduce job opportunities, is it ethical for the engineers affected to passively or actively resist the introduction of this technology?  A:Impact on Software Engineers Potential Consequences: 1. Job displacement: Automation may reduce job opportunities. 2. Changes in job roles: Automation may shift focus to higher-level tasks. Impact on Software Engineers Potential Consequences: 1. Job displacement: Automation may reduce job opportunities. 2. Changes in job roles: Automation may shift focus to higher-level tasks.   </vt:lpstr>
      <vt:lpstr> </vt:lpstr>
      <vt:lpstr>                             SRS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ENGINEEING</dc:title>
  <dc:creator/>
  <cp:lastModifiedBy>Zarish Rehman</cp:lastModifiedBy>
  <cp:revision>4</cp:revision>
  <dcterms:created xsi:type="dcterms:W3CDTF">2025-04-24T20:20:00Z</dcterms:created>
  <dcterms:modified xsi:type="dcterms:W3CDTF">2025-05-25T12:32:34Z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8261DE00D1B246FCB51CBCE7594D9219_11</vt:lpwstr>
  </property>
  <property fmtid="{D5CDD505-2E9C-101B-9397-08002B2CF9AE}" pid="3" name="KSOProductBuildVer">
    <vt:lpwstr>1033-12.2.0.21179</vt:lpwstr>
  </property>
</Properties>
</file>