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0" r:id="rId2"/>
    <p:sldId id="292" r:id="rId3"/>
    <p:sldId id="33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6" r:id="rId29"/>
    <p:sldId id="376" r:id="rId30"/>
    <p:sldId id="377" r:id="rId31"/>
    <p:sldId id="391" r:id="rId32"/>
    <p:sldId id="378" r:id="rId33"/>
    <p:sldId id="392" r:id="rId34"/>
    <p:sldId id="393" r:id="rId35"/>
    <p:sldId id="394" r:id="rId36"/>
    <p:sldId id="395" r:id="rId37"/>
    <p:sldId id="398" r:id="rId38"/>
    <p:sldId id="397" r:id="rId39"/>
    <p:sldId id="286" r:id="rId4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7A04"/>
    <a:srgbClr val="003882"/>
    <a:srgbClr val="18A5DA"/>
    <a:srgbClr val="861290"/>
    <a:srgbClr val="E6E6E6"/>
    <a:srgbClr val="F1F1F1"/>
    <a:srgbClr val="678F05"/>
    <a:srgbClr val="B3006E"/>
    <a:srgbClr val="0779B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660"/>
  </p:normalViewPr>
  <p:slideViewPr>
    <p:cSldViewPr>
      <p:cViewPr varScale="1">
        <p:scale>
          <a:sx n="68" d="100"/>
          <a:sy n="68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C28C0-B9A7-4776-A713-CEDF53A13CA1}" type="datetimeFigureOut">
              <a:rPr lang="es-CO" smtClean="0"/>
              <a:t>27/01/2017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C56A-F1BA-4563-BD95-87089D665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437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27/01/2017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20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27/01/2017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899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27/01/2017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77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27/01/2017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9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27/01/2017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83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27/01/2017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6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27/01/2017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0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27/01/2017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96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27/01/2017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515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27/01/2017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84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27/01/2017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6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2E34-EA54-4BC2-9029-5250ABB9B536}" type="datetimeFigureOut">
              <a:rPr lang="es-CO" smtClean="0"/>
              <a:pPr/>
              <a:t>27/01/2017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53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20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1166652" y="2618526"/>
            <a:ext cx="7206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CO" sz="4400" dirty="0">
                <a:solidFill>
                  <a:schemeClr val="bg1"/>
                </a:solidFill>
                <a:latin typeface="+mj-lt"/>
              </a:rPr>
              <a:t>Ingeniería de Requisitos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981158" y="3697868"/>
            <a:ext cx="739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CO" sz="2800" i="1" dirty="0" err="1">
                <a:solidFill>
                  <a:schemeClr val="bg1"/>
                </a:solidFill>
                <a:latin typeface="+mj-lt"/>
              </a:rPr>
              <a:t>PersonalSoft</a:t>
            </a:r>
            <a:r>
              <a:rPr lang="es-CO" sz="2800" i="1" dirty="0">
                <a:solidFill>
                  <a:schemeClr val="bg1"/>
                </a:solidFill>
                <a:latin typeface="+mj-lt"/>
              </a:rPr>
              <a:t> S.A.S.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99592" y="4149080"/>
            <a:ext cx="739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CO" i="1" dirty="0">
                <a:solidFill>
                  <a:schemeClr val="bg1"/>
                </a:solidFill>
                <a:latin typeface="+mj-lt"/>
              </a:rPr>
              <a:t>2017 </a:t>
            </a: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3" descr="\\Psdatos\unidad e\Personalsoft\RepositorioProyectos\Personalsoft\DiseñoGrafico\IdentidadCorporativa\Logos adicionales\Pais IT\it grices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290" y="6021288"/>
            <a:ext cx="68757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</p:spTree>
    <p:extLst>
      <p:ext uri="{BB962C8B-B14F-4D97-AF65-F5344CB8AC3E}">
        <p14:creationId xmlns:p14="http://schemas.microsoft.com/office/powerpoint/2010/main" val="13910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NIVELES DE REQUISITOS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REQUERIMIENTOS DE USUARIO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34163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Describen los objetivos del usuario o tareas que los usuarios deben de ser capaces de ejecutar con el producto.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formas para representar requerimientos de usuario incluyen: Casos de uso, descripciones de escenarios, tablas de evento – respuesta.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Ejemplo: </a:t>
            </a: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El producto permitirá que los usuarios corrijan eficientemente los errores de ortografía en un documento”. En el caso de uso “Encontrar los errores de ortografía”.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Ejemplo: </a:t>
            </a: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Hacer una reservación en línea aérea, a través de una pagina web”.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1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NIVELES DE REQUISITOS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REQUERIMIENTOS DE NEGOCIO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286232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Incluyen políticas corporativas, regulaciones de gobierno, estándares industriales, practicas contables y algoritmos computaciones.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Estas reglas no son en si requerimientos de software porque estas existen fuera de los limites de cualquier especificación del sistema de software, pero pueden restringir a quien puede ejecutar ciertos casos de uso.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Algunas veces las reglas de negocio son el origen de atributos específicos de calidad que son implementados en la funcionalidad.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9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NIVELES DE REQUISITOS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REQUERIMIENTOS FUNCIONALES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480131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Especifica la funcionalidad del software que los desarrolladores deben de construir en el producto para posibilitar a los usuarios a completar sus tareas y que a su vez satisfagan los requerimientos de negocio.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Algunas veces estos requerimientos son llamados de comportamiento, estos se describen con la tradicional sentencia “deberá”.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ejemplo del correctos ortográfico tiene muchos requisitos funcionales:</a:t>
            </a: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= Encontrar y seleccionar una palabra mal escrita</a:t>
            </a: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= Exhibir un cuadro de dialogo con sustituciones sugeridas, o para reemplazar             palabras mal escritas con la palabra sugerida.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Ejemplo:</a:t>
            </a: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=  “El sistema deberá enviar vía e-mail la confirmación de la reservación al usuario”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3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NIVELES DE REQUISITOS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980728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REQUERIMIENTOS </a:t>
            </a:r>
            <a:r>
              <a:rPr lang="es-CO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NO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FUNCIONALES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36933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Definen cualidades o atributos globales del sistema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Establecen restricciones sobre el producto desarrollado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están generalmente relacionados con la funcionalidad.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Aspecto visible al usuario pero no relacionado directamente al comportamiento funcional.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Relacionados con requisitos de calidad. 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TIPOS DE REQUISITOS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98072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La tipología más habitual para los Requisitos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49" y="1638182"/>
            <a:ext cx="6036163" cy="45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8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MODELO ISO 9126-1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14" y="1006540"/>
            <a:ext cx="5857772" cy="48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fin de reforzar la comprensión acerca de la categorización de los requisitos de calidad. Identifique de los siguientes requisitos y de acuerdo con la norma ISO 9126-1 a qué tipo de requisito pertenece; de tratarse de un requisito de calidad identifique a que característica y </a:t>
            </a:r>
            <a:r>
              <a:rPr lang="es-C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subcaracteristica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corresponde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clientes accederán al sitio web usando un usuario y contraseña</a:t>
            </a: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5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2308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clientes accederán al sitio web usando un usuario y contraseña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Respuesta: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FUNCIONALIDAD                                            SEGURIDAD</a:t>
            </a: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el ingreso es exitoso se presenta una pantalla inicial con sus datos personales</a:t>
            </a: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-1" y="-1"/>
            <a:ext cx="9154829" cy="8367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rgbClr val="003882"/>
                </a:solidFill>
                <a:latin typeface="+mj-lt"/>
              </a:rPr>
              <a:t>CONTENIDO</a:t>
            </a:r>
            <a:endParaRPr lang="es-CO" sz="1600" dirty="0">
              <a:solidFill>
                <a:srgbClr val="003882"/>
              </a:solidFill>
              <a:latin typeface="+mj-lt"/>
            </a:endParaRPr>
          </a:p>
        </p:txBody>
      </p:sp>
      <p:sp>
        <p:nvSpPr>
          <p:cNvPr id="9" name="Rectangle 685"/>
          <p:cNvSpPr>
            <a:spLocks noChangeArrowheads="1"/>
          </p:cNvSpPr>
          <p:nvPr/>
        </p:nvSpPr>
        <p:spPr bwMode="auto">
          <a:xfrm>
            <a:off x="1357313" y="2924944"/>
            <a:ext cx="229684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Trebuchet MS" pitchFamily="34" charset="0"/>
                <a:ea typeface="돋움" pitchFamily="50" charset="-127"/>
                <a:cs typeface="Arial" charset="0"/>
              </a:rPr>
              <a:t>EXPOSITORES</a:t>
            </a:r>
          </a:p>
        </p:txBody>
      </p:sp>
      <p:pic>
        <p:nvPicPr>
          <p:cNvPr id="16" name="Picture 6" descr="\\Psdatos\unidad e\Personalsoft\RepositorioProyectos\Personalsoft\DiseñoGrafico\PRESENTACIONES\2014\Votré\cmmi_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459" y="577504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1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2 Marcador de contenido"/>
          <p:cNvSpPr txBox="1">
            <a:spLocks/>
          </p:cNvSpPr>
          <p:nvPr/>
        </p:nvSpPr>
        <p:spPr>
          <a:xfrm>
            <a:off x="467544" y="1124744"/>
            <a:ext cx="4032448" cy="460851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</a:pPr>
            <a:r>
              <a:rPr lang="es-CO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DIA 1: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Requisitos</a:t>
            </a:r>
          </a:p>
          <a:p>
            <a:pPr marL="742950" lvl="1" indent="-285750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Concepto y Características</a:t>
            </a:r>
          </a:p>
          <a:p>
            <a:pPr marL="742950" lvl="1" indent="-285750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Clasificación -  Niveles</a:t>
            </a:r>
          </a:p>
          <a:p>
            <a:pPr marL="742950" lvl="1" indent="-285750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Tipos de Requisitos </a:t>
            </a:r>
          </a:p>
          <a:p>
            <a:pPr marL="742950" lvl="1" indent="-285750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 proceso de Desarrollo de Requisitos </a:t>
            </a:r>
          </a:p>
          <a:p>
            <a:pPr lvl="1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   -  Elicitación</a:t>
            </a:r>
          </a:p>
          <a:p>
            <a:pPr lvl="1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   -  Ejercicios – Caso Práctico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36" y="148656"/>
            <a:ext cx="384494" cy="616048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5004048" y="1124744"/>
            <a:ext cx="3888432" cy="460851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</a:pPr>
            <a:r>
              <a:rPr lang="es-CO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DIA 2: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Continua Proceso de Desarrollo de Requisitos</a:t>
            </a:r>
          </a:p>
          <a:p>
            <a:pPr marL="742950" lvl="1" indent="-285750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Elicitación</a:t>
            </a:r>
          </a:p>
          <a:p>
            <a:pPr marL="742950" lvl="1" indent="-285750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Análisis</a:t>
            </a:r>
          </a:p>
          <a:p>
            <a:pPr marL="742950" lvl="1" indent="-285750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Especificación</a:t>
            </a:r>
          </a:p>
          <a:p>
            <a:pPr marL="742950" lvl="1" indent="-285750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Validación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Gestión de Requisitos</a:t>
            </a:r>
          </a:p>
          <a:p>
            <a:pPr marL="285750" indent="-285750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 pitchFamily="34" charset="0"/>
              <a:buChar char="•"/>
            </a:pP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Requisitos y las metodologías Agiles</a:t>
            </a:r>
          </a:p>
          <a:p>
            <a:pPr lvl="1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</a:pPr>
            <a:endParaRPr lang="es-CO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90000"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7633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2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286232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el ingreso es exitoso se presenta una pantalla inicial con sus datos personales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Respuesta: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ES UN REQUISITO DE CALIDAD</a:t>
            </a: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cliente deberá realizar una transacción de transferencia sin que el sistema presente mas de 3 pantallas distintas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8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39703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cliente deberá realizar una transacción de transferencia sin que el sistema presente mas de 3 pantallas distintas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Respuesta: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USABILIDAD                                                           COMPRENSIBILIDAD </a:t>
            </a: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                   OPERABILIDAD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sistema debe poder ser instalado en el servidor de cada cliente en máximo 1 día por solo 1 técnico.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1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45243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sistema debe poder ser instalado en el servidor de cada cliente en máximo 1 día por solo 1 técnico.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Respuesta: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PORTABILIDAD                                                                    INESTABILIDAD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2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39703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Sistema tendrá una disponibilidad promedio del 98% considerando 1 día del año para mantenimiento y reparación.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Respuesta: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FIABILIDAD                                                TOLERANCIA A FALLOS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5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Cliente hace una consulta en un momento pico de la operación y la respuesta del sistema es dada en un tiempo no mayor a 10 segundos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39703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Cliente hace una consulta en un momento pico de la operación y la respuesta del sistema es dada en un tiempo no mayor a 10 segundos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Respuesta: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EFICIENCIA                                         COMPORTAMIENTO TIEMPO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fin de reforzar la comprensión acerca de los niveles de los requisitos, conformar grupos e identificar los requisitos para una empresa de alquiler de autos.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3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PROCESO DE DESARROLLO DE REQUISITOS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8"/>
          <a:stretch/>
        </p:blipFill>
        <p:spPr>
          <a:xfrm>
            <a:off x="1094184" y="1484784"/>
            <a:ext cx="693420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INGENIERIA DE REQUISITOS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DEFINICIÓN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Conjunto de actividades en las cuales utilizando técnicas y herramientas, se analiza un problema y se concluye con la especificación de una (o  mas de una) solución.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 para definir todas las actividades involucradas en el descubrimiento, documentación y mantenimiento de los requisitos para un producto determinado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PROCESO DE DESARROLLO DE REQUISITOS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41" y="836712"/>
            <a:ext cx="6129359" cy="53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PROCESO DE DESARROLLO DE REQUISITOS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424935" cy="54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PROCESO DE DESARROLLO DE REQUISITOS  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ELICITACIÓN DE REQUISITOS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36933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la primera actividad a realizar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realizarla, el analista de requisitos debe aprender de donde vienen los requisitos y como puede recopilarlos.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Actividad Fundamentalmente humana donde se identifican los interesados (Stakeholders) y se establecen relaciones entre el equipo de desarrollo y los clientes.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Antes de mantener las reuniones con los clientes y usuarios e identificar los requerimientos es fundamental conocer el dominio del problema.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71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PROCESO DE DESARROLLO DE REQUISITOS  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ELICITACIÓN DE REQUISITOS - FUENTES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2308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Stakeholders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Documentos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Sistemas en Operación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PROCESO DE DESARROLLO DE REQUISITOS  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79512" y="980728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FUENTES – STAKEHOLDERS – TÉCNICAS DE IDENTIFICACIÓN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¿Por qué la organización debe/quiere cambiar?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Problemas a Solucionar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Obstáculos de aceleración de cambio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Áreas de la empresa que serán afectadas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Número de Usuarios finales que serán impactados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Complejidad de la operativa de la empresa e identificar si esta documentada.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 presupuesto asignado o un equipo dedicado a la iniciativa.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PROCESO DE DESARROLLO DE REQUISITOS  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79512" y="980728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MODELO KANO – PRIORIZANDO LOS REQUISITOS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16" y="1754613"/>
            <a:ext cx="603016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PROCESO DE DESARROLLO DE REQUISITOS  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79512" y="980728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MODELO KANO – PRIORIZANDO LOS REQUISITOS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44669"/>
            <a:ext cx="6984127" cy="45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PROCESO DE DESARROLLO DE REQUISITOS  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79512" y="980728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DIAGRAMA DE CONTEXTO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34 CuadroTexto"/>
          <p:cNvSpPr txBox="1"/>
          <p:nvPr/>
        </p:nvSpPr>
        <p:spPr>
          <a:xfrm>
            <a:off x="435691" y="1700808"/>
            <a:ext cx="8284933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es un diagrama que define los límites entre el sistema, o parte del sistema, y su ambiente, mostrando las entidades que interactúan con él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6897790" cy="39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EJERCICIO PRACTICO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 Practico Museo: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Identificar Requisitos y clasificarlos de acuerdo a su tipo</a:t>
            </a:r>
          </a:p>
          <a:p>
            <a:pPr marL="285750" indent="-285750" algn="just">
              <a:buFontTx/>
              <a:buChar char="-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Clasificar los requisitos no funcionales según la metodología FURPS</a:t>
            </a:r>
          </a:p>
          <a:p>
            <a:pPr marL="285750" indent="-285750" algn="just">
              <a:buFontTx/>
              <a:buChar char="-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Identificar Stakeholders</a:t>
            </a:r>
          </a:p>
          <a:p>
            <a:pPr marL="285750" indent="-285750" algn="just">
              <a:buFontTx/>
              <a:buChar char="-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Desarrollar Diagrama de Contexto</a:t>
            </a:r>
          </a:p>
          <a:p>
            <a:pPr marL="285750" indent="-285750" algn="just">
              <a:buFontTx/>
              <a:buChar char="-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Socializar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018" y="2878270"/>
            <a:ext cx="822281" cy="1317484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-1" y="-1"/>
            <a:ext cx="9154829" cy="8367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endParaRPr lang="es-CO" sz="1600" dirty="0">
              <a:solidFill>
                <a:srgbClr val="003882"/>
              </a:solidFill>
              <a:latin typeface="Trebuchet MS" pitchFamily="34" charset="0"/>
            </a:endParaRPr>
          </a:p>
        </p:txBody>
      </p:sp>
      <p:pic>
        <p:nvPicPr>
          <p:cNvPr id="2054" name="Picture 6" descr="\\Psdatos\unidad e\Personalsoft\RepositorioProyectos\Personalsoft\DiseñoGrafico\PRESENTACIONES\2014\Votré\cmmi_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459" y="577504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954060" y="3213847"/>
            <a:ext cx="183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GRACIAS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5364088" y="2204864"/>
            <a:ext cx="0" cy="266429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36" y="148656"/>
            <a:ext cx="384494" cy="616048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</p:spTree>
    <p:extLst>
      <p:ext uri="{BB962C8B-B14F-4D97-AF65-F5344CB8AC3E}">
        <p14:creationId xmlns:p14="http://schemas.microsoft.com/office/powerpoint/2010/main" val="3710687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¿QUÉ ES UN REQUISITO?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SWEBOK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 que debe ser exhibida por un software para resolver un problema particular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Condición o capacidad que necesita el usuario para resolver un problema o conseguir un objetivo determinado.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3 CuadroTexto"/>
          <p:cNvSpPr txBox="1"/>
          <p:nvPr/>
        </p:nvSpPr>
        <p:spPr>
          <a:xfrm>
            <a:off x="643413" y="3341891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IEEE, 1990</a:t>
            </a:r>
          </a:p>
        </p:txBody>
      </p:sp>
      <p:sp>
        <p:nvSpPr>
          <p:cNvPr id="12" name="34 CuadroTexto"/>
          <p:cNvSpPr txBox="1"/>
          <p:nvPr/>
        </p:nvSpPr>
        <p:spPr>
          <a:xfrm>
            <a:off x="467544" y="3933056"/>
            <a:ext cx="8284933" cy="31393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Condición o capacidad que necesita un usuario para resolver un problema o lograr un objetivo.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Condición o capacidad que tiene que ser alcanzado o poseída por un sistema o componente de un sistema para satisfacer un contrato, estándar, especificación u otro documento impuesto formalmente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representación documentada de una condición o capacidad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4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¿QUÉ ES UN REQUISITO?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395536" y="1052736"/>
            <a:ext cx="8284933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requisitos son una etapa clave en el ciclo de vida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el QUÉ y NO el COMO.  Los requisitos indican lo que el sistema debe hacer y el diseño describe como lo hace. Los requisitos indican lo que el sistema debe hacer y el diseño describe como lo hace.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costo es alrededor de 10-15% del coste total del proyecto. </a:t>
            </a:r>
          </a:p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64" y="2500830"/>
            <a:ext cx="4615072" cy="44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CARACTERÍSTICAS DE LOS REQUISITOS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395536" y="1052736"/>
            <a:ext cx="828493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66293"/>
              </p:ext>
            </p:extLst>
          </p:nvPr>
        </p:nvGraphicFramePr>
        <p:xfrm>
          <a:off x="755576" y="1397000"/>
          <a:ext cx="7825356" cy="2968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678">
                  <a:extLst>
                    <a:ext uri="{9D8B030D-6E8A-4147-A177-3AD203B41FA5}">
                      <a16:colId xmlns:a16="http://schemas.microsoft.com/office/drawing/2014/main" val="2118677567"/>
                    </a:ext>
                  </a:extLst>
                </a:gridCol>
                <a:gridCol w="3912678">
                  <a:extLst>
                    <a:ext uri="{9D8B030D-6E8A-4147-A177-3AD203B41FA5}">
                      <a16:colId xmlns:a16="http://schemas.microsoft.com/office/drawing/2014/main" val="2380102978"/>
                    </a:ext>
                  </a:extLst>
                </a:gridCol>
              </a:tblGrid>
              <a:tr h="59362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CO" dirty="0"/>
                        <a:t>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CO" dirty="0"/>
                        <a:t>NECESARIO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64955"/>
                  </a:ext>
                </a:extLst>
              </a:tr>
              <a:tr h="59362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CO" dirty="0"/>
                        <a:t>CONSISTENTE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CO" dirty="0"/>
                        <a:t>PRIORIZADO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120165"/>
                  </a:ext>
                </a:extLst>
              </a:tr>
              <a:tr h="59362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CO" dirty="0"/>
                        <a:t>CORRECTO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CO" dirty="0"/>
                        <a:t>VERIFICABLE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72472"/>
                  </a:ext>
                </a:extLst>
              </a:tr>
              <a:tr h="59362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CO" dirty="0"/>
                        <a:t>FACTIBLE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CO" dirty="0"/>
                        <a:t>RASTREABLE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74236"/>
                  </a:ext>
                </a:extLst>
              </a:tr>
              <a:tr h="59362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CO" dirty="0"/>
                        <a:t>MODIFICABLE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CO" dirty="0"/>
                        <a:t>CLARO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284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9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395536" y="1052736"/>
            <a:ext cx="828493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08720"/>
            <a:ext cx="72390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6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NIVELES DE REQUISITOS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395536" y="1052736"/>
            <a:ext cx="828493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3 CuadroTexto"/>
          <p:cNvSpPr txBox="1"/>
          <p:nvPr/>
        </p:nvSpPr>
        <p:spPr>
          <a:xfrm>
            <a:off x="539552" y="980728"/>
            <a:ext cx="8041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LOS REQUISITOS SE PUEDEN DEFINIR A DISTINTOS NIVELES: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29941"/>
            <a:ext cx="5822776" cy="39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9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-10829" y="-1"/>
            <a:ext cx="9154829" cy="836713"/>
          </a:xfrm>
          <a:prstGeom prst="rect">
            <a:avLst/>
          </a:prstGeom>
          <a:solidFill>
            <a:srgbClr val="003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NIVELES DE REQUISITOS</a:t>
            </a:r>
            <a:endParaRPr lang="es-CO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\\Psdatos\unidad e\Personalsoft\RepositorioProyectos\Personalsoft\DiseñoGrafico\PRESENTACIONES\2014\Votré\cmm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0" y="576000"/>
            <a:ext cx="488078" cy="1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32" y="148656"/>
            <a:ext cx="383556" cy="61454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39552" y="98072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REQUERIMIENTOS DE NEGOCIO</a:t>
            </a:r>
          </a:p>
        </p:txBody>
      </p:sp>
      <p:sp>
        <p:nvSpPr>
          <p:cNvPr id="17" name="34 CuadroTexto"/>
          <p:cNvSpPr txBox="1"/>
          <p:nvPr/>
        </p:nvSpPr>
        <p:spPr>
          <a:xfrm>
            <a:off x="435691" y="1700808"/>
            <a:ext cx="8284933" cy="31393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Representan objetivos de alto nivel de la organización o del cliente que requiere el sistema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Típicamente provienen del patrocinador principal del proyecto, el cliente o del administrador de los usuarios.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Describen por qué la organización esta implementando el sistema, es decir, los objetivos que se espera alcanzar.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Ejemplo: En un procesador de textos</a:t>
            </a:r>
          </a:p>
          <a:p>
            <a:pPr algn="just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El producto permitirá que los usuarios corrijan eficientemente los errores de ortografía en un documento”.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8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Presentacion_PS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Presentacion_PS_2014</Template>
  <TotalTime>1876</TotalTime>
  <Words>1350</Words>
  <Application>Microsoft Office PowerPoint</Application>
  <PresentationFormat>Presentación en pantalla (4:3)</PresentationFormat>
  <Paragraphs>283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돋움</vt:lpstr>
      <vt:lpstr>Arial</vt:lpstr>
      <vt:lpstr>Calibri</vt:lpstr>
      <vt:lpstr>Trebuchet MS</vt:lpstr>
      <vt:lpstr>Wingdings</vt:lpstr>
      <vt:lpstr>Presentacion_PS_2014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Personalsoft</dc:creator>
  <cp:lastModifiedBy>Yenifer Vanegas Galvis</cp:lastModifiedBy>
  <cp:revision>150</cp:revision>
  <dcterms:created xsi:type="dcterms:W3CDTF">2014-04-16T12:53:59Z</dcterms:created>
  <dcterms:modified xsi:type="dcterms:W3CDTF">2017-01-28T05:28:00Z</dcterms:modified>
</cp:coreProperties>
</file>