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65" r:id="rId2"/>
    <p:sldId id="256" r:id="rId3"/>
    <p:sldId id="266" r:id="rId4"/>
    <p:sldId id="257" r:id="rId5"/>
    <p:sldId id="258" r:id="rId6"/>
    <p:sldId id="259" r:id="rId7"/>
    <p:sldId id="261" r:id="rId8"/>
    <p:sldId id="263" r:id="rId9"/>
    <p:sldId id="262" r:id="rId10"/>
    <p:sldId id="264" r:id="rId11"/>
    <p:sldId id="268" r:id="rId12"/>
    <p:sldId id="260" r:id="rId13"/>
    <p:sldId id="271"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F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p:scale>
          <a:sx n="70" d="100"/>
          <a:sy n="70" d="100"/>
        </p:scale>
        <p:origin x="525"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5712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7943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3398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36997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76517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8650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14567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9269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730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1709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128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93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1135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768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5240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778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8A87A34-81AB-432B-8DAE-1953F412C126}" type="datetimeFigureOut">
              <a:rPr lang="en-US" smtClean="0"/>
              <a:t>12/26/2024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5738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8A87A34-81AB-432B-8DAE-1953F412C126}" type="datetimeFigureOut">
              <a:rPr lang="en-US" smtClean="0"/>
              <a:pPr/>
              <a:t>12/26/2024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65662645"/>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242AB-A049-D1FA-1E08-DC69191292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1C5FCC-890B-1FC3-CE99-450E753671FB}"/>
              </a:ext>
            </a:extLst>
          </p:cNvPr>
          <p:cNvSpPr>
            <a:spLocks noGrp="1"/>
          </p:cNvSpPr>
          <p:nvPr>
            <p:ph type="ctrTitle"/>
          </p:nvPr>
        </p:nvSpPr>
        <p:spPr>
          <a:xfrm>
            <a:off x="224619" y="757450"/>
            <a:ext cx="11742761" cy="1740089"/>
          </a:xfrm>
        </p:spPr>
        <p:txBody>
          <a:bodyPr>
            <a:noAutofit/>
          </a:bodyPr>
          <a:lstStyle/>
          <a:p>
            <a:r>
              <a:rPr lang="en-US" sz="3200" dirty="0">
                <a:solidFill>
                  <a:srgbClr val="FFFF00"/>
                </a:solidFill>
              </a:rPr>
              <a:t>PROBLEM Statement: </a:t>
            </a:r>
            <a:r>
              <a:rPr lang="en-US" sz="2800" dirty="0"/>
              <a:t>Create a multifunctional fan that combines air purification, energy harvesting, and smart features for comfort and health</a:t>
            </a:r>
            <a:endParaRPr lang="en-IN" sz="2800" dirty="0"/>
          </a:p>
        </p:txBody>
      </p:sp>
      <p:sp>
        <p:nvSpPr>
          <p:cNvPr id="3" name="Subtitle 2">
            <a:extLst>
              <a:ext uri="{FF2B5EF4-FFF2-40B4-BE49-F238E27FC236}">
                <a16:creationId xmlns:a16="http://schemas.microsoft.com/office/drawing/2014/main" id="{361A6E38-533A-0473-F293-1EE7ED195FDA}"/>
              </a:ext>
            </a:extLst>
          </p:cNvPr>
          <p:cNvSpPr>
            <a:spLocks noGrp="1"/>
          </p:cNvSpPr>
          <p:nvPr>
            <p:ph type="subTitle" idx="1"/>
          </p:nvPr>
        </p:nvSpPr>
        <p:spPr>
          <a:xfrm>
            <a:off x="5384042" y="3138985"/>
            <a:ext cx="6318912" cy="3193576"/>
          </a:xfrm>
        </p:spPr>
        <p:txBody>
          <a:bodyPr>
            <a:noAutofit/>
          </a:bodyPr>
          <a:lstStyle/>
          <a:p>
            <a:pPr marL="0" marR="0" algn="l">
              <a:lnSpc>
                <a:spcPct val="115000"/>
              </a:lnSpc>
              <a:spcAft>
                <a:spcPts val="800"/>
              </a:spcAft>
            </a:pPr>
            <a:r>
              <a:rPr lang="en-US" sz="1600" b="1" i="1" kern="100" dirty="0">
                <a:solidFill>
                  <a:srgbClr val="FFFF00"/>
                </a:solidFill>
                <a:effectLst/>
                <a:latin typeface="Aptos" panose="020B0004020202020204" pitchFamily="34" charset="0"/>
                <a:ea typeface="Aptos" panose="020B0004020202020204" pitchFamily="34" charset="0"/>
                <a:cs typeface="Arial" panose="020B0604020202020204" pitchFamily="34" charset="0"/>
              </a:rPr>
              <a:t>Smart Eco-Ceiling Fan </a:t>
            </a:r>
            <a:endParaRPr lang="en-IN" sz="1600" b="1" i="1"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endParaRPr>
          </a:p>
          <a:p>
            <a:pPr marL="0" marR="0" algn="l">
              <a:lnSpc>
                <a:spcPct val="115000"/>
              </a:lnSpc>
              <a:spcAft>
                <a:spcPts val="800"/>
              </a:spcAft>
            </a:pPr>
            <a:r>
              <a:rPr lang="en-US" sz="1600" kern="100" dirty="0">
                <a:solidFill>
                  <a:schemeClr val="tx1"/>
                </a:solidFill>
                <a:effectLst/>
                <a:latin typeface="Bahnschrift SemiBold" panose="020B0502040204020203" pitchFamily="34" charset="0"/>
                <a:ea typeface="Aptos" panose="020B0004020202020204" pitchFamily="34" charset="0"/>
                <a:cs typeface="Arial" panose="020B0604020202020204" pitchFamily="34" charset="0"/>
              </a:rPr>
              <a:t>  TEAM DETAILS: </a:t>
            </a:r>
            <a:endParaRPr lang="en-IN" sz="16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l">
              <a:lnSpc>
                <a:spcPct val="115000"/>
              </a:lnSpc>
              <a:buFont typeface="+mj-lt"/>
              <a:buAutoNum type="arabicPeriod"/>
            </a:pPr>
            <a:r>
              <a:rPr lang="en-US" sz="1600" kern="100" dirty="0">
                <a:solidFill>
                  <a:schemeClr val="tx1"/>
                </a:solidFill>
                <a:effectLst/>
                <a:latin typeface="Arial" panose="020B0604020202020204" pitchFamily="34" charset="0"/>
                <a:ea typeface="Aptos" panose="020B0004020202020204" pitchFamily="34" charset="0"/>
                <a:cs typeface="Times New Roman" panose="02020603050405020304" pitchFamily="18" charset="0"/>
              </a:rPr>
              <a:t>TEAM NAME: Tech Titans.</a:t>
            </a:r>
            <a:endParaRPr lang="en-IN" sz="16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l">
              <a:lnSpc>
                <a:spcPct val="115000"/>
              </a:lnSpc>
              <a:buFont typeface="+mj-lt"/>
              <a:buAutoNum type="arabicPeriod"/>
            </a:pPr>
            <a:r>
              <a:rPr lang="en-US" sz="1600" kern="100" dirty="0">
                <a:solidFill>
                  <a:schemeClr val="tx1"/>
                </a:solidFill>
                <a:effectLst/>
                <a:latin typeface="Arial" panose="020B0604020202020204" pitchFamily="34" charset="0"/>
                <a:ea typeface="Aptos" panose="020B0004020202020204" pitchFamily="34" charset="0"/>
                <a:cs typeface="Times New Roman" panose="02020603050405020304" pitchFamily="18" charset="0"/>
              </a:rPr>
              <a:t>COLLEGE:  Parul University.</a:t>
            </a:r>
            <a:endParaRPr lang="en-IN" sz="16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l">
              <a:lnSpc>
                <a:spcPct val="115000"/>
              </a:lnSpc>
              <a:buFont typeface="+mj-lt"/>
              <a:buAutoNum type="arabicPeriod"/>
            </a:pPr>
            <a:r>
              <a:rPr lang="en-US" sz="1600" kern="100" dirty="0">
                <a:solidFill>
                  <a:schemeClr val="tx1"/>
                </a:solidFill>
                <a:effectLst/>
                <a:latin typeface="Arial" panose="020B0604020202020204" pitchFamily="34" charset="0"/>
                <a:ea typeface="Aptos" panose="020B0004020202020204" pitchFamily="34" charset="0"/>
                <a:cs typeface="Times New Roman" panose="02020603050405020304" pitchFamily="18" charset="0"/>
              </a:rPr>
              <a:t>COURSE:   </a:t>
            </a:r>
            <a:r>
              <a:rPr lang="en-US" sz="1600" kern="100" dirty="0" err="1">
                <a:solidFill>
                  <a:schemeClr val="tx1"/>
                </a:solidFill>
                <a:effectLst/>
                <a:latin typeface="Arial" panose="020B0604020202020204" pitchFamily="34" charset="0"/>
                <a:ea typeface="Aptos" panose="020B0004020202020204" pitchFamily="34" charset="0"/>
                <a:cs typeface="Times New Roman" panose="02020603050405020304" pitchFamily="18" charset="0"/>
              </a:rPr>
              <a:t>B.tech</a:t>
            </a:r>
            <a:r>
              <a:rPr lang="en-US" sz="1600" kern="100" dirty="0">
                <a:solidFill>
                  <a:schemeClr val="tx1"/>
                </a:solidFill>
                <a:effectLst/>
                <a:latin typeface="Arial" panose="020B0604020202020204" pitchFamily="34" charset="0"/>
                <a:ea typeface="Aptos" panose="020B0004020202020204" pitchFamily="34" charset="0"/>
                <a:cs typeface="Times New Roman" panose="02020603050405020304" pitchFamily="18" charset="0"/>
              </a:rPr>
              <a:t> – CSE.</a:t>
            </a:r>
            <a:endParaRPr lang="en-IN" sz="16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l">
              <a:lnSpc>
                <a:spcPct val="115000"/>
              </a:lnSpc>
              <a:buFont typeface="+mj-lt"/>
              <a:buAutoNum type="arabicPeriod"/>
            </a:pPr>
            <a:r>
              <a:rPr lang="en-US" sz="1600" kern="100" dirty="0">
                <a:solidFill>
                  <a:schemeClr val="tx1"/>
                </a:solidFill>
                <a:effectLst/>
                <a:latin typeface="Arial" panose="020B0604020202020204" pitchFamily="34" charset="0"/>
                <a:ea typeface="Aptos" panose="020B0004020202020204" pitchFamily="34" charset="0"/>
                <a:cs typeface="Times New Roman" panose="02020603050405020304" pitchFamily="18" charset="0"/>
              </a:rPr>
              <a:t>MEMBERS:   Member 1 –  </a:t>
            </a:r>
            <a:r>
              <a:rPr lang="en-US" sz="1600" kern="100" dirty="0" err="1">
                <a:solidFill>
                  <a:schemeClr val="tx1"/>
                </a:solidFill>
                <a:effectLst/>
                <a:latin typeface="Arial" panose="020B0604020202020204" pitchFamily="34" charset="0"/>
                <a:ea typeface="Aptos" panose="020B0004020202020204" pitchFamily="34" charset="0"/>
                <a:cs typeface="Times New Roman" panose="02020603050405020304" pitchFamily="18" charset="0"/>
              </a:rPr>
              <a:t>Majolika</a:t>
            </a:r>
            <a:r>
              <a:rPr lang="en-US" sz="1600" kern="100" dirty="0">
                <a:solidFill>
                  <a:schemeClr val="tx1"/>
                </a:solidFill>
                <a:effectLst/>
                <a:latin typeface="Arial" panose="020B0604020202020204" pitchFamily="34" charset="0"/>
                <a:ea typeface="Aptos" panose="020B0004020202020204" pitchFamily="34" charset="0"/>
                <a:cs typeface="Times New Roman" panose="02020603050405020304" pitchFamily="18" charset="0"/>
              </a:rPr>
              <a:t> Singh.</a:t>
            </a:r>
            <a:endParaRPr lang="en-IN" sz="16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457200" marR="0" algn="l">
              <a:lnSpc>
                <a:spcPct val="115000"/>
              </a:lnSpc>
              <a:tabLst>
                <a:tab pos="1623060" algn="l"/>
              </a:tabLst>
            </a:pPr>
            <a:r>
              <a:rPr lang="en-US" sz="1600" kern="100" dirty="0">
                <a:solidFill>
                  <a:schemeClr val="tx1"/>
                </a:solidFill>
                <a:effectLst/>
                <a:latin typeface="Arial" panose="020B0604020202020204" pitchFamily="34" charset="0"/>
                <a:ea typeface="Aptos" panose="020B0004020202020204" pitchFamily="34" charset="0"/>
                <a:cs typeface="Times New Roman" panose="02020603050405020304" pitchFamily="18" charset="0"/>
              </a:rPr>
              <a:t>	Member 2  –  Zarina </a:t>
            </a:r>
            <a:r>
              <a:rPr lang="en-US" sz="1600" kern="100" dirty="0" err="1">
                <a:solidFill>
                  <a:schemeClr val="tx1"/>
                </a:solidFill>
                <a:effectLst/>
                <a:latin typeface="Arial" panose="020B0604020202020204" pitchFamily="34" charset="0"/>
                <a:ea typeface="Aptos" panose="020B0004020202020204" pitchFamily="34" charset="0"/>
                <a:cs typeface="Times New Roman" panose="02020603050405020304" pitchFamily="18" charset="0"/>
              </a:rPr>
              <a:t>Ambakhutwala</a:t>
            </a:r>
            <a:r>
              <a:rPr lang="en-US" sz="1600" kern="100" dirty="0">
                <a:solidFill>
                  <a:schemeClr val="tx1"/>
                </a:solidFill>
                <a:effectLst/>
                <a:latin typeface="Arial" panose="020B0604020202020204" pitchFamily="34" charset="0"/>
                <a:ea typeface="Aptos" panose="020B0004020202020204" pitchFamily="34" charset="0"/>
                <a:cs typeface="Times New Roman" panose="02020603050405020304" pitchFamily="18" charset="0"/>
              </a:rPr>
              <a:t>.</a:t>
            </a:r>
            <a:endParaRPr lang="en-IN" sz="16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457200" marR="0" algn="l">
              <a:lnSpc>
                <a:spcPct val="115000"/>
              </a:lnSpc>
              <a:spcAft>
                <a:spcPts val="800"/>
              </a:spcAft>
              <a:tabLst>
                <a:tab pos="1623060" algn="l"/>
              </a:tabLst>
            </a:pPr>
            <a:r>
              <a:rPr lang="en-US" sz="1600" kern="100" dirty="0">
                <a:solidFill>
                  <a:schemeClr val="tx1"/>
                </a:solidFill>
                <a:effectLst/>
                <a:latin typeface="Arial" panose="020B0604020202020204" pitchFamily="34" charset="0"/>
                <a:ea typeface="Aptos" panose="020B0004020202020204" pitchFamily="34" charset="0"/>
                <a:cs typeface="Times New Roman" panose="02020603050405020304" pitchFamily="18" charset="0"/>
              </a:rPr>
              <a:t>                     Member 3  –  Sonali Yadav.</a:t>
            </a:r>
            <a:endParaRPr lang="en-IN" sz="16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600" kern="100" dirty="0">
                <a:solidFill>
                  <a:srgbClr val="FFFF00"/>
                </a:solidFill>
                <a:effectLst/>
                <a:latin typeface="Arial" panose="020B0604020202020204" pitchFamily="34" charset="0"/>
                <a:ea typeface="Aptos" panose="020B0004020202020204" pitchFamily="34" charset="0"/>
                <a:cs typeface="Times New Roman" panose="02020603050405020304" pitchFamily="18" charset="0"/>
              </a:rPr>
              <a:t> </a:t>
            </a:r>
            <a:endParaRPr lang="en-IN" sz="16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600" kern="100" dirty="0">
                <a:solidFill>
                  <a:srgbClr val="FFFF00"/>
                </a:solidFill>
                <a:effectLst/>
                <a:latin typeface="Arial" panose="020B0604020202020204" pitchFamily="34" charset="0"/>
                <a:ea typeface="Aptos" panose="020B0004020202020204" pitchFamily="34" charset="0"/>
                <a:cs typeface="Times New Roman" panose="02020603050405020304" pitchFamily="18" charset="0"/>
              </a:rPr>
              <a:t> </a:t>
            </a:r>
            <a:endParaRPr lang="en-IN" sz="16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600" kern="100" dirty="0">
                <a:solidFill>
                  <a:srgbClr val="FFFF00"/>
                </a:solidFill>
                <a:effectLst/>
                <a:latin typeface="Arial" panose="020B0604020202020204" pitchFamily="34" charset="0"/>
                <a:ea typeface="Aptos" panose="020B0004020202020204" pitchFamily="34" charset="0"/>
                <a:cs typeface="Times New Roman" panose="02020603050405020304" pitchFamily="18" charset="0"/>
              </a:rPr>
              <a:t> </a:t>
            </a:r>
            <a:endParaRPr lang="en-IN" sz="1600"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endParaRPr>
          </a:p>
          <a:p>
            <a:r>
              <a:rPr lang="en-US" sz="1600" dirty="0">
                <a:solidFill>
                  <a:srgbClr val="FFFF00"/>
                </a:solidFill>
                <a:effectLst/>
                <a:latin typeface="Arial" panose="020B0604020202020204" pitchFamily="34" charset="0"/>
                <a:ea typeface="Aptos" panose="020B0004020202020204" pitchFamily="34" charset="0"/>
              </a:rPr>
              <a:t>DATE : 24/12/24</a:t>
            </a:r>
            <a:endParaRPr lang="en-IN" sz="1600" dirty="0">
              <a:solidFill>
                <a:srgbClr val="FFFF00"/>
              </a:solidFill>
            </a:endParaRPr>
          </a:p>
        </p:txBody>
      </p:sp>
    </p:spTree>
    <p:extLst>
      <p:ext uri="{BB962C8B-B14F-4D97-AF65-F5344CB8AC3E}">
        <p14:creationId xmlns:p14="http://schemas.microsoft.com/office/powerpoint/2010/main" val="2748221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08A3CC-2CFE-E20A-0133-3A523EEEF8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18EC3A-75B8-66D0-1C93-783F7B0B6BDE}"/>
              </a:ext>
            </a:extLst>
          </p:cNvPr>
          <p:cNvSpPr>
            <a:spLocks noGrp="1"/>
          </p:cNvSpPr>
          <p:nvPr>
            <p:ph type="ctrTitle"/>
          </p:nvPr>
        </p:nvSpPr>
        <p:spPr>
          <a:xfrm>
            <a:off x="56865" y="122830"/>
            <a:ext cx="12078269" cy="696035"/>
          </a:xfrm>
        </p:spPr>
        <p:txBody>
          <a:bodyPr>
            <a:normAutofit fontScale="90000"/>
          </a:bodyPr>
          <a:lstStyle/>
          <a:p>
            <a:r>
              <a:rPr lang="en-IN" b="1" dirty="0">
                <a:solidFill>
                  <a:srgbClr val="FFFF00"/>
                </a:solidFill>
              </a:rPr>
              <a:t>Uniqueness and Advantages</a:t>
            </a:r>
          </a:p>
        </p:txBody>
      </p:sp>
      <p:sp>
        <p:nvSpPr>
          <p:cNvPr id="3" name="Subtitle 2">
            <a:extLst>
              <a:ext uri="{FF2B5EF4-FFF2-40B4-BE49-F238E27FC236}">
                <a16:creationId xmlns:a16="http://schemas.microsoft.com/office/drawing/2014/main" id="{FB827C46-D1A0-402B-96AE-5F8C7FE0F083}"/>
              </a:ext>
            </a:extLst>
          </p:cNvPr>
          <p:cNvSpPr>
            <a:spLocks noGrp="1"/>
          </p:cNvSpPr>
          <p:nvPr>
            <p:ph type="subTitle" idx="1"/>
          </p:nvPr>
        </p:nvSpPr>
        <p:spPr>
          <a:xfrm>
            <a:off x="143301" y="818865"/>
            <a:ext cx="11989559" cy="5820935"/>
          </a:xfrm>
        </p:spPr>
        <p:txBody>
          <a:bodyPr>
            <a:normAutofit fontScale="92500"/>
          </a:bodyPr>
          <a:lstStyle/>
          <a:p>
            <a:pPr algn="l"/>
            <a:r>
              <a:rPr lang="en-US" b="1" dirty="0">
                <a:solidFill>
                  <a:srgbClr val="FFFF00"/>
                </a:solidFill>
              </a:rPr>
              <a:t>Innovation</a:t>
            </a:r>
          </a:p>
          <a:p>
            <a:pPr algn="l"/>
            <a:r>
              <a:rPr lang="en-US" dirty="0">
                <a:solidFill>
                  <a:schemeClr val="tx1"/>
                </a:solidFill>
              </a:rPr>
              <a:t>A single appliance that combines air purification, adaptive energy-saving mechanisms and energy harvesting</a:t>
            </a:r>
            <a:r>
              <a:rPr lang="en-US" dirty="0"/>
              <a:t>.</a:t>
            </a:r>
          </a:p>
          <a:p>
            <a:pPr algn="l"/>
            <a:r>
              <a:rPr lang="en-US" b="1" dirty="0">
                <a:solidFill>
                  <a:srgbClr val="FFFF00"/>
                </a:solidFill>
              </a:rPr>
              <a:t>Sustainability</a:t>
            </a:r>
          </a:p>
          <a:p>
            <a:pPr algn="l"/>
            <a:r>
              <a:rPr lang="en-US" dirty="0">
                <a:solidFill>
                  <a:schemeClr val="tx1"/>
                </a:solidFill>
              </a:rPr>
              <a:t>Repurposes wasted energy through vibration energy harvesting</a:t>
            </a:r>
          </a:p>
          <a:p>
            <a:pPr algn="l"/>
            <a:r>
              <a:rPr lang="en-US" dirty="0">
                <a:solidFill>
                  <a:schemeClr val="tx1"/>
                </a:solidFill>
              </a:rPr>
              <a:t>Energy saving by intelligent control of fan speed</a:t>
            </a:r>
          </a:p>
          <a:p>
            <a:pPr algn="l"/>
            <a:r>
              <a:rPr lang="en-US" b="1" dirty="0">
                <a:solidFill>
                  <a:srgbClr val="FFFF00"/>
                </a:solidFill>
              </a:rPr>
              <a:t>Scalability</a:t>
            </a:r>
          </a:p>
          <a:p>
            <a:pPr algn="l"/>
            <a:r>
              <a:rPr lang="en-US" dirty="0">
                <a:solidFill>
                  <a:schemeClr val="tx1"/>
                </a:solidFill>
              </a:rPr>
              <a:t>A modular design also opens it up to extra features, including battery storage, or better mining sensors.</a:t>
            </a:r>
          </a:p>
          <a:p>
            <a:pPr algn="l"/>
            <a:r>
              <a:rPr lang="en-US" dirty="0">
                <a:solidFill>
                  <a:schemeClr val="tx1"/>
                </a:solidFill>
              </a:rPr>
              <a:t>Can also be customized for commercial &amp; industrial applications with larger capacity filters &amp; sensors.</a:t>
            </a:r>
          </a:p>
          <a:p>
            <a:pPr algn="l"/>
            <a:r>
              <a:rPr lang="en-US" b="1" dirty="0">
                <a:solidFill>
                  <a:srgbClr val="FFFF00"/>
                </a:solidFill>
              </a:rPr>
              <a:t>Health Benefits</a:t>
            </a:r>
          </a:p>
          <a:p>
            <a:pPr algn="l"/>
            <a:r>
              <a:rPr lang="en-US" dirty="0">
                <a:solidFill>
                  <a:schemeClr val="tx1"/>
                </a:solidFill>
              </a:rPr>
              <a:t>Improves indoor air quality, helping to minimize the risks of respiratory and cardiovascular diseases.</a:t>
            </a:r>
          </a:p>
          <a:p>
            <a:pPr algn="l"/>
            <a:r>
              <a:rPr lang="en-US" dirty="0">
                <a:solidFill>
                  <a:schemeClr val="tx1"/>
                </a:solidFill>
              </a:rPr>
              <a:t>It serves as a barrier against PM2 pollutants 5 and VOCs.</a:t>
            </a:r>
          </a:p>
          <a:p>
            <a:pPr algn="l"/>
            <a:endParaRPr lang="en-IN" dirty="0"/>
          </a:p>
        </p:txBody>
      </p:sp>
    </p:spTree>
    <p:extLst>
      <p:ext uri="{BB962C8B-B14F-4D97-AF65-F5344CB8AC3E}">
        <p14:creationId xmlns:p14="http://schemas.microsoft.com/office/powerpoint/2010/main" val="2041022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F82D04-ECC2-4465-1A1E-EA34AF98B849}"/>
              </a:ext>
            </a:extLst>
          </p:cNvPr>
          <p:cNvSpPr>
            <a:spLocks noGrp="1"/>
          </p:cNvSpPr>
          <p:nvPr>
            <p:ph idx="1"/>
          </p:nvPr>
        </p:nvSpPr>
        <p:spPr>
          <a:xfrm>
            <a:off x="281940" y="251460"/>
            <a:ext cx="11399519" cy="6248400"/>
          </a:xfrm>
        </p:spPr>
        <p:txBody>
          <a:bodyPr>
            <a:normAutofit/>
          </a:bodyPr>
          <a:lstStyle/>
          <a:p>
            <a:pPr marL="0" indent="0">
              <a:buNone/>
            </a:pPr>
            <a:r>
              <a:rPr lang="en-US" b="1" dirty="0">
                <a:solidFill>
                  <a:srgbClr val="FFFF00"/>
                </a:solidFill>
              </a:rPr>
              <a:t>Environmental Impact</a:t>
            </a:r>
          </a:p>
          <a:p>
            <a:r>
              <a:rPr lang="en-US" dirty="0"/>
              <a:t>Helps you practice Sustainable living as we save energy.</a:t>
            </a:r>
          </a:p>
          <a:p>
            <a:r>
              <a:rPr lang="en-US" dirty="0"/>
              <a:t>Showcases novel trick of piezoelectric materials for energy harvesting.</a:t>
            </a:r>
          </a:p>
          <a:p>
            <a:r>
              <a:rPr lang="en-US" dirty="0"/>
              <a:t> </a:t>
            </a:r>
            <a:r>
              <a:rPr lang="en-US" b="1" dirty="0">
                <a:solidFill>
                  <a:srgbClr val="FFFF00"/>
                </a:solidFill>
              </a:rPr>
              <a:t>Cost-Effectiveness</a:t>
            </a:r>
          </a:p>
          <a:p>
            <a:r>
              <a:rPr lang="en-US" dirty="0"/>
              <a:t>Provides an inexpensive option with a large scalability.</a:t>
            </a:r>
          </a:p>
          <a:p>
            <a:r>
              <a:rPr lang="en-US" dirty="0"/>
              <a:t>Operates intelligently to reduce energy bills.</a:t>
            </a:r>
          </a:p>
          <a:p>
            <a:pPr marL="0" indent="0">
              <a:buNone/>
            </a:pPr>
            <a:r>
              <a:rPr lang="en-US" b="1" dirty="0">
                <a:solidFill>
                  <a:srgbClr val="FFFF00"/>
                </a:solidFill>
              </a:rPr>
              <a:t>User Convenience</a:t>
            </a:r>
          </a:p>
          <a:p>
            <a:r>
              <a:rPr lang="en-US" dirty="0"/>
              <a:t>Displays real-time environmental data on an easy-to-read LCD.</a:t>
            </a:r>
          </a:p>
          <a:p>
            <a:r>
              <a:rPr lang="en-US" dirty="0"/>
              <a:t>Intelligent Control The fan works automatically based on the user presence &amp; environmental conditions.</a:t>
            </a:r>
          </a:p>
          <a:p>
            <a:pPr marL="0" indent="0">
              <a:buNone/>
            </a:pPr>
            <a:r>
              <a:rPr lang="en-US" b="1" dirty="0">
                <a:solidFill>
                  <a:srgbClr val="FFFF00"/>
                </a:solidFill>
              </a:rPr>
              <a:t>Future-Ready Design</a:t>
            </a:r>
          </a:p>
          <a:p>
            <a:r>
              <a:rPr lang="en-US" dirty="0"/>
              <a:t>Integration with IoT systems for remote fan control and monitoring.</a:t>
            </a:r>
          </a:p>
          <a:p>
            <a:r>
              <a:rPr lang="en-US" dirty="0"/>
              <a:t>Future versions could have things like air quality monitoring or be customizable via an app.</a:t>
            </a:r>
          </a:p>
          <a:p>
            <a:endParaRPr lang="en-IN" dirty="0"/>
          </a:p>
        </p:txBody>
      </p:sp>
    </p:spTree>
    <p:extLst>
      <p:ext uri="{BB962C8B-B14F-4D97-AF65-F5344CB8AC3E}">
        <p14:creationId xmlns:p14="http://schemas.microsoft.com/office/powerpoint/2010/main" val="3883163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29714-8484-FDE5-F8D1-D45D3BFB5D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3032D3-8ECA-2C5A-891C-E04304D8D553}"/>
              </a:ext>
            </a:extLst>
          </p:cNvPr>
          <p:cNvSpPr>
            <a:spLocks noGrp="1"/>
          </p:cNvSpPr>
          <p:nvPr>
            <p:ph type="ctrTitle"/>
          </p:nvPr>
        </p:nvSpPr>
        <p:spPr>
          <a:xfrm>
            <a:off x="559559" y="0"/>
            <a:ext cx="10590661" cy="805219"/>
          </a:xfrm>
        </p:spPr>
        <p:txBody>
          <a:bodyPr>
            <a:normAutofit fontScale="90000"/>
          </a:bodyPr>
          <a:lstStyle/>
          <a:p>
            <a:r>
              <a:rPr lang="en-IN" b="1" dirty="0">
                <a:solidFill>
                  <a:srgbClr val="FFFF00"/>
                </a:solidFill>
              </a:rPr>
              <a:t> Prototype image and Code </a:t>
            </a:r>
            <a:r>
              <a:rPr lang="en-IN" dirty="0">
                <a:solidFill>
                  <a:srgbClr val="FFFF00"/>
                </a:solidFill>
              </a:rPr>
              <a:t>:</a:t>
            </a:r>
          </a:p>
        </p:txBody>
      </p:sp>
      <p:sp>
        <p:nvSpPr>
          <p:cNvPr id="3" name="Subtitle 2">
            <a:extLst>
              <a:ext uri="{FF2B5EF4-FFF2-40B4-BE49-F238E27FC236}">
                <a16:creationId xmlns:a16="http://schemas.microsoft.com/office/drawing/2014/main" id="{83F5D863-C46B-F7DC-9FDC-96BA387F8938}"/>
              </a:ext>
            </a:extLst>
          </p:cNvPr>
          <p:cNvSpPr>
            <a:spLocks noGrp="1"/>
          </p:cNvSpPr>
          <p:nvPr>
            <p:ph type="subTitle" idx="1"/>
          </p:nvPr>
        </p:nvSpPr>
        <p:spPr>
          <a:xfrm>
            <a:off x="45603" y="741712"/>
            <a:ext cx="11899711" cy="5588758"/>
          </a:xfrm>
        </p:spPr>
        <p:txBody>
          <a:bodyPr>
            <a:normAutofit/>
          </a:bodyPr>
          <a:lstStyle/>
          <a:p>
            <a:pPr algn="l"/>
            <a:r>
              <a:rPr lang="en-US" dirty="0"/>
              <a:t>Code: </a:t>
            </a:r>
          </a:p>
          <a:p>
            <a:pPr algn="l"/>
            <a:endParaRPr lang="en-US" dirty="0"/>
          </a:p>
          <a:p>
            <a:pPr algn="l">
              <a:lnSpc>
                <a:spcPts val="1425"/>
              </a:lnSpc>
            </a:pPr>
            <a:br>
              <a:rPr lang="en-IN" b="0" dirty="0">
                <a:solidFill>
                  <a:srgbClr val="DAE3E3"/>
                </a:solidFill>
                <a:effectLst/>
                <a:latin typeface="Consolas" panose="020B0609020204030204" pitchFamily="49" charset="0"/>
              </a:rPr>
            </a:br>
            <a:endParaRPr lang="en-IN" b="0" dirty="0">
              <a:solidFill>
                <a:srgbClr val="DAE3E3"/>
              </a:solidFill>
              <a:effectLst/>
              <a:latin typeface="Consolas" panose="020B0609020204030204" pitchFamily="49" charset="0"/>
            </a:endParaRPr>
          </a:p>
          <a:p>
            <a:pPr algn="l"/>
            <a:endParaRPr lang="en-IN" dirty="0"/>
          </a:p>
        </p:txBody>
      </p:sp>
      <p:graphicFrame>
        <p:nvGraphicFramePr>
          <p:cNvPr id="7" name="Table 6">
            <a:extLst>
              <a:ext uri="{FF2B5EF4-FFF2-40B4-BE49-F238E27FC236}">
                <a16:creationId xmlns:a16="http://schemas.microsoft.com/office/drawing/2014/main" id="{4831ECBC-9C6E-C1CD-CB45-C8588249A086}"/>
              </a:ext>
            </a:extLst>
          </p:cNvPr>
          <p:cNvGraphicFramePr>
            <a:graphicFrameLocks noGrp="1"/>
          </p:cNvGraphicFramePr>
          <p:nvPr>
            <p:extLst>
              <p:ext uri="{D42A27DB-BD31-4B8C-83A1-F6EECF244321}">
                <p14:modId xmlns:p14="http://schemas.microsoft.com/office/powerpoint/2010/main" val="1673770071"/>
              </p:ext>
            </p:extLst>
          </p:nvPr>
        </p:nvGraphicFramePr>
        <p:xfrm>
          <a:off x="538316" y="1257982"/>
          <a:ext cx="6894870" cy="5931747"/>
        </p:xfrm>
        <a:graphic>
          <a:graphicData uri="http://schemas.openxmlformats.org/drawingml/2006/table">
            <a:tbl>
              <a:tblPr firstRow="1" bandRow="1">
                <a:tableStyleId>{2D5ABB26-0587-4C30-8999-92F81FD0307C}</a:tableStyleId>
              </a:tblPr>
              <a:tblGrid>
                <a:gridCol w="6894870">
                  <a:extLst>
                    <a:ext uri="{9D8B030D-6E8A-4147-A177-3AD203B41FA5}">
                      <a16:colId xmlns:a16="http://schemas.microsoft.com/office/drawing/2014/main" val="1004478167"/>
                    </a:ext>
                  </a:extLst>
                </a:gridCol>
              </a:tblGrid>
              <a:tr h="5931747">
                <a:tc>
                  <a:txBody>
                    <a:bodyPr/>
                    <a:lstStyle/>
                    <a:p>
                      <a:r>
                        <a:rPr lang="en-IN" sz="1400" b="0" kern="1200" dirty="0">
                          <a:solidFill>
                            <a:schemeClr val="lt1"/>
                          </a:solidFill>
                          <a:effectLst/>
                          <a:latin typeface="+mn-lt"/>
                          <a:ea typeface="+mn-ea"/>
                          <a:cs typeface="+mn-cs"/>
                        </a:rPr>
                        <a:t>// Fan control pin</a:t>
                      </a:r>
                    </a:p>
                    <a:p>
                      <a:r>
                        <a:rPr lang="en-IN" sz="1400" b="0" kern="1200" dirty="0">
                          <a:solidFill>
                            <a:schemeClr val="lt1"/>
                          </a:solidFill>
                          <a:effectLst/>
                          <a:latin typeface="+mn-lt"/>
                          <a:ea typeface="+mn-ea"/>
                          <a:cs typeface="+mn-cs"/>
                        </a:rPr>
                        <a:t>int </a:t>
                      </a:r>
                      <a:r>
                        <a:rPr lang="en-IN" sz="1400" b="0" kern="1200" dirty="0" err="1">
                          <a:solidFill>
                            <a:schemeClr val="lt1"/>
                          </a:solidFill>
                          <a:effectLst/>
                          <a:latin typeface="+mn-lt"/>
                          <a:ea typeface="+mn-ea"/>
                          <a:cs typeface="+mn-cs"/>
                        </a:rPr>
                        <a:t>fanPin</a:t>
                      </a:r>
                      <a:r>
                        <a:rPr lang="en-IN" sz="1400" b="0" kern="1200" dirty="0">
                          <a:solidFill>
                            <a:schemeClr val="lt1"/>
                          </a:solidFill>
                          <a:effectLst/>
                          <a:latin typeface="+mn-lt"/>
                          <a:ea typeface="+mn-ea"/>
                          <a:cs typeface="+mn-cs"/>
                        </a:rPr>
                        <a:t> = 10;  // PWM pin for fan</a:t>
                      </a:r>
                    </a:p>
                    <a:p>
                      <a:br>
                        <a:rPr lang="en-IN" sz="1400" b="0" kern="1200" dirty="0">
                          <a:solidFill>
                            <a:schemeClr val="lt1"/>
                          </a:solidFill>
                          <a:effectLst/>
                          <a:latin typeface="+mn-lt"/>
                          <a:ea typeface="+mn-ea"/>
                          <a:cs typeface="+mn-cs"/>
                        </a:rPr>
                      </a:br>
                      <a:r>
                        <a:rPr lang="en-IN" sz="1400" b="0" kern="1200" dirty="0">
                          <a:solidFill>
                            <a:schemeClr val="lt1"/>
                          </a:solidFill>
                          <a:effectLst/>
                          <a:latin typeface="+mn-lt"/>
                          <a:ea typeface="+mn-ea"/>
                          <a:cs typeface="+mn-cs"/>
                        </a:rPr>
                        <a:t>// Timing variables</a:t>
                      </a:r>
                    </a:p>
                    <a:p>
                      <a:r>
                        <a:rPr lang="en-IN" sz="1400" b="0" kern="1200" dirty="0">
                          <a:solidFill>
                            <a:schemeClr val="lt1"/>
                          </a:solidFill>
                          <a:effectLst/>
                          <a:latin typeface="+mn-lt"/>
                          <a:ea typeface="+mn-ea"/>
                          <a:cs typeface="+mn-cs"/>
                        </a:rPr>
                        <a:t>unsigned long </a:t>
                      </a:r>
                      <a:r>
                        <a:rPr lang="en-IN" sz="1400" b="0" kern="1200" dirty="0" err="1">
                          <a:solidFill>
                            <a:schemeClr val="lt1"/>
                          </a:solidFill>
                          <a:effectLst/>
                          <a:latin typeface="+mn-lt"/>
                          <a:ea typeface="+mn-ea"/>
                          <a:cs typeface="+mn-cs"/>
                        </a:rPr>
                        <a:t>previousMillis</a:t>
                      </a:r>
                      <a:r>
                        <a:rPr lang="en-IN" sz="1400" b="0" kern="1200" dirty="0">
                          <a:solidFill>
                            <a:schemeClr val="lt1"/>
                          </a:solidFill>
                          <a:effectLst/>
                          <a:latin typeface="+mn-lt"/>
                          <a:ea typeface="+mn-ea"/>
                          <a:cs typeface="+mn-cs"/>
                        </a:rPr>
                        <a:t> = 0;</a:t>
                      </a:r>
                    </a:p>
                    <a:p>
                      <a:r>
                        <a:rPr lang="en-IN" sz="1400" b="0" kern="1200" dirty="0" err="1">
                          <a:solidFill>
                            <a:schemeClr val="lt1"/>
                          </a:solidFill>
                          <a:effectLst/>
                          <a:latin typeface="+mn-lt"/>
                          <a:ea typeface="+mn-ea"/>
                          <a:cs typeface="+mn-cs"/>
                        </a:rPr>
                        <a:t>const</a:t>
                      </a:r>
                      <a:r>
                        <a:rPr lang="en-IN" sz="1400" b="0" kern="1200" dirty="0">
                          <a:solidFill>
                            <a:schemeClr val="lt1"/>
                          </a:solidFill>
                          <a:effectLst/>
                          <a:latin typeface="+mn-lt"/>
                          <a:ea typeface="+mn-ea"/>
                          <a:cs typeface="+mn-cs"/>
                        </a:rPr>
                        <a:t> long interval = 2000; // 2 seconds for updates</a:t>
                      </a:r>
                    </a:p>
                    <a:p>
                      <a:br>
                        <a:rPr lang="en-IN" sz="1400" b="0" kern="1200" dirty="0">
                          <a:solidFill>
                            <a:schemeClr val="lt1"/>
                          </a:solidFill>
                          <a:effectLst/>
                          <a:latin typeface="+mn-lt"/>
                          <a:ea typeface="+mn-ea"/>
                          <a:cs typeface="+mn-cs"/>
                        </a:rPr>
                      </a:br>
                      <a:r>
                        <a:rPr lang="en-IN" sz="1400" b="0" kern="1200" dirty="0">
                          <a:solidFill>
                            <a:schemeClr val="lt1"/>
                          </a:solidFill>
                          <a:effectLst/>
                          <a:latin typeface="+mn-lt"/>
                          <a:ea typeface="+mn-ea"/>
                          <a:cs typeface="+mn-cs"/>
                        </a:rPr>
                        <a:t>void setup() {</a:t>
                      </a:r>
                    </a:p>
                    <a:p>
                      <a:r>
                        <a:rPr lang="en-IN" sz="1400" b="0" kern="1200" dirty="0">
                          <a:solidFill>
                            <a:schemeClr val="lt1"/>
                          </a:solidFill>
                          <a:effectLst/>
                          <a:latin typeface="+mn-lt"/>
                          <a:ea typeface="+mn-ea"/>
                          <a:cs typeface="+mn-cs"/>
                        </a:rPr>
                        <a:t>  // Initialize components</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lcd.init</a:t>
                      </a:r>
                      <a:r>
                        <a:rPr lang="en-IN" sz="1400" b="0" kern="1200" dirty="0">
                          <a:solidFill>
                            <a:schemeClr val="lt1"/>
                          </a:solidFill>
                          <a:effectLst/>
                          <a:latin typeface="+mn-lt"/>
                          <a:ea typeface="+mn-ea"/>
                          <a:cs typeface="+mn-cs"/>
                        </a:rPr>
                        <a:t>();</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lcd.backlight</a:t>
                      </a:r>
                      <a:r>
                        <a:rPr lang="en-IN" sz="1400" b="0" kern="1200" dirty="0">
                          <a:solidFill>
                            <a:schemeClr val="lt1"/>
                          </a:solidFill>
                          <a:effectLst/>
                          <a:latin typeface="+mn-lt"/>
                          <a:ea typeface="+mn-ea"/>
                          <a:cs typeface="+mn-cs"/>
                        </a:rPr>
                        <a:t>();</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lcd.setCursor</a:t>
                      </a:r>
                      <a:r>
                        <a:rPr lang="en-IN" sz="1400" b="0" kern="1200" dirty="0">
                          <a:solidFill>
                            <a:schemeClr val="lt1"/>
                          </a:solidFill>
                          <a:effectLst/>
                          <a:latin typeface="+mn-lt"/>
                          <a:ea typeface="+mn-ea"/>
                          <a:cs typeface="+mn-cs"/>
                        </a:rPr>
                        <a:t>(0, 0);</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lcd.print</a:t>
                      </a:r>
                      <a:r>
                        <a:rPr lang="en-IN" sz="1400" b="0" kern="1200" dirty="0">
                          <a:solidFill>
                            <a:schemeClr val="lt1"/>
                          </a:solidFill>
                          <a:effectLst/>
                          <a:latin typeface="+mn-lt"/>
                          <a:ea typeface="+mn-ea"/>
                          <a:cs typeface="+mn-cs"/>
                        </a:rPr>
                        <a:t>("Initializing...");</a:t>
                      </a:r>
                    </a:p>
                    <a:p>
                      <a:r>
                        <a:rPr lang="en-IN" sz="1400" b="0" kern="1200" dirty="0">
                          <a:solidFill>
                            <a:schemeClr val="lt1"/>
                          </a:solidFill>
                          <a:effectLst/>
                          <a:latin typeface="+mn-lt"/>
                          <a:ea typeface="+mn-ea"/>
                          <a:cs typeface="+mn-cs"/>
                        </a:rPr>
                        <a:t>  delay(2000);</a:t>
                      </a:r>
                    </a:p>
                    <a:p>
                      <a:br>
                        <a:rPr lang="en-IN" sz="1400" b="0" kern="1200" dirty="0">
                          <a:solidFill>
                            <a:schemeClr val="lt1"/>
                          </a:solidFill>
                          <a:effectLst/>
                          <a:latin typeface="+mn-lt"/>
                          <a:ea typeface="+mn-ea"/>
                          <a:cs typeface="+mn-cs"/>
                        </a:rPr>
                      </a:br>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pinMode</a:t>
                      </a:r>
                      <a:r>
                        <a:rPr lang="en-IN" sz="1400" b="0" kern="1200" dirty="0">
                          <a:solidFill>
                            <a:schemeClr val="lt1"/>
                          </a:solidFill>
                          <a:effectLst/>
                          <a:latin typeface="+mn-lt"/>
                          <a:ea typeface="+mn-ea"/>
                          <a:cs typeface="+mn-cs"/>
                        </a:rPr>
                        <a:t>(led, OUTPUT);</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pinMode</a:t>
                      </a:r>
                      <a:r>
                        <a:rPr lang="en-IN" sz="1400" b="0" kern="1200" dirty="0">
                          <a:solidFill>
                            <a:schemeClr val="lt1"/>
                          </a:solidFill>
                          <a:effectLst/>
                          <a:latin typeface="+mn-lt"/>
                          <a:ea typeface="+mn-ea"/>
                          <a:cs typeface="+mn-cs"/>
                        </a:rPr>
                        <a:t>(</a:t>
                      </a:r>
                      <a:r>
                        <a:rPr lang="en-IN" sz="1400" b="0" kern="1200" dirty="0" err="1">
                          <a:solidFill>
                            <a:schemeClr val="lt1"/>
                          </a:solidFill>
                          <a:effectLst/>
                          <a:latin typeface="+mn-lt"/>
                          <a:ea typeface="+mn-ea"/>
                          <a:cs typeface="+mn-cs"/>
                        </a:rPr>
                        <a:t>vib</a:t>
                      </a:r>
                      <a:r>
                        <a:rPr lang="en-IN" sz="1400" b="0" kern="1200" dirty="0">
                          <a:solidFill>
                            <a:schemeClr val="lt1"/>
                          </a:solidFill>
                          <a:effectLst/>
                          <a:latin typeface="+mn-lt"/>
                          <a:ea typeface="+mn-ea"/>
                          <a:cs typeface="+mn-cs"/>
                        </a:rPr>
                        <a:t>, INPUT);</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pinMode</a:t>
                      </a:r>
                      <a:r>
                        <a:rPr lang="en-IN" sz="1400" b="0" kern="1200" dirty="0">
                          <a:solidFill>
                            <a:schemeClr val="lt1"/>
                          </a:solidFill>
                          <a:effectLst/>
                          <a:latin typeface="+mn-lt"/>
                          <a:ea typeface="+mn-ea"/>
                          <a:cs typeface="+mn-cs"/>
                        </a:rPr>
                        <a:t>(</a:t>
                      </a:r>
                      <a:r>
                        <a:rPr lang="en-IN" sz="1400" b="0" kern="1200" dirty="0" err="1">
                          <a:solidFill>
                            <a:schemeClr val="lt1"/>
                          </a:solidFill>
                          <a:effectLst/>
                          <a:latin typeface="+mn-lt"/>
                          <a:ea typeface="+mn-ea"/>
                          <a:cs typeface="+mn-cs"/>
                        </a:rPr>
                        <a:t>trigPin</a:t>
                      </a:r>
                      <a:r>
                        <a:rPr lang="en-IN" sz="1400" b="0" kern="1200" dirty="0">
                          <a:solidFill>
                            <a:schemeClr val="lt1"/>
                          </a:solidFill>
                          <a:effectLst/>
                          <a:latin typeface="+mn-lt"/>
                          <a:ea typeface="+mn-ea"/>
                          <a:cs typeface="+mn-cs"/>
                        </a:rPr>
                        <a:t>, OUTPUT);</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pinMode</a:t>
                      </a:r>
                      <a:r>
                        <a:rPr lang="en-IN" sz="1400" b="0" kern="1200" dirty="0">
                          <a:solidFill>
                            <a:schemeClr val="lt1"/>
                          </a:solidFill>
                          <a:effectLst/>
                          <a:latin typeface="+mn-lt"/>
                          <a:ea typeface="+mn-ea"/>
                          <a:cs typeface="+mn-cs"/>
                        </a:rPr>
                        <a:t>(</a:t>
                      </a:r>
                      <a:r>
                        <a:rPr lang="en-IN" sz="1400" b="0" kern="1200" dirty="0" err="1">
                          <a:solidFill>
                            <a:schemeClr val="lt1"/>
                          </a:solidFill>
                          <a:effectLst/>
                          <a:latin typeface="+mn-lt"/>
                          <a:ea typeface="+mn-ea"/>
                          <a:cs typeface="+mn-cs"/>
                        </a:rPr>
                        <a:t>echoPin</a:t>
                      </a:r>
                      <a:r>
                        <a:rPr lang="en-IN" sz="1400" b="0" kern="1200" dirty="0">
                          <a:solidFill>
                            <a:schemeClr val="lt1"/>
                          </a:solidFill>
                          <a:effectLst/>
                          <a:latin typeface="+mn-lt"/>
                          <a:ea typeface="+mn-ea"/>
                          <a:cs typeface="+mn-cs"/>
                        </a:rPr>
                        <a:t>, INPUT);</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pinMode</a:t>
                      </a:r>
                      <a:r>
                        <a:rPr lang="en-IN" sz="1400" b="0" kern="1200" dirty="0">
                          <a:solidFill>
                            <a:schemeClr val="lt1"/>
                          </a:solidFill>
                          <a:effectLst/>
                          <a:latin typeface="+mn-lt"/>
                          <a:ea typeface="+mn-ea"/>
                          <a:cs typeface="+mn-cs"/>
                        </a:rPr>
                        <a:t>(</a:t>
                      </a:r>
                      <a:r>
                        <a:rPr lang="en-IN" sz="1400" b="0" kern="1200" dirty="0" err="1">
                          <a:solidFill>
                            <a:schemeClr val="lt1"/>
                          </a:solidFill>
                          <a:effectLst/>
                          <a:latin typeface="+mn-lt"/>
                          <a:ea typeface="+mn-ea"/>
                          <a:cs typeface="+mn-cs"/>
                        </a:rPr>
                        <a:t>fanPin</a:t>
                      </a:r>
                      <a:r>
                        <a:rPr lang="en-IN" sz="1400" b="0" kern="1200" dirty="0">
                          <a:solidFill>
                            <a:schemeClr val="lt1"/>
                          </a:solidFill>
                          <a:effectLst/>
                          <a:latin typeface="+mn-lt"/>
                          <a:ea typeface="+mn-ea"/>
                          <a:cs typeface="+mn-cs"/>
                        </a:rPr>
                        <a:t>, OUTPUT); // Fan control pin</a:t>
                      </a:r>
                      <a:br>
                        <a:rPr lang="en-IN" sz="1400" b="0" kern="1200" dirty="0">
                          <a:solidFill>
                            <a:schemeClr val="lt1"/>
                          </a:solidFill>
                          <a:effectLst/>
                          <a:latin typeface="+mn-lt"/>
                          <a:ea typeface="+mn-ea"/>
                          <a:cs typeface="+mn-cs"/>
                        </a:rPr>
                      </a:br>
                      <a:r>
                        <a:rPr lang="en-IN" sz="1400" b="0" kern="1200" dirty="0" err="1">
                          <a:solidFill>
                            <a:schemeClr val="lt1"/>
                          </a:solidFill>
                          <a:effectLst/>
                          <a:latin typeface="+mn-lt"/>
                          <a:ea typeface="+mn-ea"/>
                          <a:cs typeface="+mn-cs"/>
                        </a:rPr>
                        <a:t>dht.begin</a:t>
                      </a:r>
                      <a:r>
                        <a:rPr lang="en-IN" sz="1400" b="0" kern="1200" dirty="0">
                          <a:solidFill>
                            <a:schemeClr val="lt1"/>
                          </a:solidFill>
                          <a:effectLst/>
                          <a:latin typeface="+mn-lt"/>
                          <a:ea typeface="+mn-ea"/>
                          <a:cs typeface="+mn-cs"/>
                        </a:rPr>
                        <a:t>();</a:t>
                      </a:r>
                    </a:p>
                    <a:p>
                      <a:r>
                        <a:rPr lang="en-IN" sz="1400" b="0" kern="1200" dirty="0">
                          <a:solidFill>
                            <a:schemeClr val="lt1"/>
                          </a:solidFill>
                          <a:effectLst/>
                          <a:latin typeface="+mn-lt"/>
                          <a:ea typeface="+mn-ea"/>
                          <a:cs typeface="+mn-cs"/>
                        </a:rPr>
                        <a:t>}</a:t>
                      </a:r>
                    </a:p>
                    <a:p>
                      <a:br>
                        <a:rPr lang="en-IN" sz="1400" b="0" kern="1200" dirty="0">
                          <a:solidFill>
                            <a:schemeClr val="lt1"/>
                          </a:solidFill>
                          <a:effectLst/>
                          <a:latin typeface="+mn-lt"/>
                          <a:ea typeface="+mn-ea"/>
                          <a:cs typeface="+mn-cs"/>
                        </a:rPr>
                      </a:br>
                      <a:endParaRPr lang="en-IN" sz="1400" b="0" kern="1200" dirty="0">
                        <a:solidFill>
                          <a:schemeClr val="lt1"/>
                        </a:solidFill>
                        <a:effectLst/>
                        <a:latin typeface="+mn-lt"/>
                        <a:ea typeface="+mn-ea"/>
                        <a:cs typeface="+mn-cs"/>
                      </a:endParaRPr>
                    </a:p>
                    <a:p>
                      <a:br>
                        <a:rPr lang="en-IN" sz="1400" b="0" kern="1200" dirty="0">
                          <a:solidFill>
                            <a:schemeClr val="lt1"/>
                          </a:solidFill>
                          <a:effectLst/>
                          <a:latin typeface="+mn-lt"/>
                          <a:ea typeface="+mn-ea"/>
                          <a:cs typeface="+mn-cs"/>
                        </a:rPr>
                      </a:br>
                      <a:r>
                        <a:rPr lang="en-IN" sz="1400" b="0" kern="1200" dirty="0">
                          <a:solidFill>
                            <a:schemeClr val="lt1"/>
                          </a:solidFill>
                          <a:effectLst/>
                          <a:latin typeface="+mn-lt"/>
                          <a:ea typeface="+mn-ea"/>
                          <a:cs typeface="+mn-cs"/>
                        </a:rPr>
                        <a:t> </a:t>
                      </a:r>
                      <a:endParaRPr lang="en-IN" sz="1400" dirty="0"/>
                    </a:p>
                  </a:txBody>
                  <a:tcPr/>
                </a:tc>
                <a:extLst>
                  <a:ext uri="{0D108BD9-81ED-4DB2-BD59-A6C34878D82A}">
                    <a16:rowId xmlns:a16="http://schemas.microsoft.com/office/drawing/2014/main" val="3928343054"/>
                  </a:ext>
                </a:extLst>
              </a:tr>
            </a:tbl>
          </a:graphicData>
        </a:graphic>
      </p:graphicFrame>
      <p:pic>
        <p:nvPicPr>
          <p:cNvPr id="5" name="Picture 4">
            <a:extLst>
              <a:ext uri="{FF2B5EF4-FFF2-40B4-BE49-F238E27FC236}">
                <a16:creationId xmlns:a16="http://schemas.microsoft.com/office/drawing/2014/main" id="{5BD6B66C-A83E-412D-05FC-EC1D39A7B9EF}"/>
              </a:ext>
            </a:extLst>
          </p:cNvPr>
          <p:cNvPicPr>
            <a:picLocks noChangeAspect="1"/>
          </p:cNvPicPr>
          <p:nvPr/>
        </p:nvPicPr>
        <p:blipFill>
          <a:blip r:embed="rId2"/>
          <a:stretch>
            <a:fillRect/>
          </a:stretch>
        </p:blipFill>
        <p:spPr>
          <a:xfrm>
            <a:off x="7861506" y="1473958"/>
            <a:ext cx="3203236" cy="4394579"/>
          </a:xfrm>
          <a:prstGeom prst="rect">
            <a:avLst/>
          </a:prstGeom>
        </p:spPr>
      </p:pic>
    </p:spTree>
    <p:extLst>
      <p:ext uri="{BB962C8B-B14F-4D97-AF65-F5344CB8AC3E}">
        <p14:creationId xmlns:p14="http://schemas.microsoft.com/office/powerpoint/2010/main" val="2275946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83133F2-5BE3-7A65-2283-768D2CA6B350}"/>
              </a:ext>
            </a:extLst>
          </p:cNvPr>
          <p:cNvGraphicFramePr>
            <a:graphicFrameLocks noGrp="1"/>
          </p:cNvGraphicFramePr>
          <p:nvPr>
            <p:ph idx="1"/>
            <p:extLst>
              <p:ext uri="{D42A27DB-BD31-4B8C-83A1-F6EECF244321}">
                <p14:modId xmlns:p14="http://schemas.microsoft.com/office/powerpoint/2010/main" val="2592801938"/>
              </p:ext>
            </p:extLst>
          </p:nvPr>
        </p:nvGraphicFramePr>
        <p:xfrm>
          <a:off x="64781" y="-147484"/>
          <a:ext cx="5392122" cy="7132320"/>
        </p:xfrm>
        <a:graphic>
          <a:graphicData uri="http://schemas.openxmlformats.org/drawingml/2006/table">
            <a:tbl>
              <a:tblPr firstRow="1" bandRow="1">
                <a:tableStyleId>{2D5ABB26-0587-4C30-8999-92F81FD0307C}</a:tableStyleId>
              </a:tblPr>
              <a:tblGrid>
                <a:gridCol w="5392122">
                  <a:extLst>
                    <a:ext uri="{9D8B030D-6E8A-4147-A177-3AD203B41FA5}">
                      <a16:colId xmlns:a16="http://schemas.microsoft.com/office/drawing/2014/main" val="1614415844"/>
                    </a:ext>
                  </a:extLst>
                </a:gridCol>
              </a:tblGrid>
              <a:tr h="6776884">
                <a:tc>
                  <a:txBody>
                    <a:bodyPr/>
                    <a:lstStyle/>
                    <a:p>
                      <a:br>
                        <a:rPr lang="en-IN" sz="1400" b="0" kern="1200" dirty="0">
                          <a:solidFill>
                            <a:schemeClr val="lt1"/>
                          </a:solidFill>
                          <a:effectLst/>
                          <a:latin typeface="+mn-lt"/>
                          <a:ea typeface="+mn-ea"/>
                          <a:cs typeface="+mn-cs"/>
                        </a:rPr>
                      </a:br>
                      <a:r>
                        <a:rPr lang="en-IN" sz="1400" b="0" kern="1200" dirty="0">
                          <a:solidFill>
                            <a:schemeClr val="lt1"/>
                          </a:solidFill>
                          <a:effectLst/>
                          <a:latin typeface="+mn-lt"/>
                          <a:ea typeface="+mn-ea"/>
                          <a:cs typeface="+mn-cs"/>
                        </a:rPr>
                        <a:t>void loop() {</a:t>
                      </a:r>
                    </a:p>
                    <a:p>
                      <a:r>
                        <a:rPr lang="en-IN" sz="1400" b="0" kern="1200" dirty="0">
                          <a:solidFill>
                            <a:schemeClr val="lt1"/>
                          </a:solidFill>
                          <a:effectLst/>
                          <a:latin typeface="+mn-lt"/>
                          <a:ea typeface="+mn-ea"/>
                          <a:cs typeface="+mn-cs"/>
                        </a:rPr>
                        <a:t>  unsigned long </a:t>
                      </a:r>
                      <a:r>
                        <a:rPr lang="en-IN" sz="1400" b="0" kern="1200" dirty="0" err="1">
                          <a:solidFill>
                            <a:schemeClr val="lt1"/>
                          </a:solidFill>
                          <a:effectLst/>
                          <a:latin typeface="+mn-lt"/>
                          <a:ea typeface="+mn-ea"/>
                          <a:cs typeface="+mn-cs"/>
                        </a:rPr>
                        <a:t>currentMillis</a:t>
                      </a:r>
                      <a:r>
                        <a:rPr lang="en-IN" sz="1400" b="0" kern="1200" dirty="0">
                          <a:solidFill>
                            <a:schemeClr val="lt1"/>
                          </a:solidFill>
                          <a:effectLst/>
                          <a:latin typeface="+mn-lt"/>
                          <a:ea typeface="+mn-ea"/>
                          <a:cs typeface="+mn-cs"/>
                        </a:rPr>
                        <a:t> = </a:t>
                      </a:r>
                      <a:r>
                        <a:rPr lang="en-IN" sz="1400" b="0" kern="1200" dirty="0" err="1">
                          <a:solidFill>
                            <a:schemeClr val="lt1"/>
                          </a:solidFill>
                          <a:effectLst/>
                          <a:latin typeface="+mn-lt"/>
                          <a:ea typeface="+mn-ea"/>
                          <a:cs typeface="+mn-cs"/>
                        </a:rPr>
                        <a:t>millis</a:t>
                      </a:r>
                      <a:r>
                        <a:rPr lang="en-IN" sz="1400" b="0" kern="1200" dirty="0">
                          <a:solidFill>
                            <a:schemeClr val="lt1"/>
                          </a:solidFill>
                          <a:effectLst/>
                          <a:latin typeface="+mn-lt"/>
                          <a:ea typeface="+mn-ea"/>
                          <a:cs typeface="+mn-cs"/>
                        </a:rPr>
                        <a:t>();</a:t>
                      </a:r>
                    </a:p>
                    <a:p>
                      <a:br>
                        <a:rPr lang="en-IN" sz="1400" b="0" kern="1200" dirty="0">
                          <a:solidFill>
                            <a:schemeClr val="lt1"/>
                          </a:solidFill>
                          <a:effectLst/>
                          <a:latin typeface="+mn-lt"/>
                          <a:ea typeface="+mn-ea"/>
                          <a:cs typeface="+mn-cs"/>
                        </a:rPr>
                      </a:br>
                      <a:r>
                        <a:rPr lang="en-IN" sz="1400" b="0" kern="1200" dirty="0">
                          <a:solidFill>
                            <a:schemeClr val="lt1"/>
                          </a:solidFill>
                          <a:effectLst/>
                          <a:latin typeface="+mn-lt"/>
                          <a:ea typeface="+mn-ea"/>
                          <a:cs typeface="+mn-cs"/>
                        </a:rPr>
                        <a:t>  // Vibration sensor logic (no change from individual code)</a:t>
                      </a:r>
                    </a:p>
                    <a:p>
                      <a:r>
                        <a:rPr lang="en-IN" sz="1400" b="0" kern="1200" dirty="0">
                          <a:solidFill>
                            <a:schemeClr val="lt1"/>
                          </a:solidFill>
                          <a:effectLst/>
                          <a:latin typeface="+mn-lt"/>
                          <a:ea typeface="+mn-ea"/>
                          <a:cs typeface="+mn-cs"/>
                        </a:rPr>
                        <a:t>  if (</a:t>
                      </a:r>
                      <a:r>
                        <a:rPr lang="en-IN" sz="1400" b="0" kern="1200" dirty="0" err="1">
                          <a:solidFill>
                            <a:schemeClr val="lt1"/>
                          </a:solidFill>
                          <a:effectLst/>
                          <a:latin typeface="+mn-lt"/>
                          <a:ea typeface="+mn-ea"/>
                          <a:cs typeface="+mn-cs"/>
                        </a:rPr>
                        <a:t>digitalRead</a:t>
                      </a:r>
                      <a:r>
                        <a:rPr lang="en-IN" sz="1400" b="0" kern="1200" dirty="0">
                          <a:solidFill>
                            <a:schemeClr val="lt1"/>
                          </a:solidFill>
                          <a:effectLst/>
                          <a:latin typeface="+mn-lt"/>
                          <a:ea typeface="+mn-ea"/>
                          <a:cs typeface="+mn-cs"/>
                        </a:rPr>
                        <a:t>(</a:t>
                      </a:r>
                      <a:r>
                        <a:rPr lang="en-IN" sz="1400" b="0" kern="1200" dirty="0" err="1">
                          <a:solidFill>
                            <a:schemeClr val="lt1"/>
                          </a:solidFill>
                          <a:effectLst/>
                          <a:latin typeface="+mn-lt"/>
                          <a:ea typeface="+mn-ea"/>
                          <a:cs typeface="+mn-cs"/>
                        </a:rPr>
                        <a:t>vib</a:t>
                      </a:r>
                      <a:r>
                        <a:rPr lang="en-IN" sz="1400" b="0" kern="1200" dirty="0">
                          <a:solidFill>
                            <a:schemeClr val="lt1"/>
                          </a:solidFill>
                          <a:effectLst/>
                          <a:latin typeface="+mn-lt"/>
                          <a:ea typeface="+mn-ea"/>
                          <a:cs typeface="+mn-cs"/>
                        </a:rPr>
                        <a:t>) == LOW) {  // Vibration detected</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digitalWrite</a:t>
                      </a:r>
                      <a:r>
                        <a:rPr lang="en-IN" sz="1400" b="0" kern="1200" dirty="0">
                          <a:solidFill>
                            <a:schemeClr val="lt1"/>
                          </a:solidFill>
                          <a:effectLst/>
                          <a:latin typeface="+mn-lt"/>
                          <a:ea typeface="+mn-ea"/>
                          <a:cs typeface="+mn-cs"/>
                        </a:rPr>
                        <a:t>(led, HIGH);     // Turn on LED</a:t>
                      </a:r>
                    </a:p>
                    <a:p>
                      <a:r>
                        <a:rPr lang="en-IN" sz="1400" b="0" kern="1200" dirty="0">
                          <a:solidFill>
                            <a:schemeClr val="lt1"/>
                          </a:solidFill>
                          <a:effectLst/>
                          <a:latin typeface="+mn-lt"/>
                          <a:ea typeface="+mn-ea"/>
                          <a:cs typeface="+mn-cs"/>
                        </a:rPr>
                        <a:t>    delay(4000);                 // Keep LED on for 4 seconds</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digitalWrite</a:t>
                      </a:r>
                      <a:r>
                        <a:rPr lang="en-IN" sz="1400" b="0" kern="1200" dirty="0">
                          <a:solidFill>
                            <a:schemeClr val="lt1"/>
                          </a:solidFill>
                          <a:effectLst/>
                          <a:latin typeface="+mn-lt"/>
                          <a:ea typeface="+mn-ea"/>
                          <a:cs typeface="+mn-cs"/>
                        </a:rPr>
                        <a:t>(led, LOW);      // Turn off LED</a:t>
                      </a:r>
                    </a:p>
                    <a:p>
                      <a:r>
                        <a:rPr lang="en-IN" sz="1400" b="0" kern="1200" dirty="0">
                          <a:solidFill>
                            <a:schemeClr val="lt1"/>
                          </a:solidFill>
                          <a:effectLst/>
                          <a:latin typeface="+mn-lt"/>
                          <a:ea typeface="+mn-ea"/>
                          <a:cs typeface="+mn-cs"/>
                        </a:rPr>
                        <a:t>  } else {</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digitalWrite</a:t>
                      </a:r>
                      <a:r>
                        <a:rPr lang="en-IN" sz="1400" b="0" kern="1200" dirty="0">
                          <a:solidFill>
                            <a:schemeClr val="lt1"/>
                          </a:solidFill>
                          <a:effectLst/>
                          <a:latin typeface="+mn-lt"/>
                          <a:ea typeface="+mn-ea"/>
                          <a:cs typeface="+mn-cs"/>
                        </a:rPr>
                        <a:t>(led, LOW);      // Ensure LED stays off</a:t>
                      </a:r>
                    </a:p>
                    <a:p>
                      <a:r>
                        <a:rPr lang="en-IN" sz="1400" b="0" kern="1200" dirty="0">
                          <a:solidFill>
                            <a:schemeClr val="lt1"/>
                          </a:solidFill>
                          <a:effectLst/>
                          <a:latin typeface="+mn-lt"/>
                          <a:ea typeface="+mn-ea"/>
                          <a:cs typeface="+mn-cs"/>
                        </a:rPr>
                        <a:t>  }</a:t>
                      </a:r>
                    </a:p>
                    <a:p>
                      <a:r>
                        <a:rPr lang="en-IN" sz="1400" b="0" kern="1200" dirty="0">
                          <a:solidFill>
                            <a:schemeClr val="lt1"/>
                          </a:solidFill>
                          <a:effectLst/>
                          <a:latin typeface="+mn-lt"/>
                          <a:ea typeface="+mn-ea"/>
                          <a:cs typeface="+mn-cs"/>
                        </a:rPr>
                        <a:t>  </a:t>
                      </a:r>
                    </a:p>
                    <a:p>
                      <a:r>
                        <a:rPr lang="en-IN" sz="1400" b="0" kern="1200" dirty="0">
                          <a:solidFill>
                            <a:schemeClr val="lt1"/>
                          </a:solidFill>
                          <a:effectLst/>
                          <a:latin typeface="+mn-lt"/>
                          <a:ea typeface="+mn-ea"/>
                          <a:cs typeface="+mn-cs"/>
                        </a:rPr>
                        <a:t>// Regular updates every 2 seconds</a:t>
                      </a:r>
                    </a:p>
                    <a:p>
                      <a:r>
                        <a:rPr lang="en-IN" sz="1400" b="0" kern="1200" dirty="0">
                          <a:solidFill>
                            <a:schemeClr val="lt1"/>
                          </a:solidFill>
                          <a:effectLst/>
                          <a:latin typeface="+mn-lt"/>
                          <a:ea typeface="+mn-ea"/>
                          <a:cs typeface="+mn-cs"/>
                        </a:rPr>
                        <a:t>  if (</a:t>
                      </a:r>
                      <a:r>
                        <a:rPr lang="en-IN" sz="1400" b="0" kern="1200" dirty="0" err="1">
                          <a:solidFill>
                            <a:schemeClr val="lt1"/>
                          </a:solidFill>
                          <a:effectLst/>
                          <a:latin typeface="+mn-lt"/>
                          <a:ea typeface="+mn-ea"/>
                          <a:cs typeface="+mn-cs"/>
                        </a:rPr>
                        <a:t>currentMillis</a:t>
                      </a:r>
                      <a:r>
                        <a:rPr lang="en-IN" sz="1400" b="0" kern="1200" dirty="0">
                          <a:solidFill>
                            <a:schemeClr val="lt1"/>
                          </a:solidFill>
                          <a:effectLst/>
                          <a:latin typeface="+mn-lt"/>
                          <a:ea typeface="+mn-ea"/>
                          <a:cs typeface="+mn-cs"/>
                        </a:rPr>
                        <a:t> - </a:t>
                      </a:r>
                      <a:r>
                        <a:rPr lang="en-IN" sz="1400" b="0" kern="1200" dirty="0" err="1">
                          <a:solidFill>
                            <a:schemeClr val="lt1"/>
                          </a:solidFill>
                          <a:effectLst/>
                          <a:latin typeface="+mn-lt"/>
                          <a:ea typeface="+mn-ea"/>
                          <a:cs typeface="+mn-cs"/>
                        </a:rPr>
                        <a:t>previousMillis</a:t>
                      </a:r>
                      <a:r>
                        <a:rPr lang="en-IN" sz="1400" b="0" kern="1200" dirty="0">
                          <a:solidFill>
                            <a:schemeClr val="lt1"/>
                          </a:solidFill>
                          <a:effectLst/>
                          <a:latin typeface="+mn-lt"/>
                          <a:ea typeface="+mn-ea"/>
                          <a:cs typeface="+mn-cs"/>
                        </a:rPr>
                        <a:t> &gt;= interval) {</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previousMillis</a:t>
                      </a:r>
                      <a:r>
                        <a:rPr lang="en-IN" sz="1400" b="0" kern="1200" dirty="0">
                          <a:solidFill>
                            <a:schemeClr val="lt1"/>
                          </a:solidFill>
                          <a:effectLst/>
                          <a:latin typeface="+mn-lt"/>
                          <a:ea typeface="+mn-ea"/>
                          <a:cs typeface="+mn-cs"/>
                        </a:rPr>
                        <a:t> = </a:t>
                      </a:r>
                      <a:r>
                        <a:rPr lang="en-IN" sz="1400" b="0" kern="1200" dirty="0" err="1">
                          <a:solidFill>
                            <a:schemeClr val="lt1"/>
                          </a:solidFill>
                          <a:effectLst/>
                          <a:latin typeface="+mn-lt"/>
                          <a:ea typeface="+mn-ea"/>
                          <a:cs typeface="+mn-cs"/>
                        </a:rPr>
                        <a:t>currentMillis</a:t>
                      </a:r>
                      <a:r>
                        <a:rPr lang="en-IN" sz="1400" b="0" kern="1200" dirty="0">
                          <a:solidFill>
                            <a:schemeClr val="lt1"/>
                          </a:solidFill>
                          <a:effectLst/>
                          <a:latin typeface="+mn-lt"/>
                          <a:ea typeface="+mn-ea"/>
                          <a:cs typeface="+mn-cs"/>
                        </a:rPr>
                        <a:t>;</a:t>
                      </a:r>
                    </a:p>
                    <a:p>
                      <a:br>
                        <a:rPr lang="en-IN" sz="1400" b="0" kern="1200" dirty="0">
                          <a:solidFill>
                            <a:schemeClr val="lt1"/>
                          </a:solidFill>
                          <a:effectLst/>
                          <a:latin typeface="+mn-lt"/>
                          <a:ea typeface="+mn-ea"/>
                          <a:cs typeface="+mn-cs"/>
                        </a:rPr>
                      </a:br>
                      <a:r>
                        <a:rPr lang="en-IN" sz="1400" b="0" kern="1200" dirty="0">
                          <a:solidFill>
                            <a:schemeClr val="lt1"/>
                          </a:solidFill>
                          <a:effectLst/>
                          <a:latin typeface="+mn-lt"/>
                          <a:ea typeface="+mn-ea"/>
                          <a:cs typeface="+mn-cs"/>
                        </a:rPr>
                        <a:t>    // Read DHT sensor data</a:t>
                      </a:r>
                    </a:p>
                    <a:p>
                      <a:r>
                        <a:rPr lang="en-IN" sz="1400" b="0" kern="1200" dirty="0">
                          <a:solidFill>
                            <a:schemeClr val="lt1"/>
                          </a:solidFill>
                          <a:effectLst/>
                          <a:latin typeface="+mn-lt"/>
                          <a:ea typeface="+mn-ea"/>
                          <a:cs typeface="+mn-cs"/>
                        </a:rPr>
                        <a:t>    float temp = </a:t>
                      </a:r>
                      <a:r>
                        <a:rPr lang="en-IN" sz="1400" b="0" kern="1200" dirty="0" err="1">
                          <a:solidFill>
                            <a:schemeClr val="lt1"/>
                          </a:solidFill>
                          <a:effectLst/>
                          <a:latin typeface="+mn-lt"/>
                          <a:ea typeface="+mn-ea"/>
                          <a:cs typeface="+mn-cs"/>
                        </a:rPr>
                        <a:t>dht.readTemperature</a:t>
                      </a:r>
                      <a:r>
                        <a:rPr lang="en-IN" sz="1400" b="0" kern="1200" dirty="0">
                          <a:solidFill>
                            <a:schemeClr val="lt1"/>
                          </a:solidFill>
                          <a:effectLst/>
                          <a:latin typeface="+mn-lt"/>
                          <a:ea typeface="+mn-ea"/>
                          <a:cs typeface="+mn-cs"/>
                        </a:rPr>
                        <a:t>();</a:t>
                      </a:r>
                    </a:p>
                    <a:p>
                      <a:r>
                        <a:rPr lang="en-IN" sz="1400" b="0" kern="1200" dirty="0">
                          <a:solidFill>
                            <a:schemeClr val="lt1"/>
                          </a:solidFill>
                          <a:effectLst/>
                          <a:latin typeface="+mn-lt"/>
                          <a:ea typeface="+mn-ea"/>
                          <a:cs typeface="+mn-cs"/>
                        </a:rPr>
                        <a:t>    float hum = </a:t>
                      </a:r>
                      <a:r>
                        <a:rPr lang="en-IN" sz="1400" b="0" kern="1200" dirty="0" err="1">
                          <a:solidFill>
                            <a:schemeClr val="lt1"/>
                          </a:solidFill>
                          <a:effectLst/>
                          <a:latin typeface="+mn-lt"/>
                          <a:ea typeface="+mn-ea"/>
                          <a:cs typeface="+mn-cs"/>
                        </a:rPr>
                        <a:t>dht.readHumidity</a:t>
                      </a:r>
                      <a:r>
                        <a:rPr lang="en-IN" sz="1400" b="0" kern="1200" dirty="0">
                          <a:solidFill>
                            <a:schemeClr val="lt1"/>
                          </a:solidFill>
                          <a:effectLst/>
                          <a:latin typeface="+mn-lt"/>
                          <a:ea typeface="+mn-ea"/>
                          <a:cs typeface="+mn-cs"/>
                        </a:rPr>
                        <a:t>();</a:t>
                      </a:r>
                    </a:p>
                    <a:p>
                      <a:br>
                        <a:rPr lang="en-IN" sz="1400" b="0" kern="1200" dirty="0">
                          <a:solidFill>
                            <a:schemeClr val="lt1"/>
                          </a:solidFill>
                          <a:effectLst/>
                          <a:latin typeface="+mn-lt"/>
                          <a:ea typeface="+mn-ea"/>
                          <a:cs typeface="+mn-cs"/>
                        </a:rPr>
                      </a:br>
                      <a:r>
                        <a:rPr lang="en-IN" sz="1400" b="0" kern="1200" dirty="0">
                          <a:solidFill>
                            <a:schemeClr val="lt1"/>
                          </a:solidFill>
                          <a:effectLst/>
                          <a:latin typeface="+mn-lt"/>
                          <a:ea typeface="+mn-ea"/>
                          <a:cs typeface="+mn-cs"/>
                        </a:rPr>
                        <a:t>    // Ultrasonic sensor distance calculation</a:t>
                      </a:r>
                    </a:p>
                    <a:p>
                      <a:r>
                        <a:rPr lang="en-IN" sz="1400" b="0" kern="1200" dirty="0">
                          <a:solidFill>
                            <a:schemeClr val="lt1"/>
                          </a:solidFill>
                          <a:effectLst/>
                          <a:latin typeface="+mn-lt"/>
                          <a:ea typeface="+mn-ea"/>
                          <a:cs typeface="+mn-cs"/>
                        </a:rPr>
                        <a:t>    long duration;</a:t>
                      </a:r>
                    </a:p>
                    <a:p>
                      <a:r>
                        <a:rPr lang="en-IN" sz="1400" b="0" kern="1200" dirty="0">
                          <a:solidFill>
                            <a:schemeClr val="lt1"/>
                          </a:solidFill>
                          <a:effectLst/>
                          <a:latin typeface="+mn-lt"/>
                          <a:ea typeface="+mn-ea"/>
                          <a:cs typeface="+mn-cs"/>
                        </a:rPr>
                        <a:t>    int distance;</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digitalWrite</a:t>
                      </a:r>
                      <a:r>
                        <a:rPr lang="en-IN" sz="1400" b="0" kern="1200" dirty="0">
                          <a:solidFill>
                            <a:schemeClr val="lt1"/>
                          </a:solidFill>
                          <a:effectLst/>
                          <a:latin typeface="+mn-lt"/>
                          <a:ea typeface="+mn-ea"/>
                          <a:cs typeface="+mn-cs"/>
                        </a:rPr>
                        <a:t>(</a:t>
                      </a:r>
                      <a:r>
                        <a:rPr lang="en-IN" sz="1400" b="0" kern="1200" dirty="0" err="1">
                          <a:solidFill>
                            <a:schemeClr val="lt1"/>
                          </a:solidFill>
                          <a:effectLst/>
                          <a:latin typeface="+mn-lt"/>
                          <a:ea typeface="+mn-ea"/>
                          <a:cs typeface="+mn-cs"/>
                        </a:rPr>
                        <a:t>trigPin</a:t>
                      </a:r>
                      <a:r>
                        <a:rPr lang="en-IN" sz="1400" b="0" kern="1200" dirty="0">
                          <a:solidFill>
                            <a:schemeClr val="lt1"/>
                          </a:solidFill>
                          <a:effectLst/>
                          <a:latin typeface="+mn-lt"/>
                          <a:ea typeface="+mn-ea"/>
                          <a:cs typeface="+mn-cs"/>
                        </a:rPr>
                        <a:t>, LOW);</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delayMicroseconds</a:t>
                      </a:r>
                      <a:r>
                        <a:rPr lang="en-IN" sz="1400" b="0" kern="1200" dirty="0">
                          <a:solidFill>
                            <a:schemeClr val="lt1"/>
                          </a:solidFill>
                          <a:effectLst/>
                          <a:latin typeface="+mn-lt"/>
                          <a:ea typeface="+mn-ea"/>
                          <a:cs typeface="+mn-cs"/>
                        </a:rPr>
                        <a:t>(2);</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digitalWrite</a:t>
                      </a:r>
                      <a:r>
                        <a:rPr lang="en-IN" sz="1400" b="0" kern="1200" dirty="0">
                          <a:solidFill>
                            <a:schemeClr val="lt1"/>
                          </a:solidFill>
                          <a:effectLst/>
                          <a:latin typeface="+mn-lt"/>
                          <a:ea typeface="+mn-ea"/>
                          <a:cs typeface="+mn-cs"/>
                        </a:rPr>
                        <a:t>(</a:t>
                      </a:r>
                      <a:r>
                        <a:rPr lang="en-IN" sz="1400" b="0" kern="1200" dirty="0" err="1">
                          <a:solidFill>
                            <a:schemeClr val="lt1"/>
                          </a:solidFill>
                          <a:effectLst/>
                          <a:latin typeface="+mn-lt"/>
                          <a:ea typeface="+mn-ea"/>
                          <a:cs typeface="+mn-cs"/>
                        </a:rPr>
                        <a:t>trigPin</a:t>
                      </a:r>
                      <a:r>
                        <a:rPr lang="en-IN" sz="1400" b="0" kern="1200" dirty="0">
                          <a:solidFill>
                            <a:schemeClr val="lt1"/>
                          </a:solidFill>
                          <a:effectLst/>
                          <a:latin typeface="+mn-lt"/>
                          <a:ea typeface="+mn-ea"/>
                          <a:cs typeface="+mn-cs"/>
                        </a:rPr>
                        <a:t>, HIGH);</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delayMicroseconds</a:t>
                      </a:r>
                      <a:r>
                        <a:rPr lang="en-IN" sz="1400" b="0" kern="1200" dirty="0">
                          <a:solidFill>
                            <a:schemeClr val="lt1"/>
                          </a:solidFill>
                          <a:effectLst/>
                          <a:latin typeface="+mn-lt"/>
                          <a:ea typeface="+mn-ea"/>
                          <a:cs typeface="+mn-cs"/>
                        </a:rPr>
                        <a:t>(10);</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digitalWrite</a:t>
                      </a:r>
                      <a:r>
                        <a:rPr lang="en-IN" sz="1400" b="0" kern="1200" dirty="0">
                          <a:solidFill>
                            <a:schemeClr val="lt1"/>
                          </a:solidFill>
                          <a:effectLst/>
                          <a:latin typeface="+mn-lt"/>
                          <a:ea typeface="+mn-ea"/>
                          <a:cs typeface="+mn-cs"/>
                        </a:rPr>
                        <a:t>(</a:t>
                      </a:r>
                      <a:r>
                        <a:rPr lang="en-IN" sz="1400" b="0" kern="1200" dirty="0" err="1">
                          <a:solidFill>
                            <a:schemeClr val="lt1"/>
                          </a:solidFill>
                          <a:effectLst/>
                          <a:latin typeface="+mn-lt"/>
                          <a:ea typeface="+mn-ea"/>
                          <a:cs typeface="+mn-cs"/>
                        </a:rPr>
                        <a:t>trigPin</a:t>
                      </a:r>
                      <a:r>
                        <a:rPr lang="en-IN" sz="1400" b="0" kern="1200" dirty="0">
                          <a:solidFill>
                            <a:schemeClr val="lt1"/>
                          </a:solidFill>
                          <a:effectLst/>
                          <a:latin typeface="+mn-lt"/>
                          <a:ea typeface="+mn-ea"/>
                          <a:cs typeface="+mn-cs"/>
                        </a:rPr>
                        <a:t>, LOW);</a:t>
                      </a:r>
                    </a:p>
                    <a:p>
                      <a:r>
                        <a:rPr lang="en-IN" sz="1400" b="0" kern="1200" dirty="0">
                          <a:solidFill>
                            <a:schemeClr val="lt1"/>
                          </a:solidFill>
                          <a:effectLst/>
                          <a:latin typeface="+mn-lt"/>
                          <a:ea typeface="+mn-ea"/>
                          <a:cs typeface="+mn-cs"/>
                        </a:rPr>
                        <a:t>    duration = </a:t>
                      </a:r>
                      <a:r>
                        <a:rPr lang="en-IN" sz="1400" b="0" kern="1200" dirty="0" err="1">
                          <a:solidFill>
                            <a:schemeClr val="lt1"/>
                          </a:solidFill>
                          <a:effectLst/>
                          <a:latin typeface="+mn-lt"/>
                          <a:ea typeface="+mn-ea"/>
                          <a:cs typeface="+mn-cs"/>
                        </a:rPr>
                        <a:t>pulseIn</a:t>
                      </a:r>
                      <a:r>
                        <a:rPr lang="en-IN" sz="1400" b="0" kern="1200" dirty="0">
                          <a:solidFill>
                            <a:schemeClr val="lt1"/>
                          </a:solidFill>
                          <a:effectLst/>
                          <a:latin typeface="+mn-lt"/>
                          <a:ea typeface="+mn-ea"/>
                          <a:cs typeface="+mn-cs"/>
                        </a:rPr>
                        <a:t>(</a:t>
                      </a:r>
                      <a:r>
                        <a:rPr lang="en-IN" sz="1400" b="0" kern="1200" dirty="0" err="1">
                          <a:solidFill>
                            <a:schemeClr val="lt1"/>
                          </a:solidFill>
                          <a:effectLst/>
                          <a:latin typeface="+mn-lt"/>
                          <a:ea typeface="+mn-ea"/>
                          <a:cs typeface="+mn-cs"/>
                        </a:rPr>
                        <a:t>echoPin</a:t>
                      </a:r>
                      <a:r>
                        <a:rPr lang="en-IN" sz="1400" b="0" kern="1200" dirty="0">
                          <a:solidFill>
                            <a:schemeClr val="lt1"/>
                          </a:solidFill>
                          <a:effectLst/>
                          <a:latin typeface="+mn-lt"/>
                          <a:ea typeface="+mn-ea"/>
                          <a:cs typeface="+mn-cs"/>
                        </a:rPr>
                        <a:t>, HIGH);</a:t>
                      </a:r>
                    </a:p>
                    <a:p>
                      <a:r>
                        <a:rPr lang="en-IN" sz="1400" b="0" kern="1200" dirty="0">
                          <a:solidFill>
                            <a:schemeClr val="lt1"/>
                          </a:solidFill>
                          <a:effectLst/>
                          <a:latin typeface="+mn-lt"/>
                          <a:ea typeface="+mn-ea"/>
                          <a:cs typeface="+mn-cs"/>
                        </a:rPr>
                        <a:t>    distance = duration * 0.034 / 2;</a:t>
                      </a:r>
                    </a:p>
                    <a:p>
                      <a:br>
                        <a:rPr lang="en-IN" sz="1400" b="0" kern="1200" dirty="0">
                          <a:solidFill>
                            <a:schemeClr val="lt1"/>
                          </a:solidFill>
                          <a:effectLst/>
                          <a:latin typeface="+mn-lt"/>
                          <a:ea typeface="+mn-ea"/>
                          <a:cs typeface="+mn-cs"/>
                        </a:rPr>
                      </a:br>
                      <a:r>
                        <a:rPr lang="en-IN" sz="1400" b="0" kern="1200" dirty="0">
                          <a:solidFill>
                            <a:schemeClr val="lt1"/>
                          </a:solidFill>
                          <a:effectLst/>
                          <a:latin typeface="+mn-lt"/>
                          <a:ea typeface="+mn-ea"/>
                          <a:cs typeface="+mn-cs"/>
                        </a:rPr>
                        <a:t>   </a:t>
                      </a:r>
                      <a:endParaRPr lang="en-IN" sz="1400" dirty="0"/>
                    </a:p>
                  </a:txBody>
                  <a:tcPr/>
                </a:tc>
                <a:extLst>
                  <a:ext uri="{0D108BD9-81ED-4DB2-BD59-A6C34878D82A}">
                    <a16:rowId xmlns:a16="http://schemas.microsoft.com/office/drawing/2014/main" val="1664228592"/>
                  </a:ext>
                </a:extLst>
              </a:tr>
            </a:tbl>
          </a:graphicData>
        </a:graphic>
      </p:graphicFrame>
      <p:graphicFrame>
        <p:nvGraphicFramePr>
          <p:cNvPr id="5" name="Table 4">
            <a:extLst>
              <a:ext uri="{FF2B5EF4-FFF2-40B4-BE49-F238E27FC236}">
                <a16:creationId xmlns:a16="http://schemas.microsoft.com/office/drawing/2014/main" id="{C4A8D5BF-729A-2C0B-8F31-D9D2F322694B}"/>
              </a:ext>
            </a:extLst>
          </p:cNvPr>
          <p:cNvGraphicFramePr>
            <a:graphicFrameLocks noGrp="1"/>
          </p:cNvGraphicFramePr>
          <p:nvPr>
            <p:extLst>
              <p:ext uri="{D42A27DB-BD31-4B8C-83A1-F6EECF244321}">
                <p14:modId xmlns:p14="http://schemas.microsoft.com/office/powerpoint/2010/main" val="2375400580"/>
              </p:ext>
            </p:extLst>
          </p:nvPr>
        </p:nvGraphicFramePr>
        <p:xfrm>
          <a:off x="5343013" y="70737"/>
          <a:ext cx="8128000" cy="649224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1595687905"/>
                    </a:ext>
                  </a:extLst>
                </a:gridCol>
              </a:tblGrid>
              <a:tr h="370840">
                <a:tc>
                  <a:txBody>
                    <a:bodyPr/>
                    <a:lstStyle/>
                    <a:p>
                      <a:r>
                        <a:rPr lang="en-IN" sz="1400" b="0" kern="1200" dirty="0">
                          <a:solidFill>
                            <a:schemeClr val="lt1"/>
                          </a:solidFill>
                          <a:effectLst/>
                          <a:latin typeface="+mn-lt"/>
                          <a:ea typeface="+mn-ea"/>
                          <a:cs typeface="+mn-cs"/>
                        </a:rPr>
                        <a:t>// Fan control logic</a:t>
                      </a:r>
                    </a:p>
                    <a:p>
                      <a:r>
                        <a:rPr lang="en-IN" sz="1400" b="0" kern="1200" dirty="0">
                          <a:solidFill>
                            <a:schemeClr val="lt1"/>
                          </a:solidFill>
                          <a:effectLst/>
                          <a:latin typeface="+mn-lt"/>
                          <a:ea typeface="+mn-ea"/>
                          <a:cs typeface="+mn-cs"/>
                        </a:rPr>
                        <a:t>    if (distance &lt;= 100) { // Object detected within 100 cm</a:t>
                      </a:r>
                    </a:p>
                    <a:p>
                      <a:r>
                        <a:rPr lang="en-IN" sz="1400" b="0" kern="1200" dirty="0">
                          <a:solidFill>
                            <a:schemeClr val="lt1"/>
                          </a:solidFill>
                          <a:effectLst/>
                          <a:latin typeface="+mn-lt"/>
                          <a:ea typeface="+mn-ea"/>
                          <a:cs typeface="+mn-cs"/>
                        </a:rPr>
                        <a:t>      if (temp &gt; 25) {</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analogWrite</a:t>
                      </a:r>
                      <a:r>
                        <a:rPr lang="en-IN" sz="1400" b="0" kern="1200" dirty="0">
                          <a:solidFill>
                            <a:schemeClr val="lt1"/>
                          </a:solidFill>
                          <a:effectLst/>
                          <a:latin typeface="+mn-lt"/>
                          <a:ea typeface="+mn-ea"/>
                          <a:cs typeface="+mn-cs"/>
                        </a:rPr>
                        <a:t>(</a:t>
                      </a:r>
                      <a:r>
                        <a:rPr lang="en-IN" sz="1400" b="0" kern="1200" dirty="0" err="1">
                          <a:solidFill>
                            <a:schemeClr val="lt1"/>
                          </a:solidFill>
                          <a:effectLst/>
                          <a:latin typeface="+mn-lt"/>
                          <a:ea typeface="+mn-ea"/>
                          <a:cs typeface="+mn-cs"/>
                        </a:rPr>
                        <a:t>fanPin</a:t>
                      </a:r>
                      <a:r>
                        <a:rPr lang="en-IN" sz="1400" b="0" kern="1200" dirty="0">
                          <a:solidFill>
                            <a:schemeClr val="lt1"/>
                          </a:solidFill>
                          <a:effectLst/>
                          <a:latin typeface="+mn-lt"/>
                          <a:ea typeface="+mn-ea"/>
                          <a:cs typeface="+mn-cs"/>
                        </a:rPr>
                        <a:t>, 255); // Full speed</a:t>
                      </a:r>
                    </a:p>
                    <a:p>
                      <a:r>
                        <a:rPr lang="en-IN" sz="1400" b="0" kern="1200" dirty="0">
                          <a:solidFill>
                            <a:schemeClr val="lt1"/>
                          </a:solidFill>
                          <a:effectLst/>
                          <a:latin typeface="+mn-lt"/>
                          <a:ea typeface="+mn-ea"/>
                          <a:cs typeface="+mn-cs"/>
                        </a:rPr>
                        <a:t>      } else {</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analogWrite</a:t>
                      </a:r>
                      <a:r>
                        <a:rPr lang="en-IN" sz="1400" b="0" kern="1200" dirty="0">
                          <a:solidFill>
                            <a:schemeClr val="lt1"/>
                          </a:solidFill>
                          <a:effectLst/>
                          <a:latin typeface="+mn-lt"/>
                          <a:ea typeface="+mn-ea"/>
                          <a:cs typeface="+mn-cs"/>
                        </a:rPr>
                        <a:t>(</a:t>
                      </a:r>
                      <a:r>
                        <a:rPr lang="en-IN" sz="1400" b="0" kern="1200" dirty="0" err="1">
                          <a:solidFill>
                            <a:schemeClr val="lt1"/>
                          </a:solidFill>
                          <a:effectLst/>
                          <a:latin typeface="+mn-lt"/>
                          <a:ea typeface="+mn-ea"/>
                          <a:cs typeface="+mn-cs"/>
                        </a:rPr>
                        <a:t>fanPin</a:t>
                      </a:r>
                      <a:r>
                        <a:rPr lang="en-IN" sz="1400" b="0" kern="1200" dirty="0">
                          <a:solidFill>
                            <a:schemeClr val="lt1"/>
                          </a:solidFill>
                          <a:effectLst/>
                          <a:latin typeface="+mn-lt"/>
                          <a:ea typeface="+mn-ea"/>
                          <a:cs typeface="+mn-cs"/>
                        </a:rPr>
                        <a:t>, 128); // Half speed</a:t>
                      </a:r>
                    </a:p>
                    <a:p>
                      <a:r>
                        <a:rPr lang="en-IN" sz="1400" b="0" kern="1200" dirty="0">
                          <a:solidFill>
                            <a:schemeClr val="lt1"/>
                          </a:solidFill>
                          <a:effectLst/>
                          <a:latin typeface="+mn-lt"/>
                          <a:ea typeface="+mn-ea"/>
                          <a:cs typeface="+mn-cs"/>
                        </a:rPr>
                        <a:t>      }</a:t>
                      </a:r>
                    </a:p>
                    <a:p>
                      <a:r>
                        <a:rPr lang="en-IN" sz="1400" b="0" kern="1200" dirty="0">
                          <a:solidFill>
                            <a:schemeClr val="lt1"/>
                          </a:solidFill>
                          <a:effectLst/>
                          <a:latin typeface="+mn-lt"/>
                          <a:ea typeface="+mn-ea"/>
                          <a:cs typeface="+mn-cs"/>
                        </a:rPr>
                        <a:t>    } else {</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analogWrite</a:t>
                      </a:r>
                      <a:r>
                        <a:rPr lang="en-IN" sz="1400" b="0" kern="1200" dirty="0">
                          <a:solidFill>
                            <a:schemeClr val="lt1"/>
                          </a:solidFill>
                          <a:effectLst/>
                          <a:latin typeface="+mn-lt"/>
                          <a:ea typeface="+mn-ea"/>
                          <a:cs typeface="+mn-cs"/>
                        </a:rPr>
                        <a:t>(</a:t>
                      </a:r>
                      <a:r>
                        <a:rPr lang="en-IN" sz="1400" b="0" kern="1200" dirty="0" err="1">
                          <a:solidFill>
                            <a:schemeClr val="lt1"/>
                          </a:solidFill>
                          <a:effectLst/>
                          <a:latin typeface="+mn-lt"/>
                          <a:ea typeface="+mn-ea"/>
                          <a:cs typeface="+mn-cs"/>
                        </a:rPr>
                        <a:t>fanPin</a:t>
                      </a:r>
                      <a:r>
                        <a:rPr lang="en-IN" sz="1400" b="0" kern="1200" dirty="0">
                          <a:solidFill>
                            <a:schemeClr val="lt1"/>
                          </a:solidFill>
                          <a:effectLst/>
                          <a:latin typeface="+mn-lt"/>
                          <a:ea typeface="+mn-ea"/>
                          <a:cs typeface="+mn-cs"/>
                        </a:rPr>
                        <a:t>, 0); // Turn off the fan</a:t>
                      </a:r>
                    </a:p>
                    <a:p>
                      <a:r>
                        <a:rPr lang="en-IN" sz="1400" b="0" kern="1200" dirty="0">
                          <a:solidFill>
                            <a:schemeClr val="lt1"/>
                          </a:solidFill>
                          <a:effectLst/>
                          <a:latin typeface="+mn-lt"/>
                          <a:ea typeface="+mn-ea"/>
                          <a:cs typeface="+mn-cs"/>
                        </a:rPr>
                        <a:t>    }</a:t>
                      </a:r>
                    </a:p>
                    <a:p>
                      <a:br>
                        <a:rPr lang="en-IN" sz="1400" b="0" kern="1200" dirty="0">
                          <a:solidFill>
                            <a:schemeClr val="lt1"/>
                          </a:solidFill>
                          <a:effectLst/>
                          <a:latin typeface="+mn-lt"/>
                          <a:ea typeface="+mn-ea"/>
                          <a:cs typeface="+mn-cs"/>
                        </a:rPr>
                      </a:br>
                      <a:r>
                        <a:rPr lang="en-IN" sz="1400" b="0" kern="1200" dirty="0">
                          <a:solidFill>
                            <a:schemeClr val="lt1"/>
                          </a:solidFill>
                          <a:effectLst/>
                          <a:latin typeface="+mn-lt"/>
                          <a:ea typeface="+mn-ea"/>
                          <a:cs typeface="+mn-cs"/>
                        </a:rPr>
                        <a:t>    // Display data on LCD</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lcd.setCursor</a:t>
                      </a:r>
                      <a:r>
                        <a:rPr lang="en-IN" sz="1400" b="0" kern="1200" dirty="0">
                          <a:solidFill>
                            <a:schemeClr val="lt1"/>
                          </a:solidFill>
                          <a:effectLst/>
                          <a:latin typeface="+mn-lt"/>
                          <a:ea typeface="+mn-ea"/>
                          <a:cs typeface="+mn-cs"/>
                        </a:rPr>
                        <a:t>(0, 0);</a:t>
                      </a:r>
                    </a:p>
                    <a:p>
                      <a:r>
                        <a:rPr lang="en-IN" sz="1400" b="0" kern="1200" dirty="0">
                          <a:solidFill>
                            <a:schemeClr val="lt1"/>
                          </a:solidFill>
                          <a:effectLst/>
                          <a:latin typeface="+mn-lt"/>
                          <a:ea typeface="+mn-ea"/>
                          <a:cs typeface="+mn-cs"/>
                        </a:rPr>
                        <a:t>    if (!</a:t>
                      </a:r>
                      <a:r>
                        <a:rPr lang="en-IN" sz="1400" b="0" kern="1200" dirty="0" err="1">
                          <a:solidFill>
                            <a:schemeClr val="lt1"/>
                          </a:solidFill>
                          <a:effectLst/>
                          <a:latin typeface="+mn-lt"/>
                          <a:ea typeface="+mn-ea"/>
                          <a:cs typeface="+mn-cs"/>
                        </a:rPr>
                        <a:t>isnan</a:t>
                      </a:r>
                      <a:r>
                        <a:rPr lang="en-IN" sz="1400" b="0" kern="1200" dirty="0">
                          <a:solidFill>
                            <a:schemeClr val="lt1"/>
                          </a:solidFill>
                          <a:effectLst/>
                          <a:latin typeface="+mn-lt"/>
                          <a:ea typeface="+mn-ea"/>
                          <a:cs typeface="+mn-cs"/>
                        </a:rPr>
                        <a:t>(temp) &amp;&amp; !</a:t>
                      </a:r>
                      <a:r>
                        <a:rPr lang="en-IN" sz="1400" b="0" kern="1200" dirty="0" err="1">
                          <a:solidFill>
                            <a:schemeClr val="lt1"/>
                          </a:solidFill>
                          <a:effectLst/>
                          <a:latin typeface="+mn-lt"/>
                          <a:ea typeface="+mn-ea"/>
                          <a:cs typeface="+mn-cs"/>
                        </a:rPr>
                        <a:t>isnan</a:t>
                      </a:r>
                      <a:r>
                        <a:rPr lang="en-IN" sz="1400" b="0" kern="1200" dirty="0">
                          <a:solidFill>
                            <a:schemeClr val="lt1"/>
                          </a:solidFill>
                          <a:effectLst/>
                          <a:latin typeface="+mn-lt"/>
                          <a:ea typeface="+mn-ea"/>
                          <a:cs typeface="+mn-cs"/>
                        </a:rPr>
                        <a:t>(hum)) {</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lcd.print</a:t>
                      </a:r>
                      <a:r>
                        <a:rPr lang="en-IN" sz="1400" b="0" kern="1200" dirty="0">
                          <a:solidFill>
                            <a:schemeClr val="lt1"/>
                          </a:solidFill>
                          <a:effectLst/>
                          <a:latin typeface="+mn-lt"/>
                          <a:ea typeface="+mn-ea"/>
                          <a:cs typeface="+mn-cs"/>
                        </a:rPr>
                        <a:t>("T:");</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lcd.print</a:t>
                      </a:r>
                      <a:r>
                        <a:rPr lang="en-IN" sz="1400" b="0" kern="1200" dirty="0">
                          <a:solidFill>
                            <a:schemeClr val="lt1"/>
                          </a:solidFill>
                          <a:effectLst/>
                          <a:latin typeface="+mn-lt"/>
                          <a:ea typeface="+mn-ea"/>
                          <a:cs typeface="+mn-cs"/>
                        </a:rPr>
                        <a:t>(temp);</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lcd.print</a:t>
                      </a:r>
                      <a:r>
                        <a:rPr lang="en-IN" sz="1400" b="0" kern="1200" dirty="0">
                          <a:solidFill>
                            <a:schemeClr val="lt1"/>
                          </a:solidFill>
                          <a:effectLst/>
                          <a:latin typeface="+mn-lt"/>
                          <a:ea typeface="+mn-ea"/>
                          <a:cs typeface="+mn-cs"/>
                        </a:rPr>
                        <a:t>("C H:");</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lcd.print</a:t>
                      </a:r>
                      <a:r>
                        <a:rPr lang="en-IN" sz="1400" b="0" kern="1200" dirty="0">
                          <a:solidFill>
                            <a:schemeClr val="lt1"/>
                          </a:solidFill>
                          <a:effectLst/>
                          <a:latin typeface="+mn-lt"/>
                          <a:ea typeface="+mn-ea"/>
                          <a:cs typeface="+mn-cs"/>
                        </a:rPr>
                        <a:t>(hum);</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lcd.print</a:t>
                      </a:r>
                      <a:r>
                        <a:rPr lang="en-IN" sz="1400" b="0" kern="1200" dirty="0">
                          <a:solidFill>
                            <a:schemeClr val="lt1"/>
                          </a:solidFill>
                          <a:effectLst/>
                          <a:latin typeface="+mn-lt"/>
                          <a:ea typeface="+mn-ea"/>
                          <a:cs typeface="+mn-cs"/>
                        </a:rPr>
                        <a:t>("%");</a:t>
                      </a:r>
                    </a:p>
                    <a:p>
                      <a:r>
                        <a:rPr lang="en-IN" sz="1400" b="0" kern="1200" dirty="0">
                          <a:solidFill>
                            <a:schemeClr val="lt1"/>
                          </a:solidFill>
                          <a:effectLst/>
                          <a:latin typeface="+mn-lt"/>
                          <a:ea typeface="+mn-ea"/>
                          <a:cs typeface="+mn-cs"/>
                        </a:rPr>
                        <a:t>    } else {</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lcd.print</a:t>
                      </a:r>
                      <a:r>
                        <a:rPr lang="en-IN" sz="1400" b="0" kern="1200" dirty="0">
                          <a:solidFill>
                            <a:schemeClr val="lt1"/>
                          </a:solidFill>
                          <a:effectLst/>
                          <a:latin typeface="+mn-lt"/>
                          <a:ea typeface="+mn-ea"/>
                          <a:cs typeface="+mn-cs"/>
                        </a:rPr>
                        <a:t>("DHT Error     ");</a:t>
                      </a:r>
                    </a:p>
                    <a:p>
                      <a:r>
                        <a:rPr lang="en-IN" sz="1400" b="0" kern="1200" dirty="0">
                          <a:solidFill>
                            <a:schemeClr val="lt1"/>
                          </a:solidFill>
                          <a:effectLst/>
                          <a:latin typeface="+mn-lt"/>
                          <a:ea typeface="+mn-ea"/>
                          <a:cs typeface="+mn-cs"/>
                        </a:rPr>
                        <a:t>    }</a:t>
                      </a:r>
                    </a:p>
                    <a:p>
                      <a:br>
                        <a:rPr lang="en-IN" sz="1400" b="0" kern="1200" dirty="0">
                          <a:solidFill>
                            <a:schemeClr val="lt1"/>
                          </a:solidFill>
                          <a:effectLst/>
                          <a:latin typeface="+mn-lt"/>
                          <a:ea typeface="+mn-ea"/>
                          <a:cs typeface="+mn-cs"/>
                        </a:rPr>
                      </a:br>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lcd.setCursor</a:t>
                      </a:r>
                      <a:r>
                        <a:rPr lang="en-IN" sz="1400" b="0" kern="1200" dirty="0">
                          <a:solidFill>
                            <a:schemeClr val="lt1"/>
                          </a:solidFill>
                          <a:effectLst/>
                          <a:latin typeface="+mn-lt"/>
                          <a:ea typeface="+mn-ea"/>
                          <a:cs typeface="+mn-cs"/>
                        </a:rPr>
                        <a:t>(0, 1);</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lcd.print</a:t>
                      </a:r>
                      <a:r>
                        <a:rPr lang="en-IN" sz="1400" b="0" kern="1200" dirty="0">
                          <a:solidFill>
                            <a:schemeClr val="lt1"/>
                          </a:solidFill>
                          <a:effectLst/>
                          <a:latin typeface="+mn-lt"/>
                          <a:ea typeface="+mn-ea"/>
                          <a:cs typeface="+mn-cs"/>
                        </a:rPr>
                        <a:t>("</a:t>
                      </a:r>
                      <a:r>
                        <a:rPr lang="en-IN" sz="1400" b="0" kern="1200" dirty="0" err="1">
                          <a:solidFill>
                            <a:schemeClr val="lt1"/>
                          </a:solidFill>
                          <a:effectLst/>
                          <a:latin typeface="+mn-lt"/>
                          <a:ea typeface="+mn-ea"/>
                          <a:cs typeface="+mn-cs"/>
                        </a:rPr>
                        <a:t>Dist</a:t>
                      </a:r>
                      <a:r>
                        <a:rPr lang="en-IN" sz="1400" b="0" kern="1200" dirty="0">
                          <a:solidFill>
                            <a:schemeClr val="lt1"/>
                          </a:solidFill>
                          <a:effectLst/>
                          <a:latin typeface="+mn-lt"/>
                          <a:ea typeface="+mn-ea"/>
                          <a:cs typeface="+mn-cs"/>
                        </a:rPr>
                        <a:t>:");</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lcd.print</a:t>
                      </a:r>
                      <a:r>
                        <a:rPr lang="en-IN" sz="1400" b="0" kern="1200" dirty="0">
                          <a:solidFill>
                            <a:schemeClr val="lt1"/>
                          </a:solidFill>
                          <a:effectLst/>
                          <a:latin typeface="+mn-lt"/>
                          <a:ea typeface="+mn-ea"/>
                          <a:cs typeface="+mn-cs"/>
                        </a:rPr>
                        <a:t>(distance);</a:t>
                      </a:r>
                    </a:p>
                    <a:p>
                      <a:r>
                        <a:rPr lang="en-IN" sz="1400" b="0" kern="1200" dirty="0">
                          <a:solidFill>
                            <a:schemeClr val="lt1"/>
                          </a:solidFill>
                          <a:effectLst/>
                          <a:latin typeface="+mn-lt"/>
                          <a:ea typeface="+mn-ea"/>
                          <a:cs typeface="+mn-cs"/>
                        </a:rPr>
                        <a:t>    </a:t>
                      </a:r>
                      <a:r>
                        <a:rPr lang="en-IN" sz="1400" b="0" kern="1200" dirty="0" err="1">
                          <a:solidFill>
                            <a:schemeClr val="lt1"/>
                          </a:solidFill>
                          <a:effectLst/>
                          <a:latin typeface="+mn-lt"/>
                          <a:ea typeface="+mn-ea"/>
                          <a:cs typeface="+mn-cs"/>
                        </a:rPr>
                        <a:t>lcd.print</a:t>
                      </a:r>
                      <a:r>
                        <a:rPr lang="en-IN" sz="1400" b="0" kern="1200" dirty="0">
                          <a:solidFill>
                            <a:schemeClr val="lt1"/>
                          </a:solidFill>
                          <a:effectLst/>
                          <a:latin typeface="+mn-lt"/>
                          <a:ea typeface="+mn-ea"/>
                          <a:cs typeface="+mn-cs"/>
                        </a:rPr>
                        <a:t>("cm   ");</a:t>
                      </a:r>
                    </a:p>
                    <a:p>
                      <a:r>
                        <a:rPr lang="en-IN" sz="1400" b="0" kern="1200" dirty="0">
                          <a:solidFill>
                            <a:schemeClr val="lt1"/>
                          </a:solidFill>
                          <a:effectLst/>
                          <a:latin typeface="+mn-lt"/>
                          <a:ea typeface="+mn-ea"/>
                          <a:cs typeface="+mn-cs"/>
                        </a:rPr>
                        <a:t>  }</a:t>
                      </a:r>
                    </a:p>
                    <a:p>
                      <a:r>
                        <a:rPr lang="en-IN" sz="1400" b="0" kern="1200" dirty="0">
                          <a:solidFill>
                            <a:schemeClr val="lt1"/>
                          </a:solidFill>
                          <a:effectLst/>
                          <a:latin typeface="+mn-lt"/>
                          <a:ea typeface="+mn-ea"/>
                          <a:cs typeface="+mn-cs"/>
                        </a:rPr>
                        <a:t>}</a:t>
                      </a:r>
                    </a:p>
                    <a:p>
                      <a:endParaRPr lang="en-IN" sz="1400" dirty="0"/>
                    </a:p>
                  </a:txBody>
                  <a:tcPr/>
                </a:tc>
                <a:extLst>
                  <a:ext uri="{0D108BD9-81ED-4DB2-BD59-A6C34878D82A}">
                    <a16:rowId xmlns:a16="http://schemas.microsoft.com/office/drawing/2014/main" val="3768090"/>
                  </a:ext>
                </a:extLst>
              </a:tr>
            </a:tbl>
          </a:graphicData>
        </a:graphic>
      </p:graphicFrame>
    </p:spTree>
    <p:extLst>
      <p:ext uri="{BB962C8B-B14F-4D97-AF65-F5344CB8AC3E}">
        <p14:creationId xmlns:p14="http://schemas.microsoft.com/office/powerpoint/2010/main" val="2936974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D5917-0782-E326-C56D-05454325B39E}"/>
              </a:ext>
            </a:extLst>
          </p:cNvPr>
          <p:cNvSpPr>
            <a:spLocks noGrp="1"/>
          </p:cNvSpPr>
          <p:nvPr>
            <p:ph type="title"/>
          </p:nvPr>
        </p:nvSpPr>
        <p:spPr>
          <a:xfrm>
            <a:off x="1990298" y="627799"/>
            <a:ext cx="10115266" cy="1125940"/>
          </a:xfrm>
        </p:spPr>
        <p:txBody>
          <a:bodyPr/>
          <a:lstStyle/>
          <a:p>
            <a:r>
              <a:rPr lang="en-US" b="1" dirty="0">
                <a:solidFill>
                  <a:srgbClr val="FFFF00"/>
                </a:solidFill>
              </a:rPr>
              <a:t>SUMMARY</a:t>
            </a:r>
            <a:endParaRPr lang="en-IN" b="1" dirty="0">
              <a:solidFill>
                <a:srgbClr val="FFFF00"/>
              </a:solidFill>
            </a:endParaRPr>
          </a:p>
        </p:txBody>
      </p:sp>
      <p:sp>
        <p:nvSpPr>
          <p:cNvPr id="3" name="Content Placeholder 2">
            <a:extLst>
              <a:ext uri="{FF2B5EF4-FFF2-40B4-BE49-F238E27FC236}">
                <a16:creationId xmlns:a16="http://schemas.microsoft.com/office/drawing/2014/main" id="{D6E2F57F-0D38-4DFB-DD62-F884CC8087BD}"/>
              </a:ext>
            </a:extLst>
          </p:cNvPr>
          <p:cNvSpPr>
            <a:spLocks noGrp="1"/>
          </p:cNvSpPr>
          <p:nvPr>
            <p:ph idx="1"/>
          </p:nvPr>
        </p:nvSpPr>
        <p:spPr>
          <a:xfrm>
            <a:off x="686937" y="1310185"/>
            <a:ext cx="10583839" cy="5042848"/>
          </a:xfrm>
        </p:spPr>
        <p:txBody>
          <a:bodyPr>
            <a:normAutofit/>
          </a:bodyPr>
          <a:lstStyle/>
          <a:p>
            <a:pPr marL="0" indent="0">
              <a:buNone/>
            </a:pPr>
            <a:r>
              <a:rPr lang="en-US" b="0" i="0" dirty="0">
                <a:effectLst/>
                <a:latin typeface="Open Sans" panose="020F0502020204030204" pitchFamily="34" charset="0"/>
              </a:rPr>
              <a:t>The Smart Air-Purifying Fan is an innovative solution to counter the dual challenges of indoor air pollution and energy inefficiency. This multi-functional appliance is designed to integrate activated charcoal filtration for superior air purification, ultrasonic sensors to adapt energy-saving functionality, and vibration energy harvesting to recover wasted energy. The fan adjusts its speed based on temperature using a transistor-controlled circuit, while providing real-time environmental feedback through an LCD display. With its modular design, sustainability features, and potential for scalability, this project reflects a blend of creativity, practicality, and technological advancement, positioning it as a forward-thinking solution to healthier and energy-efficient living.</a:t>
            </a:r>
            <a:endParaRPr lang="en-IN" dirty="0"/>
          </a:p>
        </p:txBody>
      </p:sp>
    </p:spTree>
    <p:extLst>
      <p:ext uri="{BB962C8B-B14F-4D97-AF65-F5344CB8AC3E}">
        <p14:creationId xmlns:p14="http://schemas.microsoft.com/office/powerpoint/2010/main" val="4149126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6761-1CB4-C612-DDC3-4F162F9988A6}"/>
              </a:ext>
            </a:extLst>
          </p:cNvPr>
          <p:cNvSpPr>
            <a:spLocks noGrp="1"/>
          </p:cNvSpPr>
          <p:nvPr>
            <p:ph type="title"/>
          </p:nvPr>
        </p:nvSpPr>
        <p:spPr>
          <a:xfrm rot="21035899">
            <a:off x="3011156" y="2031061"/>
            <a:ext cx="9905998" cy="1478570"/>
          </a:xfrm>
        </p:spPr>
        <p:txBody>
          <a:bodyPr>
            <a:normAutofit/>
          </a:bodyPr>
          <a:lstStyle/>
          <a:p>
            <a:r>
              <a:rPr lang="en-US" sz="6000" dirty="0">
                <a:solidFill>
                  <a:srgbClr val="FFFF00"/>
                </a:solidFill>
                <a:latin typeface="Algerian" panose="04020705040A02060702" pitchFamily="82" charset="0"/>
              </a:rPr>
              <a:t>THANK-YOU</a:t>
            </a:r>
            <a:endParaRPr lang="en-IN" sz="6000"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3542989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3884E-58B4-0D45-70FD-3F2FDD14F021}"/>
              </a:ext>
            </a:extLst>
          </p:cNvPr>
          <p:cNvSpPr>
            <a:spLocks noGrp="1"/>
          </p:cNvSpPr>
          <p:nvPr>
            <p:ph type="ctrTitle"/>
          </p:nvPr>
        </p:nvSpPr>
        <p:spPr>
          <a:xfrm>
            <a:off x="0" y="232012"/>
            <a:ext cx="11450471" cy="805218"/>
          </a:xfrm>
        </p:spPr>
        <p:txBody>
          <a:bodyPr>
            <a:normAutofit fontScale="90000"/>
          </a:bodyPr>
          <a:lstStyle/>
          <a:p>
            <a:r>
              <a:rPr lang="en-IN" b="1" dirty="0">
                <a:solidFill>
                  <a:srgbClr val="FFFF00"/>
                </a:solidFill>
              </a:rPr>
              <a:t>Scope of the Problem</a:t>
            </a:r>
          </a:p>
        </p:txBody>
      </p:sp>
      <p:sp>
        <p:nvSpPr>
          <p:cNvPr id="3" name="Subtitle 2">
            <a:extLst>
              <a:ext uri="{FF2B5EF4-FFF2-40B4-BE49-F238E27FC236}">
                <a16:creationId xmlns:a16="http://schemas.microsoft.com/office/drawing/2014/main" id="{A8EE2158-AEAF-94DB-CEE3-8CE003F9E535}"/>
              </a:ext>
            </a:extLst>
          </p:cNvPr>
          <p:cNvSpPr>
            <a:spLocks noGrp="1"/>
          </p:cNvSpPr>
          <p:nvPr>
            <p:ph type="subTitle" idx="1"/>
          </p:nvPr>
        </p:nvSpPr>
        <p:spPr>
          <a:xfrm>
            <a:off x="111457" y="1201003"/>
            <a:ext cx="11969086" cy="5889008"/>
          </a:xfrm>
        </p:spPr>
        <p:txBody>
          <a:bodyPr/>
          <a:lstStyle/>
          <a:p>
            <a:pPr algn="l"/>
            <a:r>
              <a:rPr lang="en-IN" sz="1800" b="1" dirty="0">
                <a:solidFill>
                  <a:srgbClr val="FFFF00"/>
                </a:solidFill>
              </a:rPr>
              <a:t>Air Pollution:</a:t>
            </a:r>
          </a:p>
          <a:p>
            <a:pPr algn="l"/>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 large source of respiratory disease comes from indoor air pollution.</a:t>
            </a:r>
          </a:p>
          <a:p>
            <a:pPr algn="l"/>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In India, Times Now pointed out, nearly 30 percent of households still depend on biomass fuels, contributing to indoor pollution and health hazards such as chronic obstructive pulmonary disease.</a:t>
            </a:r>
          </a:p>
          <a:p>
            <a:pPr algn="l"/>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Traditional fans run non-stop, consuming energy even when not needed, which results in higher electricity bills and additional carbon emissions.</a:t>
            </a:r>
          </a:p>
          <a:p>
            <a:pPr algn="l"/>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The world population is continually increasing, which turns appliances into energy-efficient ones. For example article by BBC in 2023 said that energy consumption in the homes where inefficient appliances have been used has increased by 12% over the past decade.</a:t>
            </a:r>
          </a:p>
          <a:p>
            <a:pPr algn="l"/>
            <a:r>
              <a:rPr lang="en-US" sz="1800" b="1" dirty="0">
                <a:solidFill>
                  <a:srgbClr val="FFFF00"/>
                </a:solidFill>
                <a:latin typeface="Calibri" panose="020F0502020204030204" pitchFamily="34" charset="0"/>
                <a:ea typeface="Calibri" panose="020F0502020204030204" pitchFamily="34" charset="0"/>
                <a:cs typeface="Calibri" panose="020F0502020204030204" pitchFamily="34" charset="0"/>
              </a:rPr>
              <a:t>Energy Consumption:</a:t>
            </a:r>
            <a:endParaRPr lang="en-US" sz="1800" b="1" dirty="0">
              <a:solidFill>
                <a:schemeClr val="tx1"/>
              </a:solidFill>
            </a:endParaRPr>
          </a:p>
          <a:p>
            <a:pPr algn="l"/>
            <a:r>
              <a:rPr lang="en-US" sz="1800" dirty="0">
                <a:solidFill>
                  <a:schemeClr val="tx1"/>
                </a:solidFill>
              </a:rPr>
              <a:t>Conventional fans operate continuously, consuming energy even when not required, leading to increased electricity bills and unnecessary carbon footprint.</a:t>
            </a:r>
          </a:p>
          <a:p>
            <a:pPr algn="l"/>
            <a:r>
              <a:rPr lang="en-US" sz="1800" dirty="0">
                <a:solidFill>
                  <a:schemeClr val="tx1"/>
                </a:solidFill>
              </a:rPr>
              <a:t>Vibrations from appliances are generally viewed as waste energy. So, tapping into this energy for label use, opens up even better possibilities for energy efficiency</a:t>
            </a:r>
          </a:p>
          <a:p>
            <a:endParaRPr lang="en-IN" dirty="0">
              <a:solidFill>
                <a:schemeClr val="tx1"/>
              </a:solidFill>
            </a:endParaRPr>
          </a:p>
          <a:p>
            <a:endParaRPr lang="en-IN" dirty="0"/>
          </a:p>
        </p:txBody>
      </p:sp>
    </p:spTree>
    <p:extLst>
      <p:ext uri="{BB962C8B-B14F-4D97-AF65-F5344CB8AC3E}">
        <p14:creationId xmlns:p14="http://schemas.microsoft.com/office/powerpoint/2010/main" val="868666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C5C54-BDD1-CB07-3073-1401CA52240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CCC3FE4-5142-5E8E-E851-6573016D0D9F}"/>
              </a:ext>
            </a:extLst>
          </p:cNvPr>
          <p:cNvSpPr>
            <a:spLocks noGrp="1"/>
          </p:cNvSpPr>
          <p:nvPr>
            <p:ph type="subTitle" idx="1"/>
          </p:nvPr>
        </p:nvSpPr>
        <p:spPr>
          <a:xfrm>
            <a:off x="259307" y="272955"/>
            <a:ext cx="11778018" cy="6496336"/>
          </a:xfrm>
        </p:spPr>
        <p:txBody>
          <a:bodyPr/>
          <a:lstStyle/>
          <a:p>
            <a:pPr marL="0" marR="0" algn="l">
              <a:lnSpc>
                <a:spcPct val="115000"/>
              </a:lnSpc>
              <a:spcAft>
                <a:spcPts val="800"/>
              </a:spcAft>
            </a:pPr>
            <a:r>
              <a:rPr lang="en-US" sz="1800" b="1" kern="100" dirty="0">
                <a:solidFill>
                  <a:srgbClr val="FFFF00"/>
                </a:solidFill>
                <a:effectLst/>
                <a:latin typeface="Arial" panose="020B0604020202020204" pitchFamily="34" charset="0"/>
                <a:ea typeface="Aptos" panose="020B0004020202020204" pitchFamily="34" charset="0"/>
                <a:cs typeface="Times New Roman" panose="02020603050405020304" pitchFamily="18" charset="0"/>
              </a:rPr>
              <a:t>Space Constraints:</a:t>
            </a:r>
            <a:endParaRPr lang="en-IN" sz="1800" b="1"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endParaRPr>
          </a:p>
          <a:p>
            <a:pPr marL="0" marR="0" algn="l">
              <a:lnSpc>
                <a:spcPct val="115000"/>
              </a:lnSpc>
              <a:spcAft>
                <a:spcPts val="800"/>
              </a:spcAft>
            </a:pPr>
            <a:r>
              <a:rPr lang="en-US" sz="1800" kern="100" dirty="0">
                <a:solidFill>
                  <a:schemeClr val="tx1"/>
                </a:solidFill>
                <a:effectLst/>
                <a:latin typeface="Aptos" panose="020B0004020202020204" pitchFamily="34" charset="0"/>
                <a:ea typeface="Aptos" panose="020B0004020202020204" pitchFamily="34" charset="0"/>
                <a:cs typeface="Arial" panose="020B0604020202020204" pitchFamily="34" charset="0"/>
              </a:rPr>
              <a:t>As urban living spaces become more compact, the average size of apartments in major cities has decreased by about </a:t>
            </a:r>
            <a:r>
              <a:rPr lang="en-US" sz="1800" u="heavy" kern="100" dirty="0">
                <a:solidFill>
                  <a:schemeClr val="tx1"/>
                </a:solidFill>
                <a:effectLst/>
                <a:latin typeface="Aptos" panose="020B0004020202020204" pitchFamily="34" charset="0"/>
                <a:ea typeface="Aptos" panose="020B0004020202020204" pitchFamily="34" charset="0"/>
                <a:cs typeface="Arial" panose="020B0604020202020204" pitchFamily="34" charset="0"/>
              </a:rPr>
              <a:t>5-10%</a:t>
            </a:r>
            <a:r>
              <a:rPr lang="en-US" sz="1800" kern="100" dirty="0">
                <a:solidFill>
                  <a:schemeClr val="tx1"/>
                </a:solidFill>
                <a:effectLst/>
                <a:latin typeface="Aptos" panose="020B0004020202020204" pitchFamily="34" charset="0"/>
                <a:ea typeface="Aptos" panose="020B0004020202020204" pitchFamily="34" charset="0"/>
                <a:cs typeface="Arial" panose="020B0604020202020204" pitchFamily="34" charset="0"/>
              </a:rPr>
              <a:t> over the last ten years. Multi-functional appliances are essential for maximizing limited space while still providing necessary functions.</a:t>
            </a:r>
          </a:p>
          <a:p>
            <a:pPr algn="l">
              <a:lnSpc>
                <a:spcPct val="115000"/>
              </a:lnSpc>
              <a:spcAft>
                <a:spcPts val="800"/>
              </a:spcAft>
            </a:pPr>
            <a:r>
              <a:rPr lang="en-US" sz="1800" kern="100" dirty="0">
                <a:solidFill>
                  <a:schemeClr val="tx1"/>
                </a:solidFill>
                <a:effectLst/>
                <a:latin typeface="Aptos" panose="020B0004020202020204" pitchFamily="34" charset="0"/>
                <a:ea typeface="Aptos" panose="020B0004020202020204" pitchFamily="34" charset="0"/>
                <a:cs typeface="Arial" panose="020B0604020202020204" pitchFamily="34" charset="0"/>
              </a:rPr>
              <a:t>Space-saving appliances can increase usable living space by as much as </a:t>
            </a:r>
            <a:r>
              <a:rPr lang="en-US" sz="1800" u="heavy" kern="100" dirty="0">
                <a:solidFill>
                  <a:schemeClr val="tx1"/>
                </a:solidFill>
                <a:effectLst/>
                <a:latin typeface="Aptos" panose="020B0004020202020204" pitchFamily="34" charset="0"/>
                <a:ea typeface="Aptos" panose="020B0004020202020204" pitchFamily="34" charset="0"/>
                <a:cs typeface="Arial" panose="020B0604020202020204" pitchFamily="34" charset="0"/>
              </a:rPr>
              <a:t>40%</a:t>
            </a:r>
            <a:r>
              <a:rPr lang="en-US" sz="1800" kern="100" dirty="0">
                <a:solidFill>
                  <a:schemeClr val="tx1"/>
                </a:solidFill>
                <a:effectLst/>
                <a:latin typeface="Aptos" panose="020B0004020202020204" pitchFamily="34" charset="0"/>
                <a:ea typeface="Aptos" panose="020B0004020202020204" pitchFamily="34" charset="0"/>
                <a:cs typeface="Arial" panose="020B0604020202020204" pitchFamily="34" charset="0"/>
              </a:rPr>
              <a:t> making them perfect for homes under 1,000 square feet.</a:t>
            </a:r>
            <a:endParaRPr lang="en-I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gn="l">
              <a:lnSpc>
                <a:spcPct val="115000"/>
              </a:lnSpc>
              <a:spcAft>
                <a:spcPts val="800"/>
              </a:spcAft>
            </a:pPr>
            <a:endParaRPr lang="en-I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algn="l">
              <a:lnSpc>
                <a:spcPct val="115000"/>
              </a:lnSpc>
              <a:spcAft>
                <a:spcPts val="800"/>
              </a:spcAft>
            </a:pPr>
            <a:r>
              <a:rPr lang="en-US" sz="1800" b="1" kern="100" dirty="0">
                <a:solidFill>
                  <a:srgbClr val="FFFF00"/>
                </a:solidFill>
                <a:effectLst/>
                <a:latin typeface="Arial" panose="020B0604020202020204" pitchFamily="34" charset="0"/>
                <a:ea typeface="Aptos" panose="020B0004020202020204" pitchFamily="34" charset="0"/>
                <a:cs typeface="Times New Roman" panose="02020603050405020304" pitchFamily="18" charset="0"/>
              </a:rPr>
              <a:t>Health and Comfort:</a:t>
            </a:r>
            <a:endParaRPr lang="en-IN" sz="1800" b="1" kern="100" dirty="0">
              <a:solidFill>
                <a:srgbClr val="FFFF00"/>
              </a:solidFill>
              <a:effectLst/>
              <a:latin typeface="Aptos" panose="020B0004020202020204" pitchFamily="34" charset="0"/>
              <a:ea typeface="Aptos" panose="020B0004020202020204" pitchFamily="34" charset="0"/>
              <a:cs typeface="Times New Roman" panose="02020603050405020304" pitchFamily="18" charset="0"/>
            </a:endParaRPr>
          </a:p>
          <a:p>
            <a:pPr algn="l"/>
            <a:r>
              <a:rPr lang="en-US" sz="1800" dirty="0">
                <a:solidFill>
                  <a:schemeClr val="tx1"/>
                </a:solidFill>
                <a:effectLst/>
                <a:latin typeface="Aptos" panose="020B0004020202020204" pitchFamily="34" charset="0"/>
                <a:ea typeface="Aptos" panose="020B0004020202020204" pitchFamily="34" charset="0"/>
                <a:cs typeface="Arial" panose="020B0604020202020204" pitchFamily="34" charset="0"/>
              </a:rPr>
              <a:t>Inefficiently designed appliances can lead to indoor air quality issues or poor temperature and humidity control, which can negatively affect health and comfort, hence regular updates can help increase awareness among the people.</a:t>
            </a:r>
            <a:endParaRPr lang="en-IN" dirty="0">
              <a:solidFill>
                <a:schemeClr val="tx1"/>
              </a:solidFill>
            </a:endParaRPr>
          </a:p>
        </p:txBody>
      </p:sp>
    </p:spTree>
    <p:extLst>
      <p:ext uri="{BB962C8B-B14F-4D97-AF65-F5344CB8AC3E}">
        <p14:creationId xmlns:p14="http://schemas.microsoft.com/office/powerpoint/2010/main" val="88616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CD9A6-FA24-1E09-76A5-8D55549C17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C2F17-C54C-F7C6-03B5-45F6606464B2}"/>
              </a:ext>
            </a:extLst>
          </p:cNvPr>
          <p:cNvSpPr>
            <a:spLocks noGrp="1"/>
          </p:cNvSpPr>
          <p:nvPr>
            <p:ph type="ctrTitle"/>
          </p:nvPr>
        </p:nvSpPr>
        <p:spPr>
          <a:xfrm>
            <a:off x="668741" y="218363"/>
            <a:ext cx="11157043" cy="641446"/>
          </a:xfrm>
        </p:spPr>
        <p:txBody>
          <a:bodyPr>
            <a:normAutofit fontScale="90000"/>
          </a:bodyPr>
          <a:lstStyle/>
          <a:p>
            <a:r>
              <a:rPr lang="en-IN" dirty="0"/>
              <a:t> </a:t>
            </a:r>
            <a:r>
              <a:rPr lang="en-IN" sz="4400" b="1" dirty="0">
                <a:solidFill>
                  <a:srgbClr val="FFFF00"/>
                </a:solidFill>
              </a:rPr>
              <a:t>Concepts, Theories, and Approaches</a:t>
            </a:r>
          </a:p>
        </p:txBody>
      </p:sp>
      <p:sp>
        <p:nvSpPr>
          <p:cNvPr id="3" name="Subtitle 2">
            <a:extLst>
              <a:ext uri="{FF2B5EF4-FFF2-40B4-BE49-F238E27FC236}">
                <a16:creationId xmlns:a16="http://schemas.microsoft.com/office/drawing/2014/main" id="{4CBE4B32-2033-2769-2F30-EECE13DF92B1}"/>
              </a:ext>
            </a:extLst>
          </p:cNvPr>
          <p:cNvSpPr>
            <a:spLocks noGrp="1"/>
          </p:cNvSpPr>
          <p:nvPr>
            <p:ph type="subTitle" idx="1"/>
          </p:nvPr>
        </p:nvSpPr>
        <p:spPr>
          <a:xfrm>
            <a:off x="129654" y="859809"/>
            <a:ext cx="11864452" cy="5916304"/>
          </a:xfrm>
        </p:spPr>
        <p:txBody>
          <a:bodyPr>
            <a:normAutofit fontScale="92500" lnSpcReduction="20000"/>
          </a:bodyPr>
          <a:lstStyle/>
          <a:p>
            <a:pPr algn="l"/>
            <a:r>
              <a:rPr lang="en-IN" b="1" dirty="0">
                <a:solidFill>
                  <a:srgbClr val="FFFF00"/>
                </a:solidFill>
              </a:rPr>
              <a:t>Activated Charcoal Filtration</a:t>
            </a:r>
          </a:p>
          <a:p>
            <a:pPr algn="l"/>
            <a:r>
              <a:rPr lang="en-IN" sz="1900" dirty="0">
                <a:solidFill>
                  <a:schemeClr val="tx1"/>
                </a:solidFill>
              </a:rPr>
              <a:t>Activated charcoal is widely used for </a:t>
            </a:r>
            <a:r>
              <a:rPr lang="en-US" sz="1900" dirty="0">
                <a:solidFill>
                  <a:schemeClr val="tx1"/>
                </a:solidFill>
              </a:rPr>
              <a:t>the adsorbing or capture airborne pollutants like VOCs and PM2. 5</a:t>
            </a:r>
            <a:endParaRPr lang="en-IN" sz="1900" b="1" dirty="0"/>
          </a:p>
          <a:p>
            <a:pPr algn="l"/>
            <a:r>
              <a:rPr lang="en-IN" b="1" dirty="0">
                <a:solidFill>
                  <a:srgbClr val="FFFF00"/>
                </a:solidFill>
              </a:rPr>
              <a:t>Ultrasonic Sensors</a:t>
            </a:r>
          </a:p>
          <a:p>
            <a:pPr algn="l"/>
            <a:r>
              <a:rPr lang="en-US" sz="1900" dirty="0">
                <a:solidFill>
                  <a:schemeClr val="tx1"/>
                </a:solidFill>
              </a:rPr>
              <a:t>Ultrasonic sensors are sensors that emit high-frequency sound waves and measure if they bounce back, indicating the presence of a human.</a:t>
            </a:r>
          </a:p>
          <a:p>
            <a:pPr algn="l"/>
            <a:r>
              <a:rPr lang="en-US" sz="1900" dirty="0">
                <a:solidFill>
                  <a:schemeClr val="tx1"/>
                </a:solidFill>
              </a:rPr>
              <a:t>This technology allows to switch on only when the room itself is being used, therefore eliminating waste of energy.</a:t>
            </a:r>
            <a:endParaRPr lang="en-IN" sz="1900" b="1" dirty="0">
              <a:solidFill>
                <a:srgbClr val="FFFF00"/>
              </a:solidFill>
            </a:endParaRPr>
          </a:p>
          <a:p>
            <a:pPr algn="l"/>
            <a:r>
              <a:rPr lang="en-IN" b="1" dirty="0">
                <a:solidFill>
                  <a:srgbClr val="FFFF00"/>
                </a:solidFill>
              </a:rPr>
              <a:t>Vibration Energy Harvesting</a:t>
            </a:r>
          </a:p>
          <a:p>
            <a:pPr algn="l"/>
            <a:r>
              <a:rPr lang="en-US" sz="1900" dirty="0">
                <a:solidFill>
                  <a:schemeClr val="tx1"/>
                </a:solidFill>
              </a:rPr>
              <a:t>Vibration energy harvesting principle: mechanical vibrations are converted into electrical energy using piezoelectric materials.</a:t>
            </a:r>
          </a:p>
          <a:p>
            <a:pPr algn="l"/>
            <a:r>
              <a:rPr lang="en-US" sz="2000" dirty="0">
                <a:solidFill>
                  <a:schemeClr val="tx1"/>
                </a:solidFill>
              </a:rPr>
              <a:t>The vibration sensor  is used to turn on a LED for a demo in the prototype.</a:t>
            </a:r>
          </a:p>
          <a:p>
            <a:pPr algn="l"/>
            <a:r>
              <a:rPr lang="en-US" sz="2000" dirty="0">
                <a:solidFill>
                  <a:schemeClr val="tx1"/>
                </a:solidFill>
              </a:rPr>
              <a:t>In future designs the goal will be to store this energy in a capacitor to use it in different applications.</a:t>
            </a:r>
            <a:endParaRPr lang="en-US" sz="1900" dirty="0">
              <a:solidFill>
                <a:schemeClr val="tx1"/>
              </a:solidFill>
            </a:endParaRPr>
          </a:p>
          <a:p>
            <a:pPr algn="l"/>
            <a:r>
              <a:rPr lang="en-IN" b="1" dirty="0">
                <a:solidFill>
                  <a:srgbClr val="FFFF00"/>
                </a:solidFill>
              </a:rPr>
              <a:t>Temperature-Based Fan Control</a:t>
            </a:r>
          </a:p>
          <a:p>
            <a:pPr algn="l"/>
            <a:r>
              <a:rPr lang="en-US" sz="1900" dirty="0">
                <a:solidFill>
                  <a:schemeClr val="tx1"/>
                </a:solidFill>
              </a:rPr>
              <a:t>The NPN with diodes and resistors create a circuit that changes fan speed with temperature.</a:t>
            </a:r>
          </a:p>
          <a:p>
            <a:pPr algn="l"/>
            <a:r>
              <a:rPr lang="en-US" sz="1900" dirty="0">
                <a:solidFill>
                  <a:schemeClr val="tx1"/>
                </a:solidFill>
              </a:rPr>
              <a:t>This makes sure you have maximum comfort with minimum energy use</a:t>
            </a:r>
            <a:r>
              <a:rPr lang="en-US" dirty="0">
                <a:solidFill>
                  <a:schemeClr val="tx1"/>
                </a:solidFill>
              </a:rPr>
              <a:t>.</a:t>
            </a:r>
            <a:endParaRPr lang="en-IN" b="1" dirty="0">
              <a:solidFill>
                <a:srgbClr val="FFFF00"/>
              </a:solidFill>
            </a:endParaRPr>
          </a:p>
          <a:p>
            <a:pPr algn="l"/>
            <a:r>
              <a:rPr lang="en-IN" b="1" dirty="0">
                <a:solidFill>
                  <a:srgbClr val="FFFF00"/>
                </a:solidFill>
              </a:rPr>
              <a:t>LCD Display</a:t>
            </a:r>
          </a:p>
          <a:p>
            <a:pPr algn="l"/>
            <a:r>
              <a:rPr lang="en-US" sz="1900" dirty="0">
                <a:solidFill>
                  <a:schemeClr val="tx1"/>
                </a:solidFill>
              </a:rPr>
              <a:t>An LCD shows real time environmental data like temperature and humidity</a:t>
            </a:r>
          </a:p>
          <a:p>
            <a:endParaRPr lang="en-IN" dirty="0"/>
          </a:p>
        </p:txBody>
      </p:sp>
    </p:spTree>
    <p:extLst>
      <p:ext uri="{BB962C8B-B14F-4D97-AF65-F5344CB8AC3E}">
        <p14:creationId xmlns:p14="http://schemas.microsoft.com/office/powerpoint/2010/main" val="90044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06F70-0A8D-F99D-2148-28E2298C72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D8CE50-F426-5AF9-197B-08B671D045BA}"/>
              </a:ext>
            </a:extLst>
          </p:cNvPr>
          <p:cNvSpPr>
            <a:spLocks noGrp="1"/>
          </p:cNvSpPr>
          <p:nvPr>
            <p:ph type="ctrTitle"/>
          </p:nvPr>
        </p:nvSpPr>
        <p:spPr>
          <a:xfrm>
            <a:off x="225188" y="291033"/>
            <a:ext cx="11573302" cy="1030405"/>
          </a:xfrm>
        </p:spPr>
        <p:txBody>
          <a:bodyPr/>
          <a:lstStyle/>
          <a:p>
            <a:r>
              <a:rPr lang="en-IN" b="1" dirty="0">
                <a:solidFill>
                  <a:srgbClr val="FFFF00"/>
                </a:solidFill>
              </a:rPr>
              <a:t>Financial details</a:t>
            </a:r>
          </a:p>
        </p:txBody>
      </p:sp>
      <p:graphicFrame>
        <p:nvGraphicFramePr>
          <p:cNvPr id="6" name="Table 5">
            <a:extLst>
              <a:ext uri="{FF2B5EF4-FFF2-40B4-BE49-F238E27FC236}">
                <a16:creationId xmlns:a16="http://schemas.microsoft.com/office/drawing/2014/main" id="{BC357CC8-AFD6-73E8-DB68-AEAEB12ED873}"/>
              </a:ext>
            </a:extLst>
          </p:cNvPr>
          <p:cNvGraphicFramePr>
            <a:graphicFrameLocks noGrp="1"/>
          </p:cNvGraphicFramePr>
          <p:nvPr>
            <p:extLst>
              <p:ext uri="{D42A27DB-BD31-4B8C-83A1-F6EECF244321}">
                <p14:modId xmlns:p14="http://schemas.microsoft.com/office/powerpoint/2010/main" val="15540412"/>
              </p:ext>
            </p:extLst>
          </p:nvPr>
        </p:nvGraphicFramePr>
        <p:xfrm>
          <a:off x="784746" y="1576316"/>
          <a:ext cx="10317708" cy="4475448"/>
        </p:xfrm>
        <a:graphic>
          <a:graphicData uri="http://schemas.openxmlformats.org/drawingml/2006/table">
            <a:tbl>
              <a:tblPr firstRow="1" bandRow="1">
                <a:tableStyleId>{5940675A-B579-460E-94D1-54222C63F5DA}</a:tableStyleId>
              </a:tblPr>
              <a:tblGrid>
                <a:gridCol w="3446512">
                  <a:extLst>
                    <a:ext uri="{9D8B030D-6E8A-4147-A177-3AD203B41FA5}">
                      <a16:colId xmlns:a16="http://schemas.microsoft.com/office/drawing/2014/main" val="2891620117"/>
                    </a:ext>
                  </a:extLst>
                </a:gridCol>
                <a:gridCol w="1777828">
                  <a:extLst>
                    <a:ext uri="{9D8B030D-6E8A-4147-A177-3AD203B41FA5}">
                      <a16:colId xmlns:a16="http://schemas.microsoft.com/office/drawing/2014/main" val="795409077"/>
                    </a:ext>
                  </a:extLst>
                </a:gridCol>
                <a:gridCol w="5093368">
                  <a:extLst>
                    <a:ext uri="{9D8B030D-6E8A-4147-A177-3AD203B41FA5}">
                      <a16:colId xmlns:a16="http://schemas.microsoft.com/office/drawing/2014/main" val="2802078574"/>
                    </a:ext>
                  </a:extLst>
                </a:gridCol>
              </a:tblGrid>
              <a:tr h="373608">
                <a:tc>
                  <a:txBody>
                    <a:bodyPr/>
                    <a:lstStyle/>
                    <a:p>
                      <a:pPr algn="ctr"/>
                      <a:r>
                        <a:rPr lang="en-US" dirty="0"/>
                        <a:t>COMPONENT NAME</a:t>
                      </a:r>
                      <a:endParaRPr lang="en-IN" dirty="0"/>
                    </a:p>
                  </a:txBody>
                  <a:tcPr/>
                </a:tc>
                <a:tc>
                  <a:txBody>
                    <a:bodyPr/>
                    <a:lstStyle/>
                    <a:p>
                      <a:pPr algn="ctr"/>
                      <a:r>
                        <a:rPr lang="en-US" dirty="0"/>
                        <a:t>COST(IN INR)</a:t>
                      </a:r>
                      <a:endParaRPr lang="en-IN" dirty="0"/>
                    </a:p>
                  </a:txBody>
                  <a:tcPr/>
                </a:tc>
                <a:tc>
                  <a:txBody>
                    <a:bodyPr/>
                    <a:lstStyle/>
                    <a:p>
                      <a:pPr algn="ctr"/>
                      <a:r>
                        <a:rPr lang="en-US" dirty="0"/>
                        <a:t>FUNCTION</a:t>
                      </a:r>
                      <a:endParaRPr lang="en-IN" dirty="0"/>
                    </a:p>
                  </a:txBody>
                  <a:tcPr/>
                </a:tc>
                <a:extLst>
                  <a:ext uri="{0D108BD9-81ED-4DB2-BD59-A6C34878D82A}">
                    <a16:rowId xmlns:a16="http://schemas.microsoft.com/office/drawing/2014/main" val="393065996"/>
                  </a:ext>
                </a:extLst>
              </a:tr>
              <a:tr h="373608">
                <a:tc>
                  <a:txBody>
                    <a:bodyPr/>
                    <a:lstStyle/>
                    <a:p>
                      <a:r>
                        <a:rPr lang="en-US" dirty="0"/>
                        <a:t>DHT 11 MODULE</a:t>
                      </a:r>
                      <a:endParaRPr lang="en-IN" dirty="0"/>
                    </a:p>
                  </a:txBody>
                  <a:tcPr/>
                </a:tc>
                <a:tc>
                  <a:txBody>
                    <a:bodyPr/>
                    <a:lstStyle/>
                    <a:p>
                      <a:r>
                        <a:rPr lang="en-US" dirty="0"/>
                        <a:t>80</a:t>
                      </a:r>
                      <a:endParaRPr lang="en-IN" dirty="0"/>
                    </a:p>
                  </a:txBody>
                  <a:tcPr/>
                </a:tc>
                <a:tc>
                  <a:txBody>
                    <a:bodyPr/>
                    <a:lstStyle/>
                    <a:p>
                      <a:r>
                        <a:rPr lang="en-US" dirty="0"/>
                        <a:t>MEASURE TEMPERATUE AND HUMIDITY</a:t>
                      </a:r>
                      <a:endParaRPr lang="en-IN" dirty="0"/>
                    </a:p>
                  </a:txBody>
                  <a:tcPr/>
                </a:tc>
                <a:extLst>
                  <a:ext uri="{0D108BD9-81ED-4DB2-BD59-A6C34878D82A}">
                    <a16:rowId xmlns:a16="http://schemas.microsoft.com/office/drawing/2014/main" val="421909093"/>
                  </a:ext>
                </a:extLst>
              </a:tr>
              <a:tr h="373608">
                <a:tc>
                  <a:txBody>
                    <a:bodyPr/>
                    <a:lstStyle/>
                    <a:p>
                      <a:r>
                        <a:rPr lang="en-US" dirty="0"/>
                        <a:t>VIBRATION SENSOR</a:t>
                      </a:r>
                      <a:endParaRPr lang="en-IN" dirty="0"/>
                    </a:p>
                  </a:txBody>
                  <a:tcPr/>
                </a:tc>
                <a:tc>
                  <a:txBody>
                    <a:bodyPr/>
                    <a:lstStyle/>
                    <a:p>
                      <a:r>
                        <a:rPr lang="en-US" dirty="0"/>
                        <a:t>99</a:t>
                      </a:r>
                      <a:endParaRPr lang="en-IN" dirty="0"/>
                    </a:p>
                  </a:txBody>
                  <a:tcPr/>
                </a:tc>
                <a:tc>
                  <a:txBody>
                    <a:bodyPr/>
                    <a:lstStyle/>
                    <a:p>
                      <a:r>
                        <a:rPr lang="en-US" dirty="0"/>
                        <a:t>CAPTURE MOTOR VIBRAATIONS</a:t>
                      </a:r>
                      <a:endParaRPr lang="en-IN" dirty="0"/>
                    </a:p>
                  </a:txBody>
                  <a:tcPr/>
                </a:tc>
                <a:extLst>
                  <a:ext uri="{0D108BD9-81ED-4DB2-BD59-A6C34878D82A}">
                    <a16:rowId xmlns:a16="http://schemas.microsoft.com/office/drawing/2014/main" val="3640635662"/>
                  </a:ext>
                </a:extLst>
              </a:tr>
              <a:tr h="373608">
                <a:tc>
                  <a:txBody>
                    <a:bodyPr/>
                    <a:lstStyle/>
                    <a:p>
                      <a:r>
                        <a:rPr lang="en-US" dirty="0"/>
                        <a:t>LEDS</a:t>
                      </a:r>
                      <a:endParaRPr lang="en-IN" dirty="0"/>
                    </a:p>
                  </a:txBody>
                  <a:tcPr/>
                </a:tc>
                <a:tc>
                  <a:txBody>
                    <a:bodyPr/>
                    <a:lstStyle/>
                    <a:p>
                      <a:r>
                        <a:rPr lang="en-US" dirty="0"/>
                        <a:t>10</a:t>
                      </a:r>
                      <a:endParaRPr lang="en-IN" dirty="0"/>
                    </a:p>
                  </a:txBody>
                  <a:tcPr/>
                </a:tc>
                <a:tc>
                  <a:txBody>
                    <a:bodyPr/>
                    <a:lstStyle/>
                    <a:p>
                      <a:r>
                        <a:rPr lang="en-US" dirty="0"/>
                        <a:t>LEDS</a:t>
                      </a:r>
                      <a:endParaRPr lang="en-IN" dirty="0"/>
                    </a:p>
                  </a:txBody>
                  <a:tcPr/>
                </a:tc>
                <a:extLst>
                  <a:ext uri="{0D108BD9-81ED-4DB2-BD59-A6C34878D82A}">
                    <a16:rowId xmlns:a16="http://schemas.microsoft.com/office/drawing/2014/main" val="1577802629"/>
                  </a:ext>
                </a:extLst>
              </a:tr>
              <a:tr h="373608">
                <a:tc>
                  <a:txBody>
                    <a:bodyPr/>
                    <a:lstStyle/>
                    <a:p>
                      <a:r>
                        <a:rPr lang="en-US" dirty="0"/>
                        <a:t>RESISTORS</a:t>
                      </a:r>
                      <a:endParaRPr lang="en-IN" dirty="0"/>
                    </a:p>
                  </a:txBody>
                  <a:tcPr/>
                </a:tc>
                <a:tc>
                  <a:txBody>
                    <a:bodyPr/>
                    <a:lstStyle/>
                    <a:p>
                      <a:r>
                        <a:rPr lang="en-US" dirty="0"/>
                        <a:t>30</a:t>
                      </a:r>
                      <a:endParaRPr lang="en-IN" dirty="0"/>
                    </a:p>
                  </a:txBody>
                  <a:tcPr/>
                </a:tc>
                <a:tc>
                  <a:txBody>
                    <a:bodyPr/>
                    <a:lstStyle/>
                    <a:p>
                      <a:r>
                        <a:rPr lang="en-US" dirty="0"/>
                        <a:t>RESISTANCE </a:t>
                      </a:r>
                      <a:endParaRPr lang="en-IN" dirty="0"/>
                    </a:p>
                  </a:txBody>
                  <a:tcPr/>
                </a:tc>
                <a:extLst>
                  <a:ext uri="{0D108BD9-81ED-4DB2-BD59-A6C34878D82A}">
                    <a16:rowId xmlns:a16="http://schemas.microsoft.com/office/drawing/2014/main" val="2277480398"/>
                  </a:ext>
                </a:extLst>
              </a:tr>
              <a:tr h="373608">
                <a:tc>
                  <a:txBody>
                    <a:bodyPr/>
                    <a:lstStyle/>
                    <a:p>
                      <a:r>
                        <a:rPr lang="en-US" dirty="0"/>
                        <a:t>LCD DISPLAY</a:t>
                      </a:r>
                      <a:endParaRPr lang="en-IN" dirty="0"/>
                    </a:p>
                  </a:txBody>
                  <a:tcPr/>
                </a:tc>
                <a:tc>
                  <a:txBody>
                    <a:bodyPr/>
                    <a:lstStyle/>
                    <a:p>
                      <a:r>
                        <a:rPr lang="en-US" dirty="0"/>
                        <a:t>400</a:t>
                      </a:r>
                      <a:endParaRPr lang="en-IN" dirty="0"/>
                    </a:p>
                  </a:txBody>
                  <a:tcPr/>
                </a:tc>
                <a:tc>
                  <a:txBody>
                    <a:bodyPr/>
                    <a:lstStyle/>
                    <a:p>
                      <a:r>
                        <a:rPr lang="en-US" dirty="0"/>
                        <a:t>DISPLAY TEMPRATURE AND HUMIDITY</a:t>
                      </a:r>
                      <a:endParaRPr lang="en-IN" dirty="0"/>
                    </a:p>
                  </a:txBody>
                  <a:tcPr/>
                </a:tc>
                <a:extLst>
                  <a:ext uri="{0D108BD9-81ED-4DB2-BD59-A6C34878D82A}">
                    <a16:rowId xmlns:a16="http://schemas.microsoft.com/office/drawing/2014/main" val="3480126550"/>
                  </a:ext>
                </a:extLst>
              </a:tr>
              <a:tr h="373608">
                <a:tc>
                  <a:txBody>
                    <a:bodyPr/>
                    <a:lstStyle/>
                    <a:p>
                      <a:r>
                        <a:rPr lang="en-US" dirty="0"/>
                        <a:t>BREAD  BOARDS</a:t>
                      </a:r>
                      <a:endParaRPr lang="en-IN" dirty="0"/>
                    </a:p>
                  </a:txBody>
                  <a:tcPr/>
                </a:tc>
                <a:tc>
                  <a:txBody>
                    <a:bodyPr/>
                    <a:lstStyle/>
                    <a:p>
                      <a:r>
                        <a:rPr lang="en-US" dirty="0"/>
                        <a:t>140</a:t>
                      </a:r>
                      <a:endParaRPr lang="en-IN" dirty="0"/>
                    </a:p>
                  </a:txBody>
                  <a:tcPr/>
                </a:tc>
                <a:tc>
                  <a:txBody>
                    <a:bodyPr/>
                    <a:lstStyle/>
                    <a:p>
                      <a:r>
                        <a:rPr lang="en-US" dirty="0"/>
                        <a:t>CIRCUIT CONNECTION</a:t>
                      </a:r>
                      <a:endParaRPr lang="en-IN" dirty="0"/>
                    </a:p>
                  </a:txBody>
                  <a:tcPr/>
                </a:tc>
                <a:extLst>
                  <a:ext uri="{0D108BD9-81ED-4DB2-BD59-A6C34878D82A}">
                    <a16:rowId xmlns:a16="http://schemas.microsoft.com/office/drawing/2014/main" val="4224826886"/>
                  </a:ext>
                </a:extLst>
              </a:tr>
              <a:tr h="373608">
                <a:tc>
                  <a:txBody>
                    <a:bodyPr/>
                    <a:lstStyle/>
                    <a:p>
                      <a:r>
                        <a:rPr lang="en-US" dirty="0"/>
                        <a:t>WIRES</a:t>
                      </a:r>
                      <a:endParaRPr lang="en-IN" dirty="0"/>
                    </a:p>
                  </a:txBody>
                  <a:tcPr/>
                </a:tc>
                <a:tc>
                  <a:txBody>
                    <a:bodyPr/>
                    <a:lstStyle/>
                    <a:p>
                      <a:r>
                        <a:rPr lang="en-US" dirty="0"/>
                        <a:t>80</a:t>
                      </a:r>
                      <a:endParaRPr lang="en-IN" dirty="0"/>
                    </a:p>
                  </a:txBody>
                  <a:tcPr/>
                </a:tc>
                <a:tc>
                  <a:txBody>
                    <a:bodyPr/>
                    <a:lstStyle/>
                    <a:p>
                      <a:r>
                        <a:rPr lang="en-US" dirty="0"/>
                        <a:t>CIRCUIT CONNECTION</a:t>
                      </a:r>
                      <a:endParaRPr lang="en-IN" dirty="0"/>
                    </a:p>
                  </a:txBody>
                  <a:tcPr/>
                </a:tc>
                <a:extLst>
                  <a:ext uri="{0D108BD9-81ED-4DB2-BD59-A6C34878D82A}">
                    <a16:rowId xmlns:a16="http://schemas.microsoft.com/office/drawing/2014/main" val="1184299130"/>
                  </a:ext>
                </a:extLst>
              </a:tr>
              <a:tr h="373608">
                <a:tc>
                  <a:txBody>
                    <a:bodyPr/>
                    <a:lstStyle/>
                    <a:p>
                      <a:r>
                        <a:rPr lang="en-US" dirty="0"/>
                        <a:t>DC MOTOR, FAN,BATTERY</a:t>
                      </a:r>
                      <a:endParaRPr lang="en-IN" dirty="0"/>
                    </a:p>
                  </a:txBody>
                  <a:tcPr/>
                </a:tc>
                <a:tc>
                  <a:txBody>
                    <a:bodyPr/>
                    <a:lstStyle/>
                    <a:p>
                      <a:r>
                        <a:rPr lang="en-US" dirty="0"/>
                        <a:t>100</a:t>
                      </a:r>
                      <a:endParaRPr lang="en-IN" dirty="0"/>
                    </a:p>
                  </a:txBody>
                  <a:tcPr/>
                </a:tc>
                <a:tc>
                  <a:txBody>
                    <a:bodyPr/>
                    <a:lstStyle/>
                    <a:p>
                      <a:r>
                        <a:rPr lang="en-US" dirty="0"/>
                        <a:t>REPRESENT NORAML FAN </a:t>
                      </a:r>
                      <a:endParaRPr lang="en-IN" dirty="0"/>
                    </a:p>
                  </a:txBody>
                  <a:tcPr/>
                </a:tc>
                <a:extLst>
                  <a:ext uri="{0D108BD9-81ED-4DB2-BD59-A6C34878D82A}">
                    <a16:rowId xmlns:a16="http://schemas.microsoft.com/office/drawing/2014/main" val="3180054467"/>
                  </a:ext>
                </a:extLst>
              </a:tr>
              <a:tr h="373608">
                <a:tc>
                  <a:txBody>
                    <a:bodyPr/>
                    <a:lstStyle/>
                    <a:p>
                      <a:r>
                        <a:rPr lang="en-US" dirty="0"/>
                        <a:t>DIODES</a:t>
                      </a:r>
                      <a:endParaRPr lang="en-IN" dirty="0"/>
                    </a:p>
                  </a:txBody>
                  <a:tcPr/>
                </a:tc>
                <a:tc>
                  <a:txBody>
                    <a:bodyPr/>
                    <a:lstStyle/>
                    <a:p>
                      <a:r>
                        <a:rPr lang="en-US" dirty="0"/>
                        <a:t>10</a:t>
                      </a:r>
                      <a:endParaRPr lang="en-IN" dirty="0"/>
                    </a:p>
                  </a:txBody>
                  <a:tcPr/>
                </a:tc>
                <a:tc>
                  <a:txBody>
                    <a:bodyPr/>
                    <a:lstStyle/>
                    <a:p>
                      <a:r>
                        <a:rPr lang="en-US" dirty="0"/>
                        <a:t>FLYBACK PROTECTION</a:t>
                      </a:r>
                      <a:endParaRPr lang="en-IN" dirty="0"/>
                    </a:p>
                  </a:txBody>
                  <a:tcPr/>
                </a:tc>
                <a:extLst>
                  <a:ext uri="{0D108BD9-81ED-4DB2-BD59-A6C34878D82A}">
                    <a16:rowId xmlns:a16="http://schemas.microsoft.com/office/drawing/2014/main" val="250652144"/>
                  </a:ext>
                </a:extLst>
              </a:tr>
              <a:tr h="373608">
                <a:tc>
                  <a:txBody>
                    <a:bodyPr/>
                    <a:lstStyle/>
                    <a:p>
                      <a:r>
                        <a:rPr lang="en-US" dirty="0"/>
                        <a:t>ULTRASONIC SENSOR</a:t>
                      </a:r>
                      <a:endParaRPr lang="en-IN" dirty="0"/>
                    </a:p>
                  </a:txBody>
                  <a:tcPr/>
                </a:tc>
                <a:tc>
                  <a:txBody>
                    <a:bodyPr/>
                    <a:lstStyle/>
                    <a:p>
                      <a:r>
                        <a:rPr lang="en-US" dirty="0"/>
                        <a:t>60</a:t>
                      </a:r>
                      <a:endParaRPr lang="en-IN" dirty="0"/>
                    </a:p>
                  </a:txBody>
                  <a:tcPr/>
                </a:tc>
                <a:tc>
                  <a:txBody>
                    <a:bodyPr/>
                    <a:lstStyle/>
                    <a:p>
                      <a:r>
                        <a:rPr lang="en-US" dirty="0"/>
                        <a:t>DISTANCE MEASUREMENT</a:t>
                      </a:r>
                      <a:endParaRPr lang="en-IN" dirty="0"/>
                    </a:p>
                  </a:txBody>
                  <a:tcPr/>
                </a:tc>
                <a:extLst>
                  <a:ext uri="{0D108BD9-81ED-4DB2-BD59-A6C34878D82A}">
                    <a16:rowId xmlns:a16="http://schemas.microsoft.com/office/drawing/2014/main" val="2076226763"/>
                  </a:ext>
                </a:extLst>
              </a:tr>
              <a:tr h="0">
                <a:tc>
                  <a:txBody>
                    <a:bodyPr/>
                    <a:lstStyle/>
                    <a:p>
                      <a:r>
                        <a:rPr lang="en-US" dirty="0"/>
                        <a:t>TRANSISTORS</a:t>
                      </a:r>
                      <a:endParaRPr lang="en-IN" dirty="0"/>
                    </a:p>
                  </a:txBody>
                  <a:tcPr/>
                </a:tc>
                <a:tc>
                  <a:txBody>
                    <a:bodyPr/>
                    <a:lstStyle/>
                    <a:p>
                      <a:r>
                        <a:rPr lang="en-US" dirty="0"/>
                        <a:t>10</a:t>
                      </a:r>
                      <a:endParaRPr lang="en-IN" dirty="0"/>
                    </a:p>
                  </a:txBody>
                  <a:tcPr/>
                </a:tc>
                <a:tc>
                  <a:txBody>
                    <a:bodyPr/>
                    <a:lstStyle/>
                    <a:p>
                      <a:r>
                        <a:rPr lang="en-US" dirty="0"/>
                        <a:t>CONTROL SPEED OF FAN</a:t>
                      </a:r>
                      <a:endParaRPr lang="en-IN" dirty="0"/>
                    </a:p>
                  </a:txBody>
                  <a:tcPr/>
                </a:tc>
                <a:extLst>
                  <a:ext uri="{0D108BD9-81ED-4DB2-BD59-A6C34878D82A}">
                    <a16:rowId xmlns:a16="http://schemas.microsoft.com/office/drawing/2014/main" val="4064247828"/>
                  </a:ext>
                </a:extLst>
              </a:tr>
            </a:tbl>
          </a:graphicData>
        </a:graphic>
      </p:graphicFrame>
    </p:spTree>
    <p:extLst>
      <p:ext uri="{BB962C8B-B14F-4D97-AF65-F5344CB8AC3E}">
        <p14:creationId xmlns:p14="http://schemas.microsoft.com/office/powerpoint/2010/main" val="910628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2631A-4A65-138A-47FC-A7BD5D9D46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351656-BB2F-CD56-3FDD-CEA3BF9DCAB9}"/>
              </a:ext>
            </a:extLst>
          </p:cNvPr>
          <p:cNvSpPr>
            <a:spLocks noGrp="1"/>
          </p:cNvSpPr>
          <p:nvPr>
            <p:ph type="ctrTitle"/>
          </p:nvPr>
        </p:nvSpPr>
        <p:spPr>
          <a:xfrm>
            <a:off x="60424" y="601882"/>
            <a:ext cx="11846399" cy="829267"/>
          </a:xfrm>
        </p:spPr>
        <p:txBody>
          <a:bodyPr>
            <a:normAutofit fontScale="90000"/>
          </a:bodyPr>
          <a:lstStyle/>
          <a:p>
            <a:r>
              <a:rPr lang="en-IN" b="1" dirty="0">
                <a:solidFill>
                  <a:srgbClr val="FFFF00"/>
                </a:solidFill>
              </a:rPr>
              <a:t>Technical Specifications</a:t>
            </a:r>
            <a:br>
              <a:rPr lang="en-IN" b="1" dirty="0"/>
            </a:br>
            <a:endParaRPr lang="en-IN" dirty="0"/>
          </a:p>
        </p:txBody>
      </p:sp>
      <p:sp>
        <p:nvSpPr>
          <p:cNvPr id="3" name="Subtitle 2">
            <a:extLst>
              <a:ext uri="{FF2B5EF4-FFF2-40B4-BE49-F238E27FC236}">
                <a16:creationId xmlns:a16="http://schemas.microsoft.com/office/drawing/2014/main" id="{8DF6D33E-A57C-3D15-36F5-98655DB8E64B}"/>
              </a:ext>
            </a:extLst>
          </p:cNvPr>
          <p:cNvSpPr>
            <a:spLocks noGrp="1"/>
          </p:cNvSpPr>
          <p:nvPr>
            <p:ph type="subTitle" idx="1"/>
          </p:nvPr>
        </p:nvSpPr>
        <p:spPr>
          <a:xfrm>
            <a:off x="154675" y="1173706"/>
            <a:ext cx="11846399" cy="5274861"/>
          </a:xfrm>
        </p:spPr>
        <p:txBody>
          <a:bodyPr>
            <a:normAutofit/>
          </a:bodyPr>
          <a:lstStyle/>
          <a:p>
            <a:pPr marL="0" algn="ctr" rtl="0" eaLnBrk="1" fontAlgn="t" latinLnBrk="0" hangingPunct="1"/>
            <a:endParaRPr lang="en-IN" sz="1800" b="0" i="0" u="none" strike="noStrike" dirty="0">
              <a:effectLst/>
              <a:latin typeface="Arial" panose="020B0604020202020204" pitchFamily="34" charset="0"/>
            </a:endParaRPr>
          </a:p>
          <a:p>
            <a:endParaRPr lang="en-IN" dirty="0"/>
          </a:p>
        </p:txBody>
      </p:sp>
      <p:graphicFrame>
        <p:nvGraphicFramePr>
          <p:cNvPr id="5" name="Table 4">
            <a:extLst>
              <a:ext uri="{FF2B5EF4-FFF2-40B4-BE49-F238E27FC236}">
                <a16:creationId xmlns:a16="http://schemas.microsoft.com/office/drawing/2014/main" id="{96B42D5F-2621-2E7C-C210-01FDD7B360A3}"/>
              </a:ext>
            </a:extLst>
          </p:cNvPr>
          <p:cNvGraphicFramePr>
            <a:graphicFrameLocks noGrp="1"/>
          </p:cNvGraphicFramePr>
          <p:nvPr>
            <p:extLst>
              <p:ext uri="{D42A27DB-BD31-4B8C-83A1-F6EECF244321}">
                <p14:modId xmlns:p14="http://schemas.microsoft.com/office/powerpoint/2010/main" val="1362323530"/>
              </p:ext>
            </p:extLst>
          </p:nvPr>
        </p:nvGraphicFramePr>
        <p:xfrm>
          <a:off x="586154" y="1015999"/>
          <a:ext cx="11222892" cy="5670197"/>
        </p:xfrm>
        <a:graphic>
          <a:graphicData uri="http://schemas.openxmlformats.org/drawingml/2006/table">
            <a:tbl>
              <a:tblPr firstRow="1" bandRow="1">
                <a:tableStyleId>{5940675A-B579-460E-94D1-54222C63F5DA}</a:tableStyleId>
              </a:tblPr>
              <a:tblGrid>
                <a:gridCol w="5611446">
                  <a:extLst>
                    <a:ext uri="{9D8B030D-6E8A-4147-A177-3AD203B41FA5}">
                      <a16:colId xmlns:a16="http://schemas.microsoft.com/office/drawing/2014/main" val="97686951"/>
                    </a:ext>
                  </a:extLst>
                </a:gridCol>
                <a:gridCol w="5611446">
                  <a:extLst>
                    <a:ext uri="{9D8B030D-6E8A-4147-A177-3AD203B41FA5}">
                      <a16:colId xmlns:a16="http://schemas.microsoft.com/office/drawing/2014/main" val="921229737"/>
                    </a:ext>
                  </a:extLst>
                </a:gridCol>
              </a:tblGrid>
              <a:tr h="411224">
                <a:tc>
                  <a:txBody>
                    <a:bodyPr/>
                    <a:lstStyle/>
                    <a:p>
                      <a:pPr algn="ctr"/>
                      <a:r>
                        <a:rPr lang="en-US" dirty="0"/>
                        <a:t>COMPONENT NAME</a:t>
                      </a:r>
                      <a:endParaRPr lang="en-IN" dirty="0"/>
                    </a:p>
                  </a:txBody>
                  <a:tcPr/>
                </a:tc>
                <a:tc>
                  <a:txBody>
                    <a:bodyPr/>
                    <a:lstStyle/>
                    <a:p>
                      <a:pPr algn="ctr"/>
                      <a:r>
                        <a:rPr lang="en-US" dirty="0"/>
                        <a:t>FUNCTION</a:t>
                      </a:r>
                      <a:endParaRPr lang="en-IN" dirty="0"/>
                    </a:p>
                  </a:txBody>
                  <a:tcPr/>
                </a:tc>
                <a:extLst>
                  <a:ext uri="{0D108BD9-81ED-4DB2-BD59-A6C34878D82A}">
                    <a16:rowId xmlns:a16="http://schemas.microsoft.com/office/drawing/2014/main" val="2829471238"/>
                  </a:ext>
                </a:extLst>
              </a:tr>
              <a:tr h="487546">
                <a:tc>
                  <a:txBody>
                    <a:bodyPr/>
                    <a:lstStyle/>
                    <a:p>
                      <a:r>
                        <a:rPr lang="en-US" dirty="0"/>
                        <a:t>DHT 11 MODULE</a:t>
                      </a:r>
                      <a:endParaRPr lang="en-IN" dirty="0"/>
                    </a:p>
                  </a:txBody>
                  <a:tcPr/>
                </a:tc>
                <a:tc>
                  <a:txBody>
                    <a:bodyPr/>
                    <a:lstStyle/>
                    <a:p>
                      <a:r>
                        <a:rPr lang="en-US" dirty="0"/>
                        <a:t>USED TO MEASURE TEMPERATUE AND HUMIDITY</a:t>
                      </a:r>
                      <a:endParaRPr lang="en-IN" dirty="0"/>
                    </a:p>
                  </a:txBody>
                  <a:tcPr/>
                </a:tc>
                <a:extLst>
                  <a:ext uri="{0D108BD9-81ED-4DB2-BD59-A6C34878D82A}">
                    <a16:rowId xmlns:a16="http://schemas.microsoft.com/office/drawing/2014/main" val="4151250643"/>
                  </a:ext>
                </a:extLst>
              </a:tr>
              <a:tr h="411224">
                <a:tc>
                  <a:txBody>
                    <a:bodyPr/>
                    <a:lstStyle/>
                    <a:p>
                      <a:r>
                        <a:rPr lang="en-US" dirty="0"/>
                        <a:t>VIBRATION SENSOR</a:t>
                      </a:r>
                      <a:endParaRPr lang="en-IN" dirty="0"/>
                    </a:p>
                  </a:txBody>
                  <a:tcPr/>
                </a:tc>
                <a:tc>
                  <a:txBody>
                    <a:bodyPr/>
                    <a:lstStyle/>
                    <a:p>
                      <a:r>
                        <a:rPr lang="en-US" dirty="0"/>
                        <a:t>USED TO CAPTURE MOTOR VIBRAATIONS</a:t>
                      </a:r>
                      <a:endParaRPr lang="en-IN" dirty="0"/>
                    </a:p>
                  </a:txBody>
                  <a:tcPr/>
                </a:tc>
                <a:extLst>
                  <a:ext uri="{0D108BD9-81ED-4DB2-BD59-A6C34878D82A}">
                    <a16:rowId xmlns:a16="http://schemas.microsoft.com/office/drawing/2014/main" val="431621942"/>
                  </a:ext>
                </a:extLst>
              </a:tr>
              <a:tr h="411224">
                <a:tc>
                  <a:txBody>
                    <a:bodyPr/>
                    <a:lstStyle/>
                    <a:p>
                      <a:r>
                        <a:rPr lang="en-US" dirty="0"/>
                        <a:t>LEDS</a:t>
                      </a:r>
                      <a:endParaRPr lang="en-IN" dirty="0"/>
                    </a:p>
                  </a:txBody>
                  <a:tcPr/>
                </a:tc>
                <a:tc>
                  <a:txBody>
                    <a:bodyPr/>
                    <a:lstStyle/>
                    <a:p>
                      <a:r>
                        <a:rPr lang="en-US" dirty="0"/>
                        <a:t>LEDS LIGHT UP WHEN THE FAN TURNS ON</a:t>
                      </a:r>
                      <a:endParaRPr lang="en-IN" dirty="0"/>
                    </a:p>
                  </a:txBody>
                  <a:tcPr/>
                </a:tc>
                <a:extLst>
                  <a:ext uri="{0D108BD9-81ED-4DB2-BD59-A6C34878D82A}">
                    <a16:rowId xmlns:a16="http://schemas.microsoft.com/office/drawing/2014/main" val="2523178794"/>
                  </a:ext>
                </a:extLst>
              </a:tr>
              <a:tr h="411224">
                <a:tc>
                  <a:txBody>
                    <a:bodyPr/>
                    <a:lstStyle/>
                    <a:p>
                      <a:r>
                        <a:rPr lang="en-US" dirty="0"/>
                        <a:t>RESISTORS</a:t>
                      </a:r>
                      <a:endParaRPr lang="en-IN" dirty="0"/>
                    </a:p>
                  </a:txBody>
                  <a:tcPr/>
                </a:tc>
                <a:tc>
                  <a:txBody>
                    <a:bodyPr/>
                    <a:lstStyle/>
                    <a:p>
                      <a:r>
                        <a:rPr lang="en-US" dirty="0"/>
                        <a:t>CREATE RESISTANCE IN CIRCUIT </a:t>
                      </a:r>
                      <a:endParaRPr lang="en-IN" dirty="0"/>
                    </a:p>
                  </a:txBody>
                  <a:tcPr/>
                </a:tc>
                <a:extLst>
                  <a:ext uri="{0D108BD9-81ED-4DB2-BD59-A6C34878D82A}">
                    <a16:rowId xmlns:a16="http://schemas.microsoft.com/office/drawing/2014/main" val="2565005104"/>
                  </a:ext>
                </a:extLst>
              </a:tr>
              <a:tr h="706620">
                <a:tc>
                  <a:txBody>
                    <a:bodyPr/>
                    <a:lstStyle/>
                    <a:p>
                      <a:r>
                        <a:rPr lang="en-US" dirty="0"/>
                        <a:t>LCD DISPLAY</a:t>
                      </a:r>
                      <a:endParaRPr lang="en-IN" dirty="0"/>
                    </a:p>
                  </a:txBody>
                  <a:tcPr/>
                </a:tc>
                <a:tc>
                  <a:txBody>
                    <a:bodyPr/>
                    <a:lstStyle/>
                    <a:p>
                      <a:r>
                        <a:rPr lang="en-US" dirty="0"/>
                        <a:t>DISPLAYS THE  TEMPRATURE AND HUMIDITY </a:t>
                      </a:r>
                      <a:endParaRPr lang="en-IN" dirty="0"/>
                    </a:p>
                  </a:txBody>
                  <a:tcPr/>
                </a:tc>
                <a:extLst>
                  <a:ext uri="{0D108BD9-81ED-4DB2-BD59-A6C34878D82A}">
                    <a16:rowId xmlns:a16="http://schemas.microsoft.com/office/drawing/2014/main" val="2788250746"/>
                  </a:ext>
                </a:extLst>
              </a:tr>
              <a:tr h="411224">
                <a:tc>
                  <a:txBody>
                    <a:bodyPr/>
                    <a:lstStyle/>
                    <a:p>
                      <a:r>
                        <a:rPr lang="en-US" dirty="0"/>
                        <a:t>BREAD  BOARDS</a:t>
                      </a:r>
                      <a:endParaRPr lang="en-IN" dirty="0"/>
                    </a:p>
                  </a:txBody>
                  <a:tcPr/>
                </a:tc>
                <a:tc>
                  <a:txBody>
                    <a:bodyPr/>
                    <a:lstStyle/>
                    <a:p>
                      <a:r>
                        <a:rPr lang="en-US" dirty="0"/>
                        <a:t>HELP IN CIRCUIT CONNECTION</a:t>
                      </a:r>
                      <a:endParaRPr lang="en-IN" dirty="0"/>
                    </a:p>
                  </a:txBody>
                  <a:tcPr/>
                </a:tc>
                <a:extLst>
                  <a:ext uri="{0D108BD9-81ED-4DB2-BD59-A6C34878D82A}">
                    <a16:rowId xmlns:a16="http://schemas.microsoft.com/office/drawing/2014/main" val="4160431353"/>
                  </a:ext>
                </a:extLst>
              </a:tr>
              <a:tr h="411224">
                <a:tc>
                  <a:txBody>
                    <a:bodyPr/>
                    <a:lstStyle/>
                    <a:p>
                      <a:r>
                        <a:rPr lang="en-US" dirty="0"/>
                        <a:t>WIRES</a:t>
                      </a:r>
                      <a:endParaRPr lang="en-IN" dirty="0"/>
                    </a:p>
                  </a:txBody>
                  <a:tcPr/>
                </a:tc>
                <a:tc>
                  <a:txBody>
                    <a:bodyPr/>
                    <a:lstStyle/>
                    <a:p>
                      <a:r>
                        <a:rPr lang="en-US" dirty="0"/>
                        <a:t>HELP IN CIRCUIT CONNECTION</a:t>
                      </a:r>
                      <a:endParaRPr lang="en-IN" dirty="0"/>
                    </a:p>
                  </a:txBody>
                  <a:tcPr/>
                </a:tc>
                <a:extLst>
                  <a:ext uri="{0D108BD9-81ED-4DB2-BD59-A6C34878D82A}">
                    <a16:rowId xmlns:a16="http://schemas.microsoft.com/office/drawing/2014/main" val="4014201206"/>
                  </a:ext>
                </a:extLst>
              </a:tr>
              <a:tr h="411224">
                <a:tc>
                  <a:txBody>
                    <a:bodyPr/>
                    <a:lstStyle/>
                    <a:p>
                      <a:r>
                        <a:rPr lang="en-US" dirty="0"/>
                        <a:t>DC MOTOR, FAN,BATTERY</a:t>
                      </a:r>
                      <a:endParaRPr lang="en-IN" dirty="0"/>
                    </a:p>
                  </a:txBody>
                  <a:tcPr/>
                </a:tc>
                <a:tc>
                  <a:txBody>
                    <a:bodyPr/>
                    <a:lstStyle/>
                    <a:p>
                      <a:r>
                        <a:rPr lang="en-US" dirty="0"/>
                        <a:t>REPRESENTS A  NORAML FAN </a:t>
                      </a:r>
                      <a:endParaRPr lang="en-IN" dirty="0"/>
                    </a:p>
                  </a:txBody>
                  <a:tcPr/>
                </a:tc>
                <a:extLst>
                  <a:ext uri="{0D108BD9-81ED-4DB2-BD59-A6C34878D82A}">
                    <a16:rowId xmlns:a16="http://schemas.microsoft.com/office/drawing/2014/main" val="763258805"/>
                  </a:ext>
                </a:extLst>
              </a:tr>
              <a:tr h="546159">
                <a:tc>
                  <a:txBody>
                    <a:bodyPr/>
                    <a:lstStyle/>
                    <a:p>
                      <a:r>
                        <a:rPr lang="en-US" dirty="0"/>
                        <a:t>DIODES</a:t>
                      </a:r>
                      <a:endParaRPr lang="en-IN" dirty="0"/>
                    </a:p>
                  </a:txBody>
                  <a:tcPr/>
                </a:tc>
                <a:tc>
                  <a:txBody>
                    <a:bodyPr/>
                    <a:lstStyle/>
                    <a:p>
                      <a:r>
                        <a:rPr lang="en-US" dirty="0"/>
                        <a:t>HELPS IN FLYBACK PROTECTION</a:t>
                      </a:r>
                      <a:endParaRPr lang="en-IN" dirty="0"/>
                    </a:p>
                  </a:txBody>
                  <a:tcPr/>
                </a:tc>
                <a:extLst>
                  <a:ext uri="{0D108BD9-81ED-4DB2-BD59-A6C34878D82A}">
                    <a16:rowId xmlns:a16="http://schemas.microsoft.com/office/drawing/2014/main" val="2390010445"/>
                  </a:ext>
                </a:extLst>
              </a:tr>
              <a:tr h="411224">
                <a:tc>
                  <a:txBody>
                    <a:bodyPr/>
                    <a:lstStyle/>
                    <a:p>
                      <a:r>
                        <a:rPr lang="en-US" dirty="0"/>
                        <a:t>ULTRASONIC SENSOR</a:t>
                      </a:r>
                      <a:endParaRPr lang="en-IN" dirty="0"/>
                    </a:p>
                  </a:txBody>
                  <a:tcPr/>
                </a:tc>
                <a:tc>
                  <a:txBody>
                    <a:bodyPr/>
                    <a:lstStyle/>
                    <a:p>
                      <a:r>
                        <a:rPr lang="en-US" dirty="0"/>
                        <a:t>USED FOR DISTANCE MEASUREMENT OF OBSTACLE</a:t>
                      </a:r>
                      <a:endParaRPr lang="en-IN" dirty="0"/>
                    </a:p>
                  </a:txBody>
                  <a:tcPr/>
                </a:tc>
                <a:extLst>
                  <a:ext uri="{0D108BD9-81ED-4DB2-BD59-A6C34878D82A}">
                    <a16:rowId xmlns:a16="http://schemas.microsoft.com/office/drawing/2014/main" val="1168746942"/>
                  </a:ext>
                </a:extLst>
              </a:tr>
              <a:tr h="411224">
                <a:tc>
                  <a:txBody>
                    <a:bodyPr/>
                    <a:lstStyle/>
                    <a:p>
                      <a:r>
                        <a:rPr lang="en-US" dirty="0"/>
                        <a:t>TRANSISTORS</a:t>
                      </a:r>
                      <a:endParaRPr lang="en-IN" dirty="0"/>
                    </a:p>
                  </a:txBody>
                  <a:tcPr/>
                </a:tc>
                <a:tc>
                  <a:txBody>
                    <a:bodyPr/>
                    <a:lstStyle/>
                    <a:p>
                      <a:r>
                        <a:rPr lang="en-US" dirty="0"/>
                        <a:t>CONTROL  THE SPEED OF FAN</a:t>
                      </a:r>
                      <a:endParaRPr lang="en-IN" dirty="0"/>
                    </a:p>
                  </a:txBody>
                  <a:tcPr/>
                </a:tc>
                <a:extLst>
                  <a:ext uri="{0D108BD9-81ED-4DB2-BD59-A6C34878D82A}">
                    <a16:rowId xmlns:a16="http://schemas.microsoft.com/office/drawing/2014/main" val="1519677161"/>
                  </a:ext>
                </a:extLst>
              </a:tr>
            </a:tbl>
          </a:graphicData>
        </a:graphic>
      </p:graphicFrame>
    </p:spTree>
    <p:extLst>
      <p:ext uri="{BB962C8B-B14F-4D97-AF65-F5344CB8AC3E}">
        <p14:creationId xmlns:p14="http://schemas.microsoft.com/office/powerpoint/2010/main" val="1776063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90FB0-75BB-66DB-01D3-8960C42F79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9FC925-6125-9F5F-4B96-BF49C04D8CBC}"/>
              </a:ext>
            </a:extLst>
          </p:cNvPr>
          <p:cNvSpPr>
            <a:spLocks noGrp="1"/>
          </p:cNvSpPr>
          <p:nvPr>
            <p:ph type="ctrTitle"/>
          </p:nvPr>
        </p:nvSpPr>
        <p:spPr>
          <a:xfrm>
            <a:off x="3370997" y="34119"/>
            <a:ext cx="6196084" cy="740557"/>
          </a:xfrm>
        </p:spPr>
        <p:txBody>
          <a:bodyPr>
            <a:normAutofit fontScale="90000"/>
          </a:bodyPr>
          <a:lstStyle/>
          <a:p>
            <a:br>
              <a:rPr lang="en-IN" b="1" dirty="0"/>
            </a:br>
            <a:r>
              <a:rPr kumimoji="0" lang="en-IN" sz="4800" b="1" i="0" u="none" strike="noStrike" kern="1200" cap="all" spc="0" normalizeH="0" baseline="0" noProof="0" dirty="0">
                <a:ln>
                  <a:noFill/>
                </a:ln>
                <a:solidFill>
                  <a:srgbClr val="FFFF00"/>
                </a:solidFill>
                <a:effectLst/>
                <a:uLnTx/>
                <a:uFillTx/>
                <a:latin typeface="Tw Cen MT" panose="020B0602020104020603"/>
                <a:ea typeface="+mj-ea"/>
                <a:cs typeface="+mj-cs"/>
              </a:rPr>
              <a:t>Flow of Operations</a:t>
            </a:r>
            <a:endParaRPr lang="en-IN" b="1" dirty="0">
              <a:solidFill>
                <a:srgbClr val="FFFF00"/>
              </a:solidFill>
            </a:endParaRPr>
          </a:p>
        </p:txBody>
      </p:sp>
      <p:sp>
        <p:nvSpPr>
          <p:cNvPr id="3" name="Subtitle 2">
            <a:extLst>
              <a:ext uri="{FF2B5EF4-FFF2-40B4-BE49-F238E27FC236}">
                <a16:creationId xmlns:a16="http://schemas.microsoft.com/office/drawing/2014/main" id="{8EBB1664-1780-C4F1-5E85-C108EBD8EF06}"/>
              </a:ext>
            </a:extLst>
          </p:cNvPr>
          <p:cNvSpPr>
            <a:spLocks noGrp="1"/>
          </p:cNvSpPr>
          <p:nvPr>
            <p:ph type="subTitle" idx="1"/>
          </p:nvPr>
        </p:nvSpPr>
        <p:spPr>
          <a:xfrm>
            <a:off x="0" y="740557"/>
            <a:ext cx="12064621" cy="5984543"/>
          </a:xfrm>
        </p:spPr>
        <p:txBody>
          <a:bodyPr>
            <a:normAutofit fontScale="92500" lnSpcReduction="20000"/>
          </a:bodyPr>
          <a:lstStyle/>
          <a:p>
            <a:pPr algn="l"/>
            <a:r>
              <a:rPr lang="en-US" b="1" dirty="0">
                <a:solidFill>
                  <a:srgbClr val="FFFF00"/>
                </a:solidFill>
              </a:rPr>
              <a:t>Air Purification</a:t>
            </a:r>
          </a:p>
          <a:p>
            <a:pPr algn="l"/>
            <a:r>
              <a:rPr lang="en-US" dirty="0">
                <a:solidFill>
                  <a:schemeClr val="tx1"/>
                </a:solidFill>
              </a:rPr>
              <a:t>An activated charcoal filter captures harmful particles and pollutants from the air, improving indoor air quality.</a:t>
            </a:r>
          </a:p>
          <a:p>
            <a:pPr algn="l"/>
            <a:r>
              <a:rPr lang="en-US" b="1" dirty="0">
                <a:solidFill>
                  <a:srgbClr val="FFFF00"/>
                </a:solidFill>
              </a:rPr>
              <a:t>Adaptive Operation</a:t>
            </a:r>
          </a:p>
          <a:p>
            <a:pPr algn="l"/>
            <a:r>
              <a:rPr lang="en-US" dirty="0">
                <a:solidFill>
                  <a:schemeClr val="tx1"/>
                </a:solidFill>
              </a:rPr>
              <a:t>The ultrasonic sensor detects the presence of a person, ensuring that the fan is only in use when necessary.</a:t>
            </a:r>
          </a:p>
          <a:p>
            <a:pPr algn="l"/>
            <a:r>
              <a:rPr lang="en-US" dirty="0">
                <a:solidFill>
                  <a:schemeClr val="tx1"/>
                </a:solidFill>
              </a:rPr>
              <a:t>This helps to avoid wasting energy when the space is empty.</a:t>
            </a:r>
          </a:p>
          <a:p>
            <a:pPr algn="l"/>
            <a:r>
              <a:rPr lang="en-US" b="1" dirty="0">
                <a:solidFill>
                  <a:schemeClr val="tx1"/>
                </a:solidFill>
              </a:rPr>
              <a:t> </a:t>
            </a:r>
            <a:r>
              <a:rPr lang="en-US" b="1" dirty="0">
                <a:solidFill>
                  <a:srgbClr val="FFFF00"/>
                </a:solidFill>
              </a:rPr>
              <a:t>Temperature-Based Speed Control</a:t>
            </a:r>
          </a:p>
          <a:p>
            <a:pPr algn="l"/>
            <a:r>
              <a:rPr lang="en-US" dirty="0">
                <a:solidFill>
                  <a:schemeClr val="tx1"/>
                </a:solidFill>
              </a:rPr>
              <a:t>NPN transistor-based fan speed regulator using a temperature sensor.</a:t>
            </a:r>
          </a:p>
          <a:p>
            <a:pPr algn="l"/>
            <a:r>
              <a:rPr lang="en-US" dirty="0">
                <a:solidFill>
                  <a:schemeClr val="tx1"/>
                </a:solidFill>
              </a:rPr>
              <a:t>As the temperature rises, fans run faster, lower temperatures mean slower.</a:t>
            </a:r>
          </a:p>
          <a:p>
            <a:pPr algn="l"/>
            <a:r>
              <a:rPr lang="en-US" b="1" dirty="0">
                <a:solidFill>
                  <a:schemeClr val="tx1"/>
                </a:solidFill>
              </a:rPr>
              <a:t> </a:t>
            </a:r>
            <a:r>
              <a:rPr lang="en-US" b="1" dirty="0">
                <a:solidFill>
                  <a:srgbClr val="FFFF00"/>
                </a:solidFill>
              </a:rPr>
              <a:t>Energy Harvesting</a:t>
            </a:r>
          </a:p>
          <a:p>
            <a:pPr algn="l"/>
            <a:r>
              <a:rPr lang="en-US" dirty="0">
                <a:solidFill>
                  <a:schemeClr val="tx1"/>
                </a:solidFill>
              </a:rPr>
              <a:t>A vibration sensor can be used to obtain electrical energy from motor vibrations.</a:t>
            </a:r>
          </a:p>
          <a:p>
            <a:pPr algn="l"/>
            <a:r>
              <a:rPr lang="en-US" dirty="0">
                <a:solidFill>
                  <a:schemeClr val="tx1"/>
                </a:solidFill>
              </a:rPr>
              <a:t>The vibration sensor  is used to turn on a LED for a demo in the prototype.</a:t>
            </a:r>
          </a:p>
          <a:p>
            <a:pPr algn="l"/>
            <a:r>
              <a:rPr lang="en-US" dirty="0">
                <a:solidFill>
                  <a:schemeClr val="tx1"/>
                </a:solidFill>
              </a:rPr>
              <a:t>In future designs the goal will be to store this energy in a capacitor to use it in different applications.</a:t>
            </a:r>
          </a:p>
          <a:p>
            <a:pPr algn="l"/>
            <a:r>
              <a:rPr lang="en-IN" b="1" dirty="0">
                <a:solidFill>
                  <a:srgbClr val="FFFF00"/>
                </a:solidFill>
              </a:rPr>
              <a:t>LCD display</a:t>
            </a:r>
          </a:p>
          <a:p>
            <a:pPr algn="l"/>
            <a:r>
              <a:rPr lang="en-US" dirty="0">
                <a:solidFill>
                  <a:schemeClr val="tx1"/>
                </a:solidFill>
              </a:rPr>
              <a:t>the LCD display provides real-time updates on temperature and humidity, helping users to monitor indoor conditions.</a:t>
            </a:r>
          </a:p>
          <a:p>
            <a:pPr algn="l"/>
            <a:endParaRPr lang="en-IN" dirty="0">
              <a:solidFill>
                <a:schemeClr val="tx1"/>
              </a:solidFill>
            </a:endParaRPr>
          </a:p>
        </p:txBody>
      </p:sp>
    </p:spTree>
    <p:extLst>
      <p:ext uri="{BB962C8B-B14F-4D97-AF65-F5344CB8AC3E}">
        <p14:creationId xmlns:p14="http://schemas.microsoft.com/office/powerpoint/2010/main" val="2081817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01762-2D1F-B1A4-DE35-BAE3F3395C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930D2-B3D8-CC73-39FB-5ABA0A3CF4B9}"/>
              </a:ext>
            </a:extLst>
          </p:cNvPr>
          <p:cNvSpPr>
            <a:spLocks noGrp="1"/>
          </p:cNvSpPr>
          <p:nvPr>
            <p:ph type="ctrTitle"/>
          </p:nvPr>
        </p:nvSpPr>
        <p:spPr>
          <a:xfrm>
            <a:off x="682390" y="122830"/>
            <a:ext cx="10529246" cy="634621"/>
          </a:xfrm>
        </p:spPr>
        <p:txBody>
          <a:bodyPr>
            <a:normAutofit fontScale="90000"/>
          </a:bodyPr>
          <a:lstStyle/>
          <a:p>
            <a:r>
              <a:rPr lang="en-IN" dirty="0">
                <a:solidFill>
                  <a:srgbClr val="FFFF00"/>
                </a:solidFill>
              </a:rPr>
              <a:t> </a:t>
            </a:r>
            <a:r>
              <a:rPr lang="en-IN" b="1" dirty="0">
                <a:solidFill>
                  <a:srgbClr val="FFFF00"/>
                </a:solidFill>
              </a:rPr>
              <a:t>Performance Estimates</a:t>
            </a:r>
          </a:p>
        </p:txBody>
      </p:sp>
      <p:sp>
        <p:nvSpPr>
          <p:cNvPr id="3" name="Subtitle 2">
            <a:extLst>
              <a:ext uri="{FF2B5EF4-FFF2-40B4-BE49-F238E27FC236}">
                <a16:creationId xmlns:a16="http://schemas.microsoft.com/office/drawing/2014/main" id="{BEE83A71-7095-2C1B-1CFE-F3E66CBB224A}"/>
              </a:ext>
            </a:extLst>
          </p:cNvPr>
          <p:cNvSpPr>
            <a:spLocks noGrp="1"/>
          </p:cNvSpPr>
          <p:nvPr>
            <p:ph type="subTitle" idx="1"/>
          </p:nvPr>
        </p:nvSpPr>
        <p:spPr>
          <a:xfrm>
            <a:off x="284328" y="1030408"/>
            <a:ext cx="11907672" cy="6018662"/>
          </a:xfrm>
        </p:spPr>
        <p:txBody>
          <a:bodyPr/>
          <a:lstStyle/>
          <a:p>
            <a:pPr algn="l"/>
            <a:r>
              <a:rPr lang="en-US" b="1" dirty="0">
                <a:solidFill>
                  <a:srgbClr val="FFFF00"/>
                </a:solidFill>
              </a:rPr>
              <a:t>Energy Efficiency</a:t>
            </a:r>
          </a:p>
          <a:p>
            <a:pPr algn="l"/>
            <a:r>
              <a:rPr lang="en-US" dirty="0">
                <a:solidFill>
                  <a:schemeClr val="tx1"/>
                </a:solidFill>
              </a:rPr>
              <a:t>Can help reduce the energy consumption as compared </a:t>
            </a:r>
            <a:r>
              <a:rPr lang="en-US" dirty="0" err="1">
                <a:solidFill>
                  <a:schemeClr val="tx1"/>
                </a:solidFill>
              </a:rPr>
              <a:t>ot</a:t>
            </a:r>
            <a:r>
              <a:rPr lang="en-US" dirty="0">
                <a:solidFill>
                  <a:schemeClr val="tx1"/>
                </a:solidFill>
              </a:rPr>
              <a:t> the traditional fans as the wastage of energy will be reduced.</a:t>
            </a:r>
          </a:p>
          <a:p>
            <a:pPr algn="l"/>
            <a:r>
              <a:rPr lang="en-US" b="1" dirty="0">
                <a:solidFill>
                  <a:srgbClr val="FFFF00"/>
                </a:solidFill>
              </a:rPr>
              <a:t>Air Quality Improvement</a:t>
            </a:r>
          </a:p>
          <a:p>
            <a:pPr algn="l"/>
            <a:r>
              <a:rPr lang="en-US" dirty="0">
                <a:solidFill>
                  <a:schemeClr val="tx1"/>
                </a:solidFill>
              </a:rPr>
              <a:t>Removes pollutants  with activated charcoal filter 5 particles in a variety of controlled environments.</a:t>
            </a:r>
          </a:p>
          <a:p>
            <a:pPr algn="l"/>
            <a:r>
              <a:rPr lang="en-US" b="1" dirty="0">
                <a:solidFill>
                  <a:srgbClr val="FFFF00"/>
                </a:solidFill>
              </a:rPr>
              <a:t>Sustainability</a:t>
            </a:r>
          </a:p>
          <a:p>
            <a:pPr algn="l"/>
            <a:r>
              <a:rPr lang="en-US" dirty="0">
                <a:solidFill>
                  <a:schemeClr val="tx1"/>
                </a:solidFill>
              </a:rPr>
              <a:t>Vibration energy harvesting may provide a way to reduce auxiliary power requirements.</a:t>
            </a:r>
          </a:p>
          <a:p>
            <a:pPr algn="l"/>
            <a:r>
              <a:rPr lang="en-US" sz="1800" dirty="0">
                <a:solidFill>
                  <a:schemeClr val="tx1"/>
                </a:solidFill>
                <a:effectLst/>
                <a:latin typeface="Arial" panose="020B0604020202020204" pitchFamily="34" charset="0"/>
                <a:ea typeface="Aptos" panose="020B0004020202020204" pitchFamily="34" charset="0"/>
              </a:rPr>
              <a:t>Silent, energy-efficient air purification</a:t>
            </a:r>
            <a:endParaRPr lang="en-US" dirty="0">
              <a:solidFill>
                <a:schemeClr val="tx1"/>
              </a:solidFill>
            </a:endParaRPr>
          </a:p>
          <a:p>
            <a:pPr algn="l"/>
            <a:endParaRPr lang="en-US" dirty="0">
              <a:solidFill>
                <a:schemeClr val="tx1"/>
              </a:solidFill>
            </a:endParaRPr>
          </a:p>
          <a:p>
            <a:pPr algn="l"/>
            <a:endParaRPr lang="en-IN" dirty="0"/>
          </a:p>
        </p:txBody>
      </p:sp>
    </p:spTree>
    <p:extLst>
      <p:ext uri="{BB962C8B-B14F-4D97-AF65-F5344CB8AC3E}">
        <p14:creationId xmlns:p14="http://schemas.microsoft.com/office/powerpoint/2010/main" val="202154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D8814-E4BD-4652-B809-DA3E68EDFA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A62DBC-61B2-5610-34EF-ADA28CA18210}"/>
              </a:ext>
            </a:extLst>
          </p:cNvPr>
          <p:cNvSpPr>
            <a:spLocks noGrp="1"/>
          </p:cNvSpPr>
          <p:nvPr>
            <p:ph type="ctrTitle"/>
          </p:nvPr>
        </p:nvSpPr>
        <p:spPr>
          <a:xfrm>
            <a:off x="88568" y="160196"/>
            <a:ext cx="11764513" cy="928047"/>
          </a:xfrm>
        </p:spPr>
        <p:txBody>
          <a:bodyPr/>
          <a:lstStyle/>
          <a:p>
            <a:r>
              <a:rPr lang="en-IN" b="1" dirty="0">
                <a:solidFill>
                  <a:srgbClr val="FFFF00"/>
                </a:solidFill>
              </a:rPr>
              <a:t>Experimentation and Verification</a:t>
            </a:r>
          </a:p>
        </p:txBody>
      </p:sp>
      <p:sp>
        <p:nvSpPr>
          <p:cNvPr id="3" name="Subtitle 2">
            <a:extLst>
              <a:ext uri="{FF2B5EF4-FFF2-40B4-BE49-F238E27FC236}">
                <a16:creationId xmlns:a16="http://schemas.microsoft.com/office/drawing/2014/main" id="{4BC07987-B4CF-E3D3-0114-C454DE35AA1B}"/>
              </a:ext>
            </a:extLst>
          </p:cNvPr>
          <p:cNvSpPr>
            <a:spLocks noGrp="1"/>
          </p:cNvSpPr>
          <p:nvPr>
            <p:ph type="subTitle" idx="1"/>
          </p:nvPr>
        </p:nvSpPr>
        <p:spPr>
          <a:xfrm>
            <a:off x="293284" y="1356980"/>
            <a:ext cx="11764513" cy="5398662"/>
          </a:xfrm>
        </p:spPr>
        <p:txBody>
          <a:bodyPr>
            <a:normAutofit/>
          </a:bodyPr>
          <a:lstStyle/>
          <a:p>
            <a:pPr algn="l"/>
            <a:r>
              <a:rPr lang="en-US" b="1" dirty="0">
                <a:solidFill>
                  <a:srgbClr val="FFFF00"/>
                </a:solidFill>
              </a:rPr>
              <a:t>Ultra-sonic Sensor Testing</a:t>
            </a:r>
          </a:p>
          <a:p>
            <a:pPr algn="l"/>
            <a:r>
              <a:rPr lang="en-US" sz="1600" dirty="0">
                <a:solidFill>
                  <a:schemeClr val="tx1"/>
                </a:solidFill>
              </a:rPr>
              <a:t>several distances were tested against the ultrasonic sensor to ensure a consistent detection of the human body.</a:t>
            </a:r>
          </a:p>
          <a:p>
            <a:pPr algn="l"/>
            <a:r>
              <a:rPr lang="en-US" b="1" dirty="0">
                <a:solidFill>
                  <a:srgbClr val="FFFF00"/>
                </a:solidFill>
              </a:rPr>
              <a:t>Temperature and humidity sensor testing</a:t>
            </a:r>
          </a:p>
          <a:p>
            <a:pPr algn="l"/>
            <a:r>
              <a:rPr lang="en-US" sz="1600" dirty="0">
                <a:solidFill>
                  <a:schemeClr val="tx1"/>
                </a:solidFill>
              </a:rPr>
              <a:t>With the same guarantees, temperature sensor accuracy was controlled using a calibrated thermometer</a:t>
            </a:r>
            <a:r>
              <a:rPr lang="en-US" sz="1600" dirty="0"/>
              <a:t>.</a:t>
            </a:r>
            <a:endParaRPr lang="en-US" sz="1600" dirty="0">
              <a:solidFill>
                <a:schemeClr val="tx1"/>
              </a:solidFill>
            </a:endParaRPr>
          </a:p>
          <a:p>
            <a:pPr algn="l"/>
            <a:r>
              <a:rPr lang="en-US" dirty="0"/>
              <a:t> </a:t>
            </a:r>
            <a:r>
              <a:rPr lang="en-US" b="1" dirty="0">
                <a:solidFill>
                  <a:srgbClr val="FFFF00"/>
                </a:solidFill>
              </a:rPr>
              <a:t>Energy Harvesting</a:t>
            </a:r>
          </a:p>
          <a:p>
            <a:pPr algn="l"/>
            <a:r>
              <a:rPr lang="en-US" sz="1600" dirty="0">
                <a:solidFill>
                  <a:schemeClr val="tx1"/>
                </a:solidFill>
              </a:rPr>
              <a:t>Energy output was ascertained by measuring motor vibrations.</a:t>
            </a:r>
          </a:p>
          <a:p>
            <a:pPr algn="l"/>
            <a:r>
              <a:rPr lang="en-US" sz="1600" dirty="0">
                <a:solidFill>
                  <a:schemeClr val="tx1"/>
                </a:solidFill>
              </a:rPr>
              <a:t>The energy produced powered an LED.</a:t>
            </a:r>
          </a:p>
          <a:p>
            <a:pPr algn="l"/>
            <a:r>
              <a:rPr lang="en-US" dirty="0"/>
              <a:t> </a:t>
            </a:r>
            <a:r>
              <a:rPr lang="en-US" b="1" dirty="0">
                <a:solidFill>
                  <a:srgbClr val="FFFF00"/>
                </a:solidFill>
              </a:rPr>
              <a:t>Fan Speed Control</a:t>
            </a:r>
          </a:p>
          <a:p>
            <a:pPr algn="l"/>
            <a:r>
              <a:rPr lang="en-US" sz="1600" dirty="0">
                <a:solidFill>
                  <a:schemeClr val="tx1"/>
                </a:solidFill>
              </a:rPr>
              <a:t>the NPN was tested at different temperatures to validate the smoothness of the fan speed.</a:t>
            </a:r>
          </a:p>
          <a:p>
            <a:pPr algn="l"/>
            <a:endParaRPr lang="en-IN" dirty="0"/>
          </a:p>
        </p:txBody>
      </p:sp>
    </p:spTree>
    <p:extLst>
      <p:ext uri="{BB962C8B-B14F-4D97-AF65-F5344CB8AC3E}">
        <p14:creationId xmlns:p14="http://schemas.microsoft.com/office/powerpoint/2010/main" val="24461377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451</TotalTime>
  <Words>1823</Words>
  <Application>Microsoft Office PowerPoint</Application>
  <PresentationFormat>Widescreen</PresentationFormat>
  <Paragraphs>244</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Algerian</vt:lpstr>
      <vt:lpstr>Aptos</vt:lpstr>
      <vt:lpstr>Arial</vt:lpstr>
      <vt:lpstr>Bahnschrift SemiBold</vt:lpstr>
      <vt:lpstr>Calibri</vt:lpstr>
      <vt:lpstr>Century Gothic</vt:lpstr>
      <vt:lpstr>Consolas</vt:lpstr>
      <vt:lpstr>Open Sans</vt:lpstr>
      <vt:lpstr>Tw Cen MT</vt:lpstr>
      <vt:lpstr>Mesh</vt:lpstr>
      <vt:lpstr>PROBLEM Statement: Create a multifunctional fan that combines air purification, energy harvesting, and smart features for comfort and health</vt:lpstr>
      <vt:lpstr>Scope of the Problem</vt:lpstr>
      <vt:lpstr>PowerPoint Presentation</vt:lpstr>
      <vt:lpstr> Concepts, Theories, and Approaches</vt:lpstr>
      <vt:lpstr>Financial details</vt:lpstr>
      <vt:lpstr>Technical Specifications </vt:lpstr>
      <vt:lpstr> Flow of Operations</vt:lpstr>
      <vt:lpstr> Performance Estimates</vt:lpstr>
      <vt:lpstr>Experimentation and Verification</vt:lpstr>
      <vt:lpstr>Uniqueness and Advantages</vt:lpstr>
      <vt:lpstr>PowerPoint Presentation</vt:lpstr>
      <vt:lpstr> Prototype image and Code :</vt:lpstr>
      <vt:lpstr>PowerPoint Presentation</vt:lpstr>
      <vt:lpstr>SUMMARY</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mohan Lal</dc:creator>
  <cp:lastModifiedBy>mohan Lal</cp:lastModifiedBy>
  <cp:revision>3</cp:revision>
  <dcterms:created xsi:type="dcterms:W3CDTF">2024-12-26T03:56:04Z</dcterms:created>
  <dcterms:modified xsi:type="dcterms:W3CDTF">2024-12-26T11:29:12Z</dcterms:modified>
</cp:coreProperties>
</file>