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71" r:id="rId10"/>
    <p:sldId id="264" r:id="rId11"/>
    <p:sldId id="265" r:id="rId12"/>
    <p:sldId id="266" r:id="rId13"/>
    <p:sldId id="267" r:id="rId14"/>
    <p:sldId id="268" r:id="rId15"/>
    <p:sldId id="269" r:id="rId16"/>
    <p:sldId id="270"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E4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30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01DFD01-188E-43D2-B84B-C2ED12683DA4}" type="datetimeFigureOut">
              <a:rPr lang="en-US" smtClean="0"/>
              <a:t>2/20/2020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DD97EE5-DAAF-458B-8DF5-E728D727093A}" type="slidenum">
              <a:rPr lang="en-US" smtClean="0"/>
              <a:t>‹#›</a:t>
            </a:fld>
            <a:endParaRPr lang="en-US" dirty="0"/>
          </a:p>
        </p:txBody>
      </p:sp>
    </p:spTree>
    <p:extLst>
      <p:ext uri="{BB962C8B-B14F-4D97-AF65-F5344CB8AC3E}">
        <p14:creationId xmlns:p14="http://schemas.microsoft.com/office/powerpoint/2010/main" val="4155640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01DFD01-188E-43D2-B84B-C2ED12683DA4}" type="datetimeFigureOut">
              <a:rPr lang="en-US" smtClean="0"/>
              <a:t>2/20/2020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DD97EE5-DAAF-458B-8DF5-E728D727093A}" type="slidenum">
              <a:rPr lang="en-US" smtClean="0"/>
              <a:t>‹#›</a:t>
            </a:fld>
            <a:endParaRPr lang="en-US" dirty="0"/>
          </a:p>
        </p:txBody>
      </p:sp>
    </p:spTree>
    <p:extLst>
      <p:ext uri="{BB962C8B-B14F-4D97-AF65-F5344CB8AC3E}">
        <p14:creationId xmlns:p14="http://schemas.microsoft.com/office/powerpoint/2010/main" val="3703705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01DFD01-188E-43D2-B84B-C2ED12683DA4}" type="datetimeFigureOut">
              <a:rPr lang="en-US" smtClean="0"/>
              <a:t>2/20/2020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DD97EE5-DAAF-458B-8DF5-E728D727093A}" type="slidenum">
              <a:rPr lang="en-US" smtClean="0"/>
              <a:t>‹#›</a:t>
            </a:fld>
            <a:endParaRPr lang="en-US" dirty="0"/>
          </a:p>
        </p:txBody>
      </p:sp>
    </p:spTree>
    <p:extLst>
      <p:ext uri="{BB962C8B-B14F-4D97-AF65-F5344CB8AC3E}">
        <p14:creationId xmlns:p14="http://schemas.microsoft.com/office/powerpoint/2010/main" val="1553516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01DFD01-188E-43D2-B84B-C2ED12683DA4}" type="datetimeFigureOut">
              <a:rPr lang="en-US" smtClean="0"/>
              <a:t>2/20/2020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DD97EE5-DAAF-458B-8DF5-E728D727093A}" type="slidenum">
              <a:rPr lang="en-US" smtClean="0"/>
              <a:t>‹#›</a:t>
            </a:fld>
            <a:endParaRPr lang="en-US" dirty="0"/>
          </a:p>
        </p:txBody>
      </p:sp>
    </p:spTree>
    <p:extLst>
      <p:ext uri="{BB962C8B-B14F-4D97-AF65-F5344CB8AC3E}">
        <p14:creationId xmlns:p14="http://schemas.microsoft.com/office/powerpoint/2010/main" val="500056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1DFD01-188E-43D2-B84B-C2ED12683DA4}" type="datetimeFigureOut">
              <a:rPr lang="en-US" smtClean="0"/>
              <a:t>2/20/2020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DD97EE5-DAAF-458B-8DF5-E728D727093A}" type="slidenum">
              <a:rPr lang="en-US" smtClean="0"/>
              <a:t>‹#›</a:t>
            </a:fld>
            <a:endParaRPr lang="en-US" dirty="0"/>
          </a:p>
        </p:txBody>
      </p:sp>
    </p:spTree>
    <p:extLst>
      <p:ext uri="{BB962C8B-B14F-4D97-AF65-F5344CB8AC3E}">
        <p14:creationId xmlns:p14="http://schemas.microsoft.com/office/powerpoint/2010/main" val="2512990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01DFD01-188E-43D2-B84B-C2ED12683DA4}" type="datetimeFigureOut">
              <a:rPr lang="en-US" smtClean="0"/>
              <a:t>2/20/2020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DD97EE5-DAAF-458B-8DF5-E728D727093A}" type="slidenum">
              <a:rPr lang="en-US" smtClean="0"/>
              <a:t>‹#›</a:t>
            </a:fld>
            <a:endParaRPr lang="en-US" dirty="0"/>
          </a:p>
        </p:txBody>
      </p:sp>
    </p:spTree>
    <p:extLst>
      <p:ext uri="{BB962C8B-B14F-4D97-AF65-F5344CB8AC3E}">
        <p14:creationId xmlns:p14="http://schemas.microsoft.com/office/powerpoint/2010/main" val="988462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01DFD01-188E-43D2-B84B-C2ED12683DA4}" type="datetimeFigureOut">
              <a:rPr lang="en-US" smtClean="0"/>
              <a:t>2/20/2020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DD97EE5-DAAF-458B-8DF5-E728D727093A}" type="slidenum">
              <a:rPr lang="en-US" smtClean="0"/>
              <a:t>‹#›</a:t>
            </a:fld>
            <a:endParaRPr lang="en-US" dirty="0"/>
          </a:p>
        </p:txBody>
      </p:sp>
    </p:spTree>
    <p:extLst>
      <p:ext uri="{BB962C8B-B14F-4D97-AF65-F5344CB8AC3E}">
        <p14:creationId xmlns:p14="http://schemas.microsoft.com/office/powerpoint/2010/main" val="3290947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01DFD01-188E-43D2-B84B-C2ED12683DA4}" type="datetimeFigureOut">
              <a:rPr lang="en-US" smtClean="0"/>
              <a:t>2/20/2020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DD97EE5-DAAF-458B-8DF5-E728D727093A}" type="slidenum">
              <a:rPr lang="en-US" smtClean="0"/>
              <a:t>‹#›</a:t>
            </a:fld>
            <a:endParaRPr lang="en-US" dirty="0"/>
          </a:p>
        </p:txBody>
      </p:sp>
    </p:spTree>
    <p:extLst>
      <p:ext uri="{BB962C8B-B14F-4D97-AF65-F5344CB8AC3E}">
        <p14:creationId xmlns:p14="http://schemas.microsoft.com/office/powerpoint/2010/main" val="449700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1DFD01-188E-43D2-B84B-C2ED12683DA4}" type="datetimeFigureOut">
              <a:rPr lang="en-US" smtClean="0"/>
              <a:t>2/20/2020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DD97EE5-DAAF-458B-8DF5-E728D727093A}" type="slidenum">
              <a:rPr lang="en-US" smtClean="0"/>
              <a:t>‹#›</a:t>
            </a:fld>
            <a:endParaRPr lang="en-US" dirty="0"/>
          </a:p>
        </p:txBody>
      </p:sp>
    </p:spTree>
    <p:extLst>
      <p:ext uri="{BB962C8B-B14F-4D97-AF65-F5344CB8AC3E}">
        <p14:creationId xmlns:p14="http://schemas.microsoft.com/office/powerpoint/2010/main" val="329980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1DFD01-188E-43D2-B84B-C2ED12683DA4}" type="datetimeFigureOut">
              <a:rPr lang="en-US" smtClean="0"/>
              <a:t>2/20/2020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DD97EE5-DAAF-458B-8DF5-E728D727093A}" type="slidenum">
              <a:rPr lang="en-US" smtClean="0"/>
              <a:t>‹#›</a:t>
            </a:fld>
            <a:endParaRPr lang="en-US" dirty="0"/>
          </a:p>
        </p:txBody>
      </p:sp>
    </p:spTree>
    <p:extLst>
      <p:ext uri="{BB962C8B-B14F-4D97-AF65-F5344CB8AC3E}">
        <p14:creationId xmlns:p14="http://schemas.microsoft.com/office/powerpoint/2010/main" val="1065514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1DFD01-188E-43D2-B84B-C2ED12683DA4}" type="datetimeFigureOut">
              <a:rPr lang="en-US" smtClean="0"/>
              <a:t>2/20/2020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DD97EE5-DAAF-458B-8DF5-E728D727093A}" type="slidenum">
              <a:rPr lang="en-US" smtClean="0"/>
              <a:t>‹#›</a:t>
            </a:fld>
            <a:endParaRPr lang="en-US" dirty="0"/>
          </a:p>
        </p:txBody>
      </p:sp>
    </p:spTree>
    <p:extLst>
      <p:ext uri="{BB962C8B-B14F-4D97-AF65-F5344CB8AC3E}">
        <p14:creationId xmlns:p14="http://schemas.microsoft.com/office/powerpoint/2010/main" val="3320362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1DFD01-188E-43D2-B84B-C2ED12683DA4}" type="datetimeFigureOut">
              <a:rPr lang="en-US" smtClean="0"/>
              <a:t>2/20/2020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D97EE5-DAAF-458B-8DF5-E728D727093A}" type="slidenum">
              <a:rPr lang="en-US" smtClean="0"/>
              <a:t>‹#›</a:t>
            </a:fld>
            <a:endParaRPr lang="en-US" dirty="0"/>
          </a:p>
        </p:txBody>
      </p:sp>
    </p:spTree>
    <p:extLst>
      <p:ext uri="{BB962C8B-B14F-4D97-AF65-F5344CB8AC3E}">
        <p14:creationId xmlns:p14="http://schemas.microsoft.com/office/powerpoint/2010/main" val="14043904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685800"/>
            <a:ext cx="7315200" cy="2123658"/>
          </a:xfrm>
          <a:prstGeom prst="rect">
            <a:avLst/>
          </a:prstGeom>
        </p:spPr>
        <p:style>
          <a:lnRef idx="1">
            <a:schemeClr val="accent5"/>
          </a:lnRef>
          <a:fillRef idx="3">
            <a:schemeClr val="accent5"/>
          </a:fillRef>
          <a:effectRef idx="2">
            <a:schemeClr val="accent5"/>
          </a:effectRef>
          <a:fontRef idx="minor">
            <a:schemeClr val="lt1"/>
          </a:fontRef>
        </p:style>
        <p:txBody>
          <a:bodyPr wrap="square" rtlCol="0" anchor="ctr">
            <a:spAutoFit/>
          </a:bodyPr>
          <a:lstStyle/>
          <a:p>
            <a:r>
              <a:rPr lang="en-US" sz="4400" dirty="0">
                <a:solidFill>
                  <a:schemeClr val="bg1"/>
                </a:solidFill>
                <a:latin typeface="Century Gothic" pitchFamily="34" charset="0"/>
              </a:rPr>
              <a:t>MOBILE PRICE CLASS </a:t>
            </a:r>
          </a:p>
          <a:p>
            <a:r>
              <a:rPr lang="en-US" sz="4400" dirty="0">
                <a:solidFill>
                  <a:schemeClr val="bg1"/>
                </a:solidFill>
                <a:latin typeface="Century Gothic" pitchFamily="34" charset="0"/>
              </a:rPr>
              <a:t>CLASSIFICATION AND </a:t>
            </a:r>
          </a:p>
          <a:p>
            <a:r>
              <a:rPr lang="en-US" sz="4400" dirty="0">
                <a:solidFill>
                  <a:schemeClr val="bg1"/>
                </a:solidFill>
                <a:latin typeface="Century Gothic" pitchFamily="34" charset="0"/>
              </a:rPr>
              <a:t>PREDICTION</a:t>
            </a:r>
          </a:p>
        </p:txBody>
      </p:sp>
      <p:sp>
        <p:nvSpPr>
          <p:cNvPr id="5" name="TextBox 4"/>
          <p:cNvSpPr txBox="1"/>
          <p:nvPr/>
        </p:nvSpPr>
        <p:spPr>
          <a:xfrm>
            <a:off x="685800" y="3452336"/>
            <a:ext cx="3969869" cy="2246769"/>
          </a:xfrm>
          <a:prstGeom prst="rect">
            <a:avLst/>
          </a:prstGeom>
          <a:noFill/>
        </p:spPr>
        <p:txBody>
          <a:bodyPr wrap="none" rtlCol="0">
            <a:spAutoFit/>
          </a:bodyPr>
          <a:lstStyle/>
          <a:p>
            <a:r>
              <a:rPr lang="en-US" sz="2800" dirty="0"/>
              <a:t>GROUP NO. 1	</a:t>
            </a:r>
          </a:p>
          <a:p>
            <a:endParaRPr lang="en-US" sz="2800" dirty="0" smtClean="0"/>
          </a:p>
          <a:p>
            <a:r>
              <a:rPr lang="en-US" sz="2800" dirty="0" err="1"/>
              <a:t>Zareena</a:t>
            </a:r>
            <a:r>
              <a:rPr lang="en-US" sz="2800" dirty="0"/>
              <a:t> </a:t>
            </a:r>
            <a:r>
              <a:rPr lang="en-US" sz="2800" dirty="0" err="1"/>
              <a:t>Basheer</a:t>
            </a:r>
            <a:r>
              <a:rPr lang="en-US" sz="2800" dirty="0"/>
              <a:t> </a:t>
            </a:r>
            <a:r>
              <a:rPr lang="en-US" sz="2800" dirty="0" err="1"/>
              <a:t>Palakkal</a:t>
            </a:r>
            <a:r>
              <a:rPr lang="en-US" sz="2800" smtClean="0"/>
              <a:t>.</a:t>
            </a:r>
            <a:endParaRPr lang="en-US" sz="2800" dirty="0"/>
          </a:p>
          <a:p>
            <a:r>
              <a:rPr lang="en-US" sz="2800" dirty="0" err="1"/>
              <a:t>Revathy</a:t>
            </a:r>
            <a:r>
              <a:rPr lang="en-US" sz="2800" dirty="0"/>
              <a:t>. R.</a:t>
            </a:r>
          </a:p>
          <a:p>
            <a:r>
              <a:rPr lang="en-US" sz="2800" dirty="0" err="1"/>
              <a:t>Shameer</a:t>
            </a:r>
            <a:r>
              <a:rPr lang="en-US" sz="2800" dirty="0"/>
              <a:t>. S</a:t>
            </a:r>
            <a:r>
              <a:rPr lang="en-US" sz="2800" dirty="0" smtClean="0"/>
              <a:t>.</a:t>
            </a:r>
            <a:endParaRPr lang="en-US" sz="2800" dirty="0"/>
          </a:p>
        </p:txBody>
      </p:sp>
    </p:spTree>
    <p:extLst>
      <p:ext uri="{BB962C8B-B14F-4D97-AF65-F5344CB8AC3E}">
        <p14:creationId xmlns:p14="http://schemas.microsoft.com/office/powerpoint/2010/main" val="913885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52400" y="228600"/>
            <a:ext cx="2362200" cy="6324600"/>
          </a:xfrm>
          <a:prstGeom prst="roundRect">
            <a:avLst/>
          </a:prstGeom>
          <a:solidFill>
            <a:srgbClr val="28E4E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Century Gothic" pitchFamily="34" charset="0"/>
              </a:rPr>
              <a:t>PREDICTION OF PRICE RANGES.</a:t>
            </a:r>
          </a:p>
          <a:p>
            <a:pPr algn="ctr"/>
            <a:endParaRPr lang="en-US" b="1" dirty="0">
              <a:solidFill>
                <a:schemeClr val="tx1"/>
              </a:solidFill>
              <a:latin typeface="Century Gothic" pitchFamily="34" charset="0"/>
            </a:endParaRPr>
          </a:p>
        </p:txBody>
      </p:sp>
      <p:sp>
        <p:nvSpPr>
          <p:cNvPr id="3" name="TextBox 2"/>
          <p:cNvSpPr txBox="1"/>
          <p:nvPr/>
        </p:nvSpPr>
        <p:spPr>
          <a:xfrm>
            <a:off x="2743200" y="457200"/>
            <a:ext cx="6019800"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itchFamily="18" charset="0"/>
                <a:cs typeface="Times New Roman" pitchFamily="18" charset="0"/>
              </a:rPr>
              <a:t>Since the dataset is trained and tested different </a:t>
            </a:r>
            <a:r>
              <a:rPr lang="en-US" sz="2400" dirty="0" smtClean="0">
                <a:latin typeface="Times New Roman" pitchFamily="18" charset="0"/>
                <a:cs typeface="Times New Roman" pitchFamily="18" charset="0"/>
              </a:rPr>
              <a:t>models, SVM </a:t>
            </a:r>
            <a:r>
              <a:rPr lang="en-US" sz="2400" dirty="0">
                <a:latin typeface="Times New Roman" pitchFamily="18" charset="0"/>
                <a:cs typeface="Times New Roman" pitchFamily="18" charset="0"/>
              </a:rPr>
              <a:t>giving best accuracy results as compared </a:t>
            </a:r>
            <a:r>
              <a:rPr lang="en-US" sz="2400" dirty="0" smtClean="0">
                <a:latin typeface="Times New Roman" pitchFamily="18" charset="0"/>
                <a:cs typeface="Times New Roman" pitchFamily="18" charset="0"/>
              </a:rPr>
              <a:t>to the other models.  </a:t>
            </a:r>
            <a:endParaRPr lang="en-US" sz="2400" dirty="0">
              <a:latin typeface="Times New Roman" pitchFamily="18" charset="0"/>
              <a:cs typeface="Times New Roman" pitchFamily="18" charset="0"/>
            </a:endParaRPr>
          </a:p>
          <a:p>
            <a:pPr marL="285750" indent="-285750">
              <a:buFont typeface="Arial" panose="020B0604020202020204" pitchFamily="34" charset="0"/>
              <a:buChar char="•"/>
            </a:pPr>
            <a:r>
              <a:rPr lang="en-US" sz="2400" dirty="0">
                <a:latin typeface="Times New Roman" pitchFamily="18" charset="0"/>
                <a:cs typeface="Times New Roman" pitchFamily="18" charset="0"/>
              </a:rPr>
              <a:t>We predicted price range (0, 1, 2, 3) of 1000 test data set using the SVM</a:t>
            </a:r>
            <a:r>
              <a:rPr lang="en-US" sz="2400" dirty="0"/>
              <a:t>.</a:t>
            </a:r>
          </a:p>
        </p:txBody>
      </p:sp>
    </p:spTree>
    <p:extLst>
      <p:ext uri="{BB962C8B-B14F-4D97-AF65-F5344CB8AC3E}">
        <p14:creationId xmlns:p14="http://schemas.microsoft.com/office/powerpoint/2010/main" val="1373907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52400" y="228600"/>
            <a:ext cx="2362200" cy="6324600"/>
          </a:xfrm>
          <a:prstGeom prst="roundRect">
            <a:avLst/>
          </a:prstGeom>
          <a:solidFill>
            <a:srgbClr val="28E4E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Century Gothic" pitchFamily="34" charset="0"/>
              </a:rPr>
              <a:t>FUTURE GOALS</a:t>
            </a:r>
          </a:p>
        </p:txBody>
      </p:sp>
      <p:sp>
        <p:nvSpPr>
          <p:cNvPr id="3" name="TextBox 2"/>
          <p:cNvSpPr txBox="1"/>
          <p:nvPr/>
        </p:nvSpPr>
        <p:spPr>
          <a:xfrm>
            <a:off x="2743200" y="457200"/>
            <a:ext cx="6019800" cy="3046988"/>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latin typeface="Times New Roman" pitchFamily="18" charset="0"/>
                <a:cs typeface="Times New Roman" pitchFamily="18" charset="0"/>
              </a:rPr>
              <a:t>This kind of techniques of predicting the price range can be extended to different business areas like sales of cars, houses, computers etc.</a:t>
            </a:r>
            <a:endParaRPr lang="en-US" sz="2400" dirty="0">
              <a:latin typeface="Times New Roman" pitchFamily="18" charset="0"/>
              <a:cs typeface="Times New Roman" pitchFamily="18" charset="0"/>
            </a:endParaRPr>
          </a:p>
          <a:p>
            <a:pPr marL="285750" indent="-285750">
              <a:buFont typeface="Arial" panose="020B0604020202020204" pitchFamily="34" charset="0"/>
              <a:buChar char="•"/>
            </a:pPr>
            <a:r>
              <a:rPr lang="en-US" sz="2400" dirty="0">
                <a:latin typeface="Times New Roman" pitchFamily="18" charset="0"/>
                <a:cs typeface="Times New Roman" pitchFamily="18" charset="0"/>
              </a:rPr>
              <a:t>Software  or  Mobile  app  can  be  developed  that will predict the market price of any new launched product.</a:t>
            </a:r>
          </a:p>
          <a:p>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089946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52400" y="228600"/>
            <a:ext cx="2667000" cy="6096000"/>
          </a:xfrm>
          <a:prstGeom prst="roundRect">
            <a:avLst/>
          </a:prstGeom>
          <a:solidFill>
            <a:srgbClr val="28E4E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latin typeface="Times New Roman" pitchFamily="18" charset="0"/>
                <a:cs typeface="Times New Roman" pitchFamily="18" charset="0"/>
              </a:rPr>
              <a:t>CONCLUSION</a:t>
            </a:r>
            <a:endParaRPr lang="en-US" sz="2400" b="1" dirty="0">
              <a:solidFill>
                <a:schemeClr val="tx1"/>
              </a:solidFill>
              <a:latin typeface="Times New Roman" pitchFamily="18" charset="0"/>
              <a:cs typeface="Times New Roman" pitchFamily="18" charset="0"/>
            </a:endParaRPr>
          </a:p>
        </p:txBody>
      </p:sp>
      <p:sp>
        <p:nvSpPr>
          <p:cNvPr id="3" name="TextBox 2"/>
          <p:cNvSpPr txBox="1"/>
          <p:nvPr/>
        </p:nvSpPr>
        <p:spPr>
          <a:xfrm>
            <a:off x="2971800" y="533400"/>
            <a:ext cx="5867400" cy="5016758"/>
          </a:xfrm>
          <a:prstGeom prst="rect">
            <a:avLst/>
          </a:prstGeom>
          <a:noFill/>
        </p:spPr>
        <p:txBody>
          <a:bodyPr wrap="square" rtlCol="0">
            <a:spAutoFit/>
          </a:bodyPr>
          <a:lstStyle/>
          <a:p>
            <a:pPr marL="285750" indent="-285750">
              <a:buFont typeface="Arial" pitchFamily="34" charset="0"/>
              <a:buChar char="•"/>
            </a:pPr>
            <a:r>
              <a:rPr lang="en-US" sz="3200" dirty="0" smtClean="0">
                <a:latin typeface="Times New Roman" pitchFamily="18" charset="0"/>
                <a:cs typeface="Times New Roman" pitchFamily="18" charset="0"/>
              </a:rPr>
              <a:t>What is the hidden reason behind the classification of the mobile phones into different price ranges of 0(low cost), 1(medium cost), 2(high cost) and 3(very high cost) ?</a:t>
            </a:r>
          </a:p>
          <a:p>
            <a:pPr marL="285750" indent="-285750">
              <a:buFont typeface="Arial" pitchFamily="34" charset="0"/>
              <a:buChar char="•"/>
            </a:pPr>
            <a:endParaRPr lang="en-US" sz="3200" dirty="0">
              <a:latin typeface="Times New Roman" pitchFamily="18" charset="0"/>
              <a:cs typeface="Times New Roman" pitchFamily="18" charset="0"/>
            </a:endParaRPr>
          </a:p>
          <a:p>
            <a:endParaRPr lang="en-US" sz="3200" dirty="0" smtClean="0">
              <a:latin typeface="Times New Roman" pitchFamily="18" charset="0"/>
              <a:cs typeface="Times New Roman" pitchFamily="18" charset="0"/>
            </a:endParaRPr>
          </a:p>
          <a:p>
            <a:pPr marL="285750" indent="-285750">
              <a:buFont typeface="Arial" pitchFamily="34" charset="0"/>
              <a:buChar char="•"/>
            </a:pPr>
            <a:r>
              <a:rPr lang="en-US" sz="3200" dirty="0" smtClean="0">
                <a:latin typeface="Times New Roman" pitchFamily="18" charset="0"/>
                <a:cs typeface="Times New Roman" pitchFamily="18" charset="0"/>
              </a:rPr>
              <a:t>What features do we get most in each price range?</a:t>
            </a:r>
            <a:endParaRPr lang="en-US" sz="3200" dirty="0">
              <a:latin typeface="Times New Roman" pitchFamily="18" charset="0"/>
              <a:cs typeface="Times New Roman" pitchFamily="18" charset="0"/>
            </a:endParaRPr>
          </a:p>
        </p:txBody>
      </p:sp>
    </p:spTree>
    <p:extLst>
      <p:ext uri="{BB962C8B-B14F-4D97-AF65-F5344CB8AC3E}">
        <p14:creationId xmlns:p14="http://schemas.microsoft.com/office/powerpoint/2010/main" val="5439300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2400" y="457200"/>
            <a:ext cx="8915400" cy="5509200"/>
          </a:xfrm>
          <a:prstGeom prst="rect">
            <a:avLst/>
          </a:prstGeom>
          <a:noFill/>
        </p:spPr>
        <p:txBody>
          <a:bodyPr wrap="square" rtlCol="0">
            <a:spAutoFit/>
          </a:bodyPr>
          <a:lstStyle/>
          <a:p>
            <a:r>
              <a:rPr lang="en-US" b="1" u="sng" dirty="0">
                <a:latin typeface="Times New Roman" pitchFamily="18" charset="0"/>
                <a:cs typeface="Times New Roman" pitchFamily="18" charset="0"/>
              </a:rPr>
              <a:t>What is the hidden reason behind the classification of the mobile phones into different price ranges of 0(low cost), 1(medium cost), 2(high cost) and 3(very high cost) </a:t>
            </a:r>
            <a:r>
              <a:rPr lang="en-US" b="1" u="sng"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pPr marL="285750" indent="-285750">
              <a:buFont typeface="Arial" pitchFamily="34" charset="0"/>
              <a:buChar char="•"/>
            </a:pPr>
            <a:r>
              <a:rPr lang="en-US" sz="2000" dirty="0" smtClean="0">
                <a:latin typeface="Times New Roman" pitchFamily="18" charset="0"/>
                <a:cs typeface="Times New Roman" pitchFamily="18" charset="0"/>
              </a:rPr>
              <a:t>It is simply due to the phone’s performance indicator called </a:t>
            </a:r>
            <a:r>
              <a:rPr lang="en-US" sz="2000" dirty="0" smtClean="0">
                <a:solidFill>
                  <a:schemeClr val="accent2"/>
                </a:solidFill>
                <a:latin typeface="Times New Roman" pitchFamily="18" charset="0"/>
                <a:cs typeface="Times New Roman" pitchFamily="18" charset="0"/>
              </a:rPr>
              <a:t>Random Access Memory (RAM).</a:t>
            </a:r>
          </a:p>
          <a:p>
            <a:pPr marL="285750" indent="-285750">
              <a:buFont typeface="Arial" pitchFamily="34" charset="0"/>
              <a:buChar char="•"/>
            </a:pPr>
            <a:r>
              <a:rPr lang="en-US" sz="2000" dirty="0" smtClean="0">
                <a:latin typeface="Times New Roman" pitchFamily="18" charset="0"/>
                <a:cs typeface="Times New Roman" pitchFamily="18" charset="0"/>
              </a:rPr>
              <a:t>RAM is what performs processes and tasks requested to be done by the user.</a:t>
            </a:r>
          </a:p>
          <a:p>
            <a:pPr marL="285750" indent="-285750">
              <a:buFont typeface="Arial" pitchFamily="34" charset="0"/>
              <a:buChar char="•"/>
            </a:pPr>
            <a:r>
              <a:rPr lang="en-US" sz="2000" dirty="0" smtClean="0">
                <a:latin typeface="Times New Roman" pitchFamily="18" charset="0"/>
                <a:cs typeface="Times New Roman" pitchFamily="18" charset="0"/>
              </a:rPr>
              <a:t>With more RAM or memory for short, one can open and use more and more apps at same instant.</a:t>
            </a:r>
          </a:p>
          <a:p>
            <a:pPr marL="285750" indent="-285750">
              <a:buFont typeface="Arial" pitchFamily="34" charset="0"/>
              <a:buChar char="•"/>
            </a:pPr>
            <a:r>
              <a:rPr lang="en-US" sz="2000" dirty="0" smtClean="0">
                <a:latin typeface="Times New Roman" pitchFamily="18" charset="0"/>
                <a:cs typeface="Times New Roman" pitchFamily="18" charset="0"/>
              </a:rPr>
              <a:t>We can easily switch / flick between these apps without slowing down the device.</a:t>
            </a:r>
          </a:p>
          <a:p>
            <a:pPr marL="285750" indent="-285750">
              <a:buFont typeface="Arial" pitchFamily="34" charset="0"/>
              <a:buChar char="•"/>
            </a:pPr>
            <a:r>
              <a:rPr lang="en-US" sz="2000" dirty="0" smtClean="0">
                <a:latin typeface="Times New Roman" pitchFamily="18" charset="0"/>
                <a:cs typeface="Times New Roman" pitchFamily="18" charset="0"/>
              </a:rPr>
              <a:t>RAM tells us that, any part of the information can be taken out randomly. It is an instant access.</a:t>
            </a:r>
          </a:p>
          <a:p>
            <a:r>
              <a:rPr lang="en-US" sz="2000" dirty="0" smtClean="0">
                <a:latin typeface="Times New Roman" pitchFamily="18" charset="0"/>
                <a:cs typeface="Times New Roman" pitchFamily="18" charset="0"/>
              </a:rPr>
              <a:t>So this memory allows us to do things instantly and simultaneously on our mobile phones. </a:t>
            </a:r>
          </a:p>
          <a:p>
            <a:r>
              <a:rPr lang="en-US" sz="2000" dirty="0" smtClean="0">
                <a:latin typeface="Times New Roman" pitchFamily="18" charset="0"/>
                <a:cs typeface="Times New Roman" pitchFamily="18" charset="0"/>
              </a:rPr>
              <a:t>For e.g. use of multiple apps to get the live cricket score, book a movie, see the reviews and ratings of an electronic gadget, watch the trends in the share market and to top these activities with some calculations in excel sheet and at the same time make a phone call.</a:t>
            </a:r>
          </a:p>
        </p:txBody>
      </p:sp>
    </p:spTree>
    <p:extLst>
      <p:ext uri="{BB962C8B-B14F-4D97-AF65-F5344CB8AC3E}">
        <p14:creationId xmlns:p14="http://schemas.microsoft.com/office/powerpoint/2010/main" val="3764630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457200"/>
            <a:ext cx="8305800" cy="1200329"/>
          </a:xfrm>
          <a:prstGeom prst="rect">
            <a:avLst/>
          </a:prstGeom>
          <a:noFill/>
        </p:spPr>
        <p:txBody>
          <a:bodyPr wrap="square" rtlCol="0">
            <a:spAutoFit/>
          </a:bodyPr>
          <a:lstStyle/>
          <a:p>
            <a:r>
              <a:rPr lang="en-US" dirty="0">
                <a:latin typeface="Times New Roman" pitchFamily="18" charset="0"/>
                <a:cs typeface="Times New Roman" pitchFamily="18" charset="0"/>
              </a:rPr>
              <a:t>Thus, our foremost and prominent insight is that, as the RAM memory increases, the cost of mobile price also increases and vice versa. </a:t>
            </a:r>
          </a:p>
          <a:p>
            <a:endParaRPr lang="en-US" dirty="0"/>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295400"/>
            <a:ext cx="594360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685800" y="5105400"/>
            <a:ext cx="7772400" cy="923330"/>
          </a:xfrm>
          <a:prstGeom prst="rect">
            <a:avLst/>
          </a:prstGeom>
          <a:noFill/>
        </p:spPr>
        <p:txBody>
          <a:bodyPr wrap="square" rtlCol="0">
            <a:spAutoFit/>
          </a:bodyPr>
          <a:lstStyle/>
          <a:p>
            <a:r>
              <a:rPr lang="en-US" dirty="0">
                <a:latin typeface="Times New Roman" pitchFamily="18" charset="0"/>
                <a:cs typeface="Times New Roman" pitchFamily="18" charset="0"/>
              </a:rPr>
              <a:t>That means, the highest price range ‘3’ mobile phones has the highest RAM which implies the best performance.</a:t>
            </a:r>
          </a:p>
          <a:p>
            <a:endParaRPr lang="en-US" dirty="0"/>
          </a:p>
        </p:txBody>
      </p:sp>
    </p:spTree>
    <p:extLst>
      <p:ext uri="{BB962C8B-B14F-4D97-AF65-F5344CB8AC3E}">
        <p14:creationId xmlns:p14="http://schemas.microsoft.com/office/powerpoint/2010/main" val="3230029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33400"/>
            <a:ext cx="8077200" cy="5293757"/>
          </a:xfrm>
          <a:prstGeom prst="rect">
            <a:avLst/>
          </a:prstGeom>
          <a:noFill/>
        </p:spPr>
        <p:txBody>
          <a:bodyPr wrap="square" rtlCol="0">
            <a:spAutoFit/>
          </a:bodyPr>
          <a:lstStyle/>
          <a:p>
            <a:r>
              <a:rPr lang="en-US" sz="2000" b="1" u="sng" dirty="0" smtClean="0">
                <a:latin typeface="Times New Roman" pitchFamily="18" charset="0"/>
                <a:cs typeface="Times New Roman" pitchFamily="18" charset="0"/>
              </a:rPr>
              <a:t>What features do we get most in each price range?</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Our, next important feature is battery power : the energy which keeps your phone working or on.</a:t>
            </a:r>
          </a:p>
          <a:p>
            <a:r>
              <a:rPr lang="en-US" sz="2000" dirty="0" smtClean="0">
                <a:latin typeface="Times New Roman" pitchFamily="18" charset="0"/>
                <a:cs typeface="Times New Roman" pitchFamily="18" charset="0"/>
              </a:rPr>
              <a:t>Here, we vouch for mobile phones of ‘0’ class, we find that they have a really good and attractive battery power when compared to higher price ranges ‘1’, ‘2’. Though they are much higher in price ranges, but they offer only a slight increase in the battery power.</a:t>
            </a:r>
          </a:p>
          <a:p>
            <a:r>
              <a:rPr lang="en-US" sz="2000" dirty="0" smtClean="0">
                <a:latin typeface="Times New Roman" pitchFamily="18" charset="0"/>
                <a:cs typeface="Times New Roman" pitchFamily="18" charset="0"/>
              </a:rPr>
              <a:t>Next, we can see is internal memory of the device : which where the storage area of the mobile phones.</a:t>
            </a:r>
          </a:p>
          <a:p>
            <a:r>
              <a:rPr lang="en-US" sz="2000" dirty="0" smtClean="0">
                <a:latin typeface="Times New Roman" pitchFamily="18" charset="0"/>
                <a:cs typeface="Times New Roman" pitchFamily="18" charset="0"/>
              </a:rPr>
              <a:t>Price range ‘0’ has a total internal memory is as same as that of price range ‘2’.  This is again a supporter for price range’0’ mobile phones.</a:t>
            </a:r>
          </a:p>
          <a:p>
            <a:r>
              <a:rPr lang="en-US" sz="2000" dirty="0" smtClean="0">
                <a:latin typeface="Times New Roman" pitchFamily="18" charset="0"/>
                <a:cs typeface="Times New Roman" pitchFamily="18" charset="0"/>
              </a:rPr>
              <a:t>Also, for price range ‘1’, the internal memory is higher than that of price range ’2’. Which is an attractive quality of price range ‘1’.</a:t>
            </a:r>
          </a:p>
          <a:p>
            <a:r>
              <a:rPr lang="en-US" sz="2000" dirty="0" smtClean="0">
                <a:latin typeface="Times New Roman" pitchFamily="18" charset="0"/>
                <a:cs typeface="Times New Roman" pitchFamily="18" charset="0"/>
              </a:rPr>
              <a:t>At last, the king of price ranges, that is price range ‘3’, has all the features in a very high manner, which makes those mobile phones the best performers.</a:t>
            </a:r>
          </a:p>
          <a:p>
            <a:endParaRPr lang="en-US" dirty="0"/>
          </a:p>
        </p:txBody>
      </p:sp>
    </p:spTree>
    <p:extLst>
      <p:ext uri="{BB962C8B-B14F-4D97-AF65-F5344CB8AC3E}">
        <p14:creationId xmlns:p14="http://schemas.microsoft.com/office/powerpoint/2010/main" val="39528026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609600"/>
            <a:ext cx="8229600" cy="3046988"/>
          </a:xfrm>
          <a:prstGeom prst="rect">
            <a:avLst/>
          </a:prstGeom>
          <a:noFill/>
        </p:spPr>
        <p:txBody>
          <a:bodyPr wrap="square" rtlCol="0">
            <a:spAutoFit/>
          </a:bodyPr>
          <a:lstStyle/>
          <a:p>
            <a:r>
              <a:rPr lang="en-US" sz="2400" dirty="0">
                <a:latin typeface="Times New Roman" pitchFamily="18" charset="0"/>
                <a:cs typeface="Times New Roman" pitchFamily="18" charset="0"/>
              </a:rPr>
              <a:t>Cost prediction is the very important factor of marketing and business. To predict the cost or price range, same procedure can be performed for all types of products for example Cars, Foods, Medicine, and Laptops etc.  </a:t>
            </a:r>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By </a:t>
            </a:r>
            <a:r>
              <a:rPr lang="en-US" sz="2400" dirty="0">
                <a:latin typeface="Times New Roman" pitchFamily="18" charset="0"/>
                <a:cs typeface="Times New Roman" pitchFamily="18" charset="0"/>
              </a:rPr>
              <a:t>specifying economic range a good product can be suggested to a costumer. I.e. it is useful for the costumers to verify that they are paying best price for </a:t>
            </a:r>
            <a:r>
              <a:rPr lang="en-US" sz="2400" dirty="0" smtClean="0">
                <a:latin typeface="Times New Roman" pitchFamily="18" charset="0"/>
                <a:cs typeface="Times New Roman" pitchFamily="18" charset="0"/>
              </a:rPr>
              <a:t>the mobile according to their desire.</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746019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352800" y="219048"/>
            <a:ext cx="5615640" cy="6001643"/>
          </a:xfrm>
          <a:prstGeom prst="rect">
            <a:avLst/>
          </a:prstGeom>
          <a:noFill/>
        </p:spPr>
        <p:txBody>
          <a:bodyPr wrap="none" rtlCol="0">
            <a:spAutoFit/>
          </a:bodyPr>
          <a:lstStyle/>
          <a:p>
            <a:pPr marL="285750" indent="-285750">
              <a:buFont typeface="Wingdings" pitchFamily="2" charset="2"/>
              <a:buChar char="§"/>
            </a:pPr>
            <a:r>
              <a:rPr lang="en-US" sz="2400" dirty="0">
                <a:latin typeface="Times New Roman" pitchFamily="18" charset="0"/>
                <a:cs typeface="Times New Roman" pitchFamily="18" charset="0"/>
              </a:rPr>
              <a:t>Introduction.</a:t>
            </a:r>
          </a:p>
          <a:p>
            <a:pPr marL="285750" indent="-285750">
              <a:buFont typeface="Wingdings" pitchFamily="2" charset="2"/>
              <a:buChar char="§"/>
            </a:pPr>
            <a:r>
              <a:rPr lang="en-US" sz="2400" dirty="0">
                <a:latin typeface="Times New Roman" pitchFamily="18" charset="0"/>
                <a:cs typeface="Times New Roman" pitchFamily="18" charset="0"/>
              </a:rPr>
              <a:t>About Dataset.</a:t>
            </a:r>
          </a:p>
          <a:p>
            <a:pPr marL="285750" indent="-285750">
              <a:buFont typeface="Wingdings" pitchFamily="2" charset="2"/>
              <a:buChar char="§"/>
            </a:pPr>
            <a:r>
              <a:rPr lang="en-US" sz="2400" dirty="0">
                <a:latin typeface="Times New Roman" pitchFamily="18" charset="0"/>
                <a:cs typeface="Times New Roman" pitchFamily="18" charset="0"/>
              </a:rPr>
              <a:t>Problem Statement.</a:t>
            </a:r>
          </a:p>
          <a:p>
            <a:pPr marL="285750" indent="-285750">
              <a:buFont typeface="Wingdings" pitchFamily="2" charset="2"/>
              <a:buChar char="§"/>
            </a:pPr>
            <a:r>
              <a:rPr lang="en-US" sz="2400" dirty="0">
                <a:latin typeface="Times New Roman" pitchFamily="18" charset="0"/>
                <a:cs typeface="Times New Roman" pitchFamily="18" charset="0"/>
              </a:rPr>
              <a:t>Data Analysis Cycle.</a:t>
            </a:r>
          </a:p>
          <a:p>
            <a:r>
              <a:rPr lang="en-US" sz="2400" dirty="0">
                <a:latin typeface="Times New Roman" pitchFamily="18" charset="0"/>
                <a:cs typeface="Times New Roman" pitchFamily="18" charset="0"/>
              </a:rPr>
              <a:t>             1) Data Preprocessing.</a:t>
            </a:r>
          </a:p>
          <a:p>
            <a:r>
              <a:rPr lang="en-US" sz="2400" dirty="0">
                <a:latin typeface="Times New Roman" pitchFamily="18" charset="0"/>
                <a:cs typeface="Times New Roman" pitchFamily="18" charset="0"/>
              </a:rPr>
              <a:t>             2) Splitting and Standardizing Data.</a:t>
            </a:r>
          </a:p>
          <a:p>
            <a:r>
              <a:rPr lang="en-US" sz="2400" dirty="0">
                <a:latin typeface="Times New Roman" pitchFamily="18" charset="0"/>
                <a:cs typeface="Times New Roman" pitchFamily="18" charset="0"/>
              </a:rPr>
              <a:t>             3) Fitting Models.</a:t>
            </a:r>
          </a:p>
          <a:p>
            <a:r>
              <a:rPr lang="en-US" sz="2400" dirty="0">
                <a:latin typeface="Times New Roman" pitchFamily="18" charset="0"/>
                <a:cs typeface="Times New Roman" pitchFamily="18" charset="0"/>
              </a:rPr>
              <a:t>                         a. Logistic Regression.</a:t>
            </a:r>
          </a:p>
          <a:p>
            <a:r>
              <a:rPr lang="en-US" sz="2400" dirty="0">
                <a:latin typeface="Times New Roman" pitchFamily="18" charset="0"/>
                <a:cs typeface="Times New Roman" pitchFamily="18" charset="0"/>
              </a:rPr>
              <a:t>                         b. Decision Tree.</a:t>
            </a:r>
          </a:p>
          <a:p>
            <a:r>
              <a:rPr lang="en-US" sz="2400" dirty="0">
                <a:latin typeface="Times New Roman" pitchFamily="18" charset="0"/>
                <a:cs typeface="Times New Roman" pitchFamily="18" charset="0"/>
              </a:rPr>
              <a:t>                         c. Random Forest.</a:t>
            </a:r>
          </a:p>
          <a:p>
            <a:r>
              <a:rPr lang="en-US" sz="2400" dirty="0">
                <a:latin typeface="Times New Roman" pitchFamily="18" charset="0"/>
                <a:cs typeface="Times New Roman" pitchFamily="18" charset="0"/>
              </a:rPr>
              <a:t>                         d. Gradient Boosting.</a:t>
            </a:r>
          </a:p>
          <a:p>
            <a:r>
              <a:rPr lang="en-US" sz="2400" dirty="0">
                <a:latin typeface="Times New Roman" pitchFamily="18" charset="0"/>
                <a:cs typeface="Times New Roman" pitchFamily="18" charset="0"/>
              </a:rPr>
              <a:t>                         e. Support Vector Machine.</a:t>
            </a:r>
          </a:p>
          <a:p>
            <a:r>
              <a:rPr lang="en-US" sz="2400" dirty="0">
                <a:latin typeface="Times New Roman" pitchFamily="18" charset="0"/>
                <a:cs typeface="Times New Roman" pitchFamily="18" charset="0"/>
              </a:rPr>
              <a:t>                          f. KNN.</a:t>
            </a:r>
          </a:p>
          <a:p>
            <a:pPr marL="285750" indent="-285750">
              <a:buFont typeface="Wingdings" pitchFamily="2" charset="2"/>
              <a:buChar char="§"/>
            </a:pPr>
            <a:r>
              <a:rPr lang="en-US" sz="2400" dirty="0">
                <a:latin typeface="Times New Roman" pitchFamily="18" charset="0"/>
                <a:cs typeface="Times New Roman" pitchFamily="18" charset="0"/>
              </a:rPr>
              <a:t>Prediction of price ranges.</a:t>
            </a:r>
          </a:p>
          <a:p>
            <a:pPr marL="285750" indent="-285750">
              <a:buFont typeface="Wingdings" pitchFamily="2" charset="2"/>
              <a:buChar char="§"/>
            </a:pPr>
            <a:r>
              <a:rPr lang="en-US" sz="2400" dirty="0">
                <a:latin typeface="Times New Roman" pitchFamily="18" charset="0"/>
                <a:cs typeface="Times New Roman" pitchFamily="18" charset="0"/>
              </a:rPr>
              <a:t>Future goals.</a:t>
            </a:r>
          </a:p>
          <a:p>
            <a:pPr marL="285750" indent="-285750">
              <a:buFont typeface="Wingdings" pitchFamily="2" charset="2"/>
              <a:buChar char="§"/>
            </a:pPr>
            <a:r>
              <a:rPr lang="en-US" sz="2400" dirty="0">
                <a:latin typeface="Times New Roman" pitchFamily="18" charset="0"/>
                <a:cs typeface="Times New Roman" pitchFamily="18" charset="0"/>
              </a:rPr>
              <a:t>Conclusions</a:t>
            </a:r>
            <a:r>
              <a:rPr lang="en-US" dirty="0"/>
              <a:t>.</a:t>
            </a:r>
          </a:p>
        </p:txBody>
      </p:sp>
      <p:sp>
        <p:nvSpPr>
          <p:cNvPr id="4" name="Rounded Rectangle 3"/>
          <p:cNvSpPr/>
          <p:nvPr/>
        </p:nvSpPr>
        <p:spPr>
          <a:xfrm>
            <a:off x="228600" y="219048"/>
            <a:ext cx="2819400" cy="6001643"/>
          </a:xfrm>
          <a:prstGeom prst="roundRect">
            <a:avLst/>
          </a:prstGeom>
          <a:solidFill>
            <a:srgbClr val="28E4E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latin typeface="Century Gothic" pitchFamily="34" charset="0"/>
              </a:rPr>
              <a:t>AGENDA</a:t>
            </a:r>
          </a:p>
        </p:txBody>
      </p:sp>
    </p:spTree>
    <p:extLst>
      <p:ext uri="{BB962C8B-B14F-4D97-AF65-F5344CB8AC3E}">
        <p14:creationId xmlns:p14="http://schemas.microsoft.com/office/powerpoint/2010/main" val="3670637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304800" y="381000"/>
            <a:ext cx="2743200" cy="5638800"/>
          </a:xfrm>
          <a:prstGeom prst="roundRect">
            <a:avLst/>
          </a:prstGeom>
          <a:solidFill>
            <a:srgbClr val="28E4E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Century Gothic" pitchFamily="34" charset="0"/>
                <a:cs typeface="Times New Roman" pitchFamily="18" charset="0"/>
              </a:rPr>
              <a:t>INTRODUCTION</a:t>
            </a:r>
          </a:p>
        </p:txBody>
      </p:sp>
      <p:sp>
        <p:nvSpPr>
          <p:cNvPr id="3" name="TextBox 2"/>
          <p:cNvSpPr txBox="1"/>
          <p:nvPr/>
        </p:nvSpPr>
        <p:spPr>
          <a:xfrm>
            <a:off x="3429000" y="609600"/>
            <a:ext cx="5105400" cy="5632311"/>
          </a:xfrm>
          <a:prstGeom prst="rect">
            <a:avLst/>
          </a:prstGeom>
          <a:noFill/>
        </p:spPr>
        <p:txBody>
          <a:bodyPr wrap="square" rtlCol="0">
            <a:spAutoFit/>
          </a:bodyPr>
          <a:lstStyle/>
          <a:p>
            <a:r>
              <a:rPr lang="en-US" sz="2400" dirty="0">
                <a:latin typeface="Times New Roman" pitchFamily="18" charset="0"/>
                <a:cs typeface="Times New Roman" pitchFamily="18" charset="0"/>
              </a:rPr>
              <a:t>Price is the most effective attribute of marketing and business. The very first question of costumer is about the price of items. All the costumers are first worried and thinks “If he would be able to purchase something with given specifications or not”.  Our goal for this project was to use regression and classification techniques in order to estimate to which price class a mobile phone belongs according to some of the given features of the mobile. Along with that, we dealt with predicting the price range of some mobiles by using the best model</a:t>
            </a:r>
            <a:r>
              <a:rPr lang="en-US" sz="2400" dirty="0"/>
              <a:t>.</a:t>
            </a:r>
          </a:p>
        </p:txBody>
      </p:sp>
    </p:spTree>
    <p:extLst>
      <p:ext uri="{BB962C8B-B14F-4D97-AF65-F5344CB8AC3E}">
        <p14:creationId xmlns:p14="http://schemas.microsoft.com/office/powerpoint/2010/main" val="1959174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52400" y="228600"/>
            <a:ext cx="2286000" cy="6248400"/>
          </a:xfrm>
          <a:prstGeom prst="roundRect">
            <a:avLst/>
          </a:prstGeom>
          <a:solidFill>
            <a:srgbClr val="28E4E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1"/>
                </a:solidFill>
                <a:latin typeface="Century Gothic" pitchFamily="34" charset="0"/>
              </a:rPr>
              <a:t>ABOUT </a:t>
            </a:r>
          </a:p>
          <a:p>
            <a:pPr algn="ctr"/>
            <a:r>
              <a:rPr lang="en-US" sz="3600" b="1" dirty="0">
                <a:solidFill>
                  <a:schemeClr val="tx1"/>
                </a:solidFill>
                <a:latin typeface="Century Gothic" pitchFamily="34" charset="0"/>
              </a:rPr>
              <a:t>DATASET</a:t>
            </a:r>
          </a:p>
        </p:txBody>
      </p:sp>
      <p:sp>
        <p:nvSpPr>
          <p:cNvPr id="3" name="TextBox 2"/>
          <p:cNvSpPr txBox="1"/>
          <p:nvPr/>
        </p:nvSpPr>
        <p:spPr>
          <a:xfrm>
            <a:off x="2667000" y="381000"/>
            <a:ext cx="6248399" cy="5632311"/>
          </a:xfrm>
          <a:prstGeom prst="rect">
            <a:avLst/>
          </a:prstGeom>
          <a:noFill/>
        </p:spPr>
        <p:txBody>
          <a:bodyPr wrap="square" rtlCol="0">
            <a:spAutoFit/>
          </a:bodyPr>
          <a:lstStyle/>
          <a:p>
            <a:pPr marL="285750" indent="-285750">
              <a:buFont typeface="Arial" pitchFamily="34" charset="0"/>
              <a:buChar char="•"/>
            </a:pPr>
            <a:r>
              <a:rPr lang="en-US" sz="2400" dirty="0">
                <a:latin typeface="Times New Roman" pitchFamily="18" charset="0"/>
                <a:cs typeface="Times New Roman" pitchFamily="18" charset="0"/>
              </a:rPr>
              <a:t>Our dataset consist of mobile phone features of different brand of mobiles.</a:t>
            </a:r>
          </a:p>
          <a:p>
            <a:pPr marL="285750" indent="-285750">
              <a:buFont typeface="Arial" pitchFamily="34" charset="0"/>
              <a:buChar char="•"/>
            </a:pPr>
            <a:r>
              <a:rPr lang="en-US" sz="2400" dirty="0">
                <a:latin typeface="Times New Roman" pitchFamily="18" charset="0"/>
                <a:cs typeface="Times New Roman" pitchFamily="18" charset="0"/>
              </a:rPr>
              <a:t>The dataset has 22 features and 3000 rows in it.</a:t>
            </a:r>
          </a:p>
          <a:p>
            <a:pPr marL="285750" indent="-285750">
              <a:buFont typeface="Arial" pitchFamily="34" charset="0"/>
              <a:buChar char="•"/>
            </a:pPr>
            <a:r>
              <a:rPr lang="en-US" sz="2400" dirty="0">
                <a:latin typeface="Times New Roman" pitchFamily="18" charset="0"/>
                <a:cs typeface="Times New Roman" pitchFamily="18" charset="0"/>
              </a:rPr>
              <a:t>The 21 feature set will act as the independent variables for  predicting the dependent variable called ‘</a:t>
            </a:r>
            <a:r>
              <a:rPr lang="en-US" sz="2400" dirty="0" err="1">
                <a:latin typeface="Times New Roman" pitchFamily="18" charset="0"/>
                <a:cs typeface="Times New Roman" pitchFamily="18" charset="0"/>
              </a:rPr>
              <a:t>price_range</a:t>
            </a:r>
            <a:r>
              <a:rPr lang="en-US" sz="2400" dirty="0">
                <a:latin typeface="Times New Roman" pitchFamily="18" charset="0"/>
                <a:cs typeface="Times New Roman" pitchFamily="18" charset="0"/>
              </a:rPr>
              <a:t>’.</a:t>
            </a:r>
          </a:p>
          <a:p>
            <a:pPr marL="285750" indent="-285750">
              <a:buFont typeface="Arial" pitchFamily="34" charset="0"/>
              <a:buChar char="•"/>
            </a:pPr>
            <a:r>
              <a:rPr lang="en-US" sz="2400" dirty="0">
                <a:latin typeface="Times New Roman" pitchFamily="18" charset="0"/>
                <a:cs typeface="Times New Roman" pitchFamily="18" charset="0"/>
              </a:rPr>
              <a:t>Among the 3000 rows, we have 1000 Nan values, which we need to predict.</a:t>
            </a:r>
          </a:p>
          <a:p>
            <a:pPr marL="285750" indent="-285750">
              <a:buFont typeface="Arial" pitchFamily="34" charset="0"/>
              <a:buChar char="•"/>
            </a:pPr>
            <a:r>
              <a:rPr lang="en-US" sz="2400" dirty="0">
                <a:latin typeface="Times New Roman" pitchFamily="18" charset="0"/>
                <a:cs typeface="Times New Roman" pitchFamily="18" charset="0"/>
              </a:rPr>
              <a:t>We are planning to use 6 different classification models to train the 2000 observations and will select the one model which has highest accuracy score.  </a:t>
            </a:r>
          </a:p>
          <a:p>
            <a:pPr marL="285750" indent="-285750">
              <a:buFont typeface="Arial" pitchFamily="34" charset="0"/>
              <a:buChar char="•"/>
            </a:pPr>
            <a:r>
              <a:rPr lang="en-US" sz="2400" dirty="0">
                <a:latin typeface="Times New Roman" pitchFamily="18" charset="0"/>
                <a:cs typeface="Times New Roman" pitchFamily="18" charset="0"/>
              </a:rPr>
              <a:t>Then using that model we will predict the price range of those 1000 mobile phones.</a:t>
            </a:r>
          </a:p>
        </p:txBody>
      </p:sp>
    </p:spTree>
    <p:extLst>
      <p:ext uri="{BB962C8B-B14F-4D97-AF65-F5344CB8AC3E}">
        <p14:creationId xmlns:p14="http://schemas.microsoft.com/office/powerpoint/2010/main" val="1653175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304800"/>
            <a:ext cx="2438400" cy="6096000"/>
          </a:xfrm>
          <a:prstGeom prst="roundRect">
            <a:avLst/>
          </a:prstGeom>
          <a:solidFill>
            <a:srgbClr val="28E4E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latin typeface="Century Gothic" pitchFamily="34" charset="0"/>
              </a:rPr>
              <a:t>PROBLEM STATEMENT</a:t>
            </a:r>
          </a:p>
        </p:txBody>
      </p:sp>
      <p:sp>
        <p:nvSpPr>
          <p:cNvPr id="3" name="TextBox 2"/>
          <p:cNvSpPr txBox="1"/>
          <p:nvPr/>
        </p:nvSpPr>
        <p:spPr>
          <a:xfrm>
            <a:off x="2895600" y="152400"/>
            <a:ext cx="5867400" cy="1631216"/>
          </a:xfrm>
          <a:prstGeom prst="rect">
            <a:avLst/>
          </a:prstGeom>
          <a:noFill/>
        </p:spPr>
        <p:txBody>
          <a:bodyPr wrap="square" rtlCol="0">
            <a:spAutoFit/>
          </a:bodyPr>
          <a:lstStyle/>
          <a:p>
            <a:r>
              <a:rPr lang="en-IN" sz="1600" dirty="0"/>
              <a:t> </a:t>
            </a:r>
            <a:r>
              <a:rPr lang="en-IN" sz="1600" dirty="0">
                <a:latin typeface="Times New Roman" pitchFamily="18" charset="0"/>
                <a:cs typeface="Times New Roman" pitchFamily="18" charset="0"/>
              </a:rPr>
              <a:t>To make a suitable machine learning algorithm to predict the price of a mobile phone (classify as price range 0, 1, 2, 3) using the given attributes or features of mobile phone.</a:t>
            </a:r>
            <a:endParaRPr lang="en-US" sz="1600" dirty="0">
              <a:latin typeface="Times New Roman" pitchFamily="18" charset="0"/>
              <a:cs typeface="Times New Roman" pitchFamily="18" charset="0"/>
            </a:endParaRPr>
          </a:p>
          <a:p>
            <a:r>
              <a:rPr lang="en-IN" sz="1600" dirty="0">
                <a:latin typeface="Times New Roman" pitchFamily="18" charset="0"/>
                <a:cs typeface="Times New Roman" pitchFamily="18" charset="0"/>
              </a:rPr>
              <a:t> </a:t>
            </a:r>
            <a:r>
              <a:rPr lang="en-US" sz="1600" b="1" dirty="0">
                <a:latin typeface="Times New Roman" pitchFamily="18" charset="0"/>
                <a:cs typeface="Times New Roman" pitchFamily="18" charset="0"/>
              </a:rPr>
              <a:t>Data set Introduction:  </a:t>
            </a:r>
            <a:r>
              <a:rPr lang="en-US" sz="1600" u="sng" dirty="0">
                <a:latin typeface="Times New Roman" pitchFamily="18" charset="0"/>
                <a:cs typeface="Times New Roman" pitchFamily="18" charset="0"/>
              </a:rPr>
              <a:t>Dataset has 22 features and 3000 entries.</a:t>
            </a:r>
            <a:r>
              <a:rPr lang="en-US" sz="1600" dirty="0">
                <a:latin typeface="Times New Roman" pitchFamily="18" charset="0"/>
                <a:cs typeface="Times New Roman" pitchFamily="18" charset="0"/>
              </a:rPr>
              <a:t> The meanings of the features</a:t>
            </a:r>
            <a:r>
              <a:rPr lang="en-US" dirty="0">
                <a:latin typeface="Times New Roman" pitchFamily="18" charset="0"/>
                <a:cs typeface="Times New Roman" pitchFamily="18" charset="0"/>
              </a:rPr>
              <a:t>:</a:t>
            </a:r>
          </a:p>
          <a:p>
            <a:r>
              <a:rPr lang="en-US" b="1" dirty="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4" name="TextBox 3"/>
          <p:cNvSpPr txBox="1"/>
          <p:nvPr/>
        </p:nvSpPr>
        <p:spPr>
          <a:xfrm>
            <a:off x="2838450" y="1524000"/>
            <a:ext cx="2933700" cy="5293757"/>
          </a:xfrm>
          <a:prstGeom prst="rect">
            <a:avLst/>
          </a:prstGeom>
          <a:noFill/>
        </p:spPr>
        <p:txBody>
          <a:bodyPr wrap="square" rtlCol="0">
            <a:spAutoFit/>
          </a:bodyPr>
          <a:lstStyle/>
          <a:p>
            <a:r>
              <a:rPr lang="en-IN" sz="1600" b="1" dirty="0">
                <a:latin typeface="Times New Roman" pitchFamily="18" charset="0"/>
                <a:cs typeface="Times New Roman" pitchFamily="18" charset="0"/>
              </a:rPr>
              <a:t>Id</a:t>
            </a:r>
            <a:r>
              <a:rPr lang="en-IN" sz="1600" dirty="0">
                <a:latin typeface="Times New Roman" pitchFamily="18" charset="0"/>
                <a:cs typeface="Times New Roman" pitchFamily="18" charset="0"/>
              </a:rPr>
              <a:t>: ID</a:t>
            </a:r>
            <a:endParaRPr lang="en-US" sz="1600" dirty="0">
              <a:latin typeface="Times New Roman" pitchFamily="18" charset="0"/>
              <a:cs typeface="Times New Roman" pitchFamily="18" charset="0"/>
            </a:endParaRPr>
          </a:p>
          <a:p>
            <a:r>
              <a:rPr lang="en-IN" sz="1600" b="1" dirty="0" err="1">
                <a:latin typeface="Times New Roman" pitchFamily="18" charset="0"/>
                <a:cs typeface="Times New Roman" pitchFamily="18" charset="0"/>
              </a:rPr>
              <a:t>battery_power</a:t>
            </a:r>
            <a:r>
              <a:rPr lang="en-IN" sz="1600" b="1" dirty="0">
                <a:latin typeface="Times New Roman" pitchFamily="18" charset="0"/>
                <a:cs typeface="Times New Roman" pitchFamily="18" charset="0"/>
              </a:rPr>
              <a:t>: </a:t>
            </a:r>
            <a:r>
              <a:rPr lang="en-IN" sz="1600" dirty="0">
                <a:latin typeface="Times New Roman" pitchFamily="18" charset="0"/>
                <a:cs typeface="Times New Roman" pitchFamily="18" charset="0"/>
              </a:rPr>
              <a:t>Total energy a battery can store in one time measured in </a:t>
            </a:r>
            <a:r>
              <a:rPr lang="en-IN" sz="1600" dirty="0" err="1">
                <a:latin typeface="Times New Roman" pitchFamily="18" charset="0"/>
                <a:cs typeface="Times New Roman" pitchFamily="18" charset="0"/>
              </a:rPr>
              <a:t>mAh</a:t>
            </a:r>
            <a:endParaRPr lang="en-US" sz="1600" dirty="0">
              <a:latin typeface="Times New Roman" pitchFamily="18" charset="0"/>
              <a:cs typeface="Times New Roman" pitchFamily="18" charset="0"/>
            </a:endParaRPr>
          </a:p>
          <a:p>
            <a:r>
              <a:rPr lang="en-IN" sz="1600" b="1" dirty="0">
                <a:latin typeface="Times New Roman" pitchFamily="18" charset="0"/>
                <a:cs typeface="Times New Roman" pitchFamily="18" charset="0"/>
              </a:rPr>
              <a:t>blue:</a:t>
            </a:r>
            <a:r>
              <a:rPr lang="en-IN" sz="1600" dirty="0">
                <a:latin typeface="Times New Roman" pitchFamily="18" charset="0"/>
                <a:cs typeface="Times New Roman" pitchFamily="18" charset="0"/>
              </a:rPr>
              <a:t> Has </a:t>
            </a:r>
            <a:r>
              <a:rPr lang="en-IN" sz="1600" dirty="0" err="1">
                <a:latin typeface="Times New Roman" pitchFamily="18" charset="0"/>
                <a:cs typeface="Times New Roman" pitchFamily="18" charset="0"/>
              </a:rPr>
              <a:t>bluetooth</a:t>
            </a:r>
            <a:r>
              <a:rPr lang="en-IN" sz="1600" dirty="0">
                <a:latin typeface="Times New Roman" pitchFamily="18" charset="0"/>
                <a:cs typeface="Times New Roman" pitchFamily="18" charset="0"/>
              </a:rPr>
              <a:t> or not</a:t>
            </a:r>
            <a:endParaRPr lang="en-US" sz="1600" dirty="0">
              <a:latin typeface="Times New Roman" pitchFamily="18" charset="0"/>
              <a:cs typeface="Times New Roman" pitchFamily="18" charset="0"/>
            </a:endParaRPr>
          </a:p>
          <a:p>
            <a:r>
              <a:rPr lang="en-IN" sz="1600" b="1" dirty="0" err="1">
                <a:latin typeface="Times New Roman" pitchFamily="18" charset="0"/>
                <a:cs typeface="Times New Roman" pitchFamily="18" charset="0"/>
              </a:rPr>
              <a:t>clock_speed</a:t>
            </a:r>
            <a:r>
              <a:rPr lang="en-IN" sz="1600" b="1" dirty="0">
                <a:latin typeface="Times New Roman" pitchFamily="18" charset="0"/>
                <a:cs typeface="Times New Roman" pitchFamily="18" charset="0"/>
              </a:rPr>
              <a:t>:</a:t>
            </a:r>
            <a:r>
              <a:rPr lang="en-IN" sz="1600" dirty="0">
                <a:latin typeface="Times New Roman" pitchFamily="18" charset="0"/>
                <a:cs typeface="Times New Roman" pitchFamily="18" charset="0"/>
              </a:rPr>
              <a:t> speed at which microprocessor executes instructions</a:t>
            </a:r>
            <a:endParaRPr lang="en-US" sz="1600" dirty="0">
              <a:latin typeface="Times New Roman" pitchFamily="18" charset="0"/>
              <a:cs typeface="Times New Roman" pitchFamily="18" charset="0"/>
            </a:endParaRPr>
          </a:p>
          <a:p>
            <a:r>
              <a:rPr lang="en-IN" sz="1600" b="1" dirty="0" err="1">
                <a:latin typeface="Times New Roman" pitchFamily="18" charset="0"/>
                <a:cs typeface="Times New Roman" pitchFamily="18" charset="0"/>
              </a:rPr>
              <a:t>dual_sim</a:t>
            </a:r>
            <a:r>
              <a:rPr lang="en-IN" sz="1600" b="1" dirty="0">
                <a:latin typeface="Times New Roman" pitchFamily="18" charset="0"/>
                <a:cs typeface="Times New Roman" pitchFamily="18" charset="0"/>
              </a:rPr>
              <a:t>:</a:t>
            </a:r>
            <a:r>
              <a:rPr lang="en-IN" sz="1600" dirty="0">
                <a:latin typeface="Times New Roman" pitchFamily="18" charset="0"/>
                <a:cs typeface="Times New Roman" pitchFamily="18" charset="0"/>
              </a:rPr>
              <a:t> Has dual </a:t>
            </a:r>
            <a:r>
              <a:rPr lang="en-IN" sz="1600" dirty="0" err="1">
                <a:latin typeface="Times New Roman" pitchFamily="18" charset="0"/>
                <a:cs typeface="Times New Roman" pitchFamily="18" charset="0"/>
              </a:rPr>
              <a:t>sim</a:t>
            </a:r>
            <a:r>
              <a:rPr lang="en-IN" sz="1600" dirty="0">
                <a:latin typeface="Times New Roman" pitchFamily="18" charset="0"/>
                <a:cs typeface="Times New Roman" pitchFamily="18" charset="0"/>
              </a:rPr>
              <a:t> support or not</a:t>
            </a:r>
            <a:endParaRPr lang="en-US" sz="1600" dirty="0">
              <a:latin typeface="Times New Roman" pitchFamily="18" charset="0"/>
              <a:cs typeface="Times New Roman" pitchFamily="18" charset="0"/>
            </a:endParaRPr>
          </a:p>
          <a:p>
            <a:r>
              <a:rPr lang="en-IN" sz="1600" b="1" dirty="0">
                <a:latin typeface="Times New Roman" pitchFamily="18" charset="0"/>
                <a:cs typeface="Times New Roman" pitchFamily="18" charset="0"/>
              </a:rPr>
              <a:t>fc:</a:t>
            </a:r>
            <a:r>
              <a:rPr lang="en-IN" sz="1600" dirty="0">
                <a:latin typeface="Times New Roman" pitchFamily="18" charset="0"/>
                <a:cs typeface="Times New Roman" pitchFamily="18" charset="0"/>
              </a:rPr>
              <a:t> Front Camera mega pixels</a:t>
            </a:r>
            <a:endParaRPr lang="en-US" sz="1600" dirty="0">
              <a:latin typeface="Times New Roman" pitchFamily="18" charset="0"/>
              <a:cs typeface="Times New Roman" pitchFamily="18" charset="0"/>
            </a:endParaRPr>
          </a:p>
          <a:p>
            <a:r>
              <a:rPr lang="en-IN" sz="1600" b="1" dirty="0" err="1">
                <a:latin typeface="Times New Roman" pitchFamily="18" charset="0"/>
                <a:cs typeface="Times New Roman" pitchFamily="18" charset="0"/>
              </a:rPr>
              <a:t>four_g</a:t>
            </a:r>
            <a:r>
              <a:rPr lang="en-IN" sz="1600" b="1" dirty="0">
                <a:latin typeface="Times New Roman" pitchFamily="18" charset="0"/>
                <a:cs typeface="Times New Roman" pitchFamily="18" charset="0"/>
              </a:rPr>
              <a:t>:</a:t>
            </a:r>
            <a:r>
              <a:rPr lang="en-IN" sz="1600" dirty="0">
                <a:latin typeface="Times New Roman" pitchFamily="18" charset="0"/>
                <a:cs typeface="Times New Roman" pitchFamily="18" charset="0"/>
              </a:rPr>
              <a:t> Has 4G or not</a:t>
            </a:r>
            <a:endParaRPr lang="en-US" sz="1600" dirty="0">
              <a:latin typeface="Times New Roman" pitchFamily="18" charset="0"/>
              <a:cs typeface="Times New Roman" pitchFamily="18" charset="0"/>
            </a:endParaRPr>
          </a:p>
          <a:p>
            <a:r>
              <a:rPr lang="en-IN" sz="1600" b="1" dirty="0" err="1">
                <a:latin typeface="Times New Roman" pitchFamily="18" charset="0"/>
                <a:cs typeface="Times New Roman" pitchFamily="18" charset="0"/>
              </a:rPr>
              <a:t>int_memory</a:t>
            </a:r>
            <a:r>
              <a:rPr lang="en-IN" sz="1600" b="1" dirty="0">
                <a:latin typeface="Times New Roman" pitchFamily="18" charset="0"/>
                <a:cs typeface="Times New Roman" pitchFamily="18" charset="0"/>
              </a:rPr>
              <a:t>:</a:t>
            </a:r>
            <a:r>
              <a:rPr lang="en-IN" sz="1600" dirty="0">
                <a:latin typeface="Times New Roman" pitchFamily="18" charset="0"/>
                <a:cs typeface="Times New Roman" pitchFamily="18" charset="0"/>
              </a:rPr>
              <a:t> Internal Memory in Gigabytes</a:t>
            </a:r>
            <a:endParaRPr lang="en-US" sz="1600" dirty="0">
              <a:latin typeface="Times New Roman" pitchFamily="18" charset="0"/>
              <a:cs typeface="Times New Roman" pitchFamily="18" charset="0"/>
            </a:endParaRPr>
          </a:p>
          <a:p>
            <a:r>
              <a:rPr lang="en-IN" sz="1600" b="1" dirty="0" err="1">
                <a:latin typeface="Times New Roman" pitchFamily="18" charset="0"/>
                <a:cs typeface="Times New Roman" pitchFamily="18" charset="0"/>
              </a:rPr>
              <a:t>m_dep</a:t>
            </a:r>
            <a:r>
              <a:rPr lang="en-IN" sz="1600" b="1" dirty="0">
                <a:latin typeface="Times New Roman" pitchFamily="18" charset="0"/>
                <a:cs typeface="Times New Roman" pitchFamily="18" charset="0"/>
              </a:rPr>
              <a:t>:</a:t>
            </a:r>
            <a:r>
              <a:rPr lang="en-IN" sz="1600" dirty="0">
                <a:latin typeface="Times New Roman" pitchFamily="18" charset="0"/>
                <a:cs typeface="Times New Roman" pitchFamily="18" charset="0"/>
              </a:rPr>
              <a:t> Mobile Depth in cm</a:t>
            </a:r>
            <a:endParaRPr lang="en-US" sz="1600" dirty="0">
              <a:latin typeface="Times New Roman" pitchFamily="18" charset="0"/>
              <a:cs typeface="Times New Roman" pitchFamily="18" charset="0"/>
            </a:endParaRPr>
          </a:p>
          <a:p>
            <a:r>
              <a:rPr lang="en-IN" sz="1600" b="1" dirty="0" err="1">
                <a:latin typeface="Times New Roman" pitchFamily="18" charset="0"/>
                <a:cs typeface="Times New Roman" pitchFamily="18" charset="0"/>
              </a:rPr>
              <a:t>mobile_wt</a:t>
            </a:r>
            <a:r>
              <a:rPr lang="en-IN" sz="1600" b="1" dirty="0">
                <a:latin typeface="Times New Roman" pitchFamily="18" charset="0"/>
                <a:cs typeface="Times New Roman" pitchFamily="18" charset="0"/>
              </a:rPr>
              <a:t>:</a:t>
            </a:r>
            <a:r>
              <a:rPr lang="en-IN" sz="1600" dirty="0">
                <a:latin typeface="Times New Roman" pitchFamily="18" charset="0"/>
                <a:cs typeface="Times New Roman" pitchFamily="18" charset="0"/>
              </a:rPr>
              <a:t> Weight of mobile phone</a:t>
            </a:r>
            <a:endParaRPr lang="en-US" sz="1600" dirty="0">
              <a:latin typeface="Times New Roman" pitchFamily="18" charset="0"/>
              <a:cs typeface="Times New Roman" pitchFamily="18" charset="0"/>
            </a:endParaRPr>
          </a:p>
          <a:p>
            <a:r>
              <a:rPr lang="en-IN" sz="1600" b="1" dirty="0" err="1">
                <a:latin typeface="Times New Roman" pitchFamily="18" charset="0"/>
                <a:cs typeface="Times New Roman" pitchFamily="18" charset="0"/>
              </a:rPr>
              <a:t>n_cores</a:t>
            </a:r>
            <a:r>
              <a:rPr lang="en-IN" sz="1600" b="1" dirty="0">
                <a:latin typeface="Times New Roman" pitchFamily="18" charset="0"/>
                <a:cs typeface="Times New Roman" pitchFamily="18" charset="0"/>
              </a:rPr>
              <a:t>:</a:t>
            </a:r>
            <a:r>
              <a:rPr lang="en-IN" sz="1600" dirty="0">
                <a:latin typeface="Times New Roman" pitchFamily="18" charset="0"/>
                <a:cs typeface="Times New Roman" pitchFamily="18" charset="0"/>
              </a:rPr>
              <a:t> Number of cores of processor</a:t>
            </a:r>
            <a:endParaRPr lang="en-US" sz="1600" dirty="0">
              <a:latin typeface="Times New Roman" pitchFamily="18" charset="0"/>
              <a:cs typeface="Times New Roman" pitchFamily="18" charset="0"/>
            </a:endParaRPr>
          </a:p>
          <a:p>
            <a:r>
              <a:rPr lang="en-IN" sz="1600" b="1" dirty="0">
                <a:latin typeface="Times New Roman" pitchFamily="18" charset="0"/>
                <a:cs typeface="Times New Roman" pitchFamily="18" charset="0"/>
              </a:rPr>
              <a:t>pc:</a:t>
            </a:r>
            <a:r>
              <a:rPr lang="en-IN" sz="1600" dirty="0">
                <a:latin typeface="Times New Roman" pitchFamily="18" charset="0"/>
                <a:cs typeface="Times New Roman" pitchFamily="18" charset="0"/>
              </a:rPr>
              <a:t> Primary Camera mega pixels</a:t>
            </a:r>
            <a:endParaRPr lang="en-US" sz="1600" dirty="0">
              <a:latin typeface="Times New Roman" pitchFamily="18" charset="0"/>
              <a:cs typeface="Times New Roman" pitchFamily="18" charset="0"/>
            </a:endParaRPr>
          </a:p>
          <a:p>
            <a:endParaRPr lang="en-US" dirty="0"/>
          </a:p>
        </p:txBody>
      </p:sp>
      <p:sp>
        <p:nvSpPr>
          <p:cNvPr id="5" name="TextBox 4"/>
          <p:cNvSpPr txBox="1"/>
          <p:nvPr/>
        </p:nvSpPr>
        <p:spPr>
          <a:xfrm>
            <a:off x="5794664" y="1295400"/>
            <a:ext cx="2933700" cy="5509200"/>
          </a:xfrm>
          <a:prstGeom prst="rect">
            <a:avLst/>
          </a:prstGeom>
          <a:noFill/>
        </p:spPr>
        <p:txBody>
          <a:bodyPr wrap="square" rtlCol="0">
            <a:spAutoFit/>
          </a:bodyPr>
          <a:lstStyle/>
          <a:p>
            <a:endParaRPr lang="en-IN" sz="1600" b="1" dirty="0"/>
          </a:p>
          <a:p>
            <a:r>
              <a:rPr lang="en-IN" sz="1600" b="1" dirty="0" err="1">
                <a:latin typeface="Times New Roman" pitchFamily="18" charset="0"/>
                <a:cs typeface="Times New Roman" pitchFamily="18" charset="0"/>
              </a:rPr>
              <a:t>px_height</a:t>
            </a:r>
            <a:r>
              <a:rPr lang="en-IN" sz="1600" b="1" dirty="0">
                <a:latin typeface="Times New Roman" pitchFamily="18" charset="0"/>
                <a:cs typeface="Times New Roman" pitchFamily="18" charset="0"/>
              </a:rPr>
              <a:t>:</a:t>
            </a:r>
            <a:r>
              <a:rPr lang="en-IN" sz="1600" dirty="0">
                <a:latin typeface="Times New Roman" pitchFamily="18" charset="0"/>
                <a:cs typeface="Times New Roman" pitchFamily="18" charset="0"/>
              </a:rPr>
              <a:t> Pixel Resolution Height</a:t>
            </a:r>
            <a:endParaRPr lang="en-US" dirty="0">
              <a:latin typeface="Times New Roman" pitchFamily="18" charset="0"/>
              <a:cs typeface="Times New Roman" pitchFamily="18" charset="0"/>
            </a:endParaRPr>
          </a:p>
          <a:p>
            <a:r>
              <a:rPr lang="en-IN" sz="1600" b="1" dirty="0" err="1">
                <a:latin typeface="Times New Roman" pitchFamily="18" charset="0"/>
                <a:cs typeface="Times New Roman" pitchFamily="18" charset="0"/>
              </a:rPr>
              <a:t>px_width</a:t>
            </a:r>
            <a:r>
              <a:rPr lang="en-IN" sz="1600" b="1" dirty="0">
                <a:latin typeface="Times New Roman" pitchFamily="18" charset="0"/>
                <a:cs typeface="Times New Roman" pitchFamily="18" charset="0"/>
              </a:rPr>
              <a:t>:</a:t>
            </a:r>
            <a:r>
              <a:rPr lang="en-IN" sz="1600" dirty="0">
                <a:latin typeface="Times New Roman" pitchFamily="18" charset="0"/>
                <a:cs typeface="Times New Roman" pitchFamily="18" charset="0"/>
              </a:rPr>
              <a:t> Pixel Resolution Width</a:t>
            </a:r>
            <a:endParaRPr lang="en-US" sz="1600" dirty="0">
              <a:latin typeface="Times New Roman" pitchFamily="18" charset="0"/>
              <a:cs typeface="Times New Roman" pitchFamily="18" charset="0"/>
            </a:endParaRPr>
          </a:p>
          <a:p>
            <a:r>
              <a:rPr lang="en-IN" sz="1600" b="1" dirty="0">
                <a:latin typeface="Times New Roman" pitchFamily="18" charset="0"/>
                <a:cs typeface="Times New Roman" pitchFamily="18" charset="0"/>
              </a:rPr>
              <a:t>ram:</a:t>
            </a:r>
            <a:r>
              <a:rPr lang="en-IN" sz="1600" dirty="0">
                <a:latin typeface="Times New Roman" pitchFamily="18" charset="0"/>
                <a:cs typeface="Times New Roman" pitchFamily="18" charset="0"/>
              </a:rPr>
              <a:t> Random Access Memory in Mega Bytes</a:t>
            </a:r>
            <a:endParaRPr lang="en-US" sz="1600" dirty="0">
              <a:latin typeface="Times New Roman" pitchFamily="18" charset="0"/>
              <a:cs typeface="Times New Roman" pitchFamily="18" charset="0"/>
            </a:endParaRPr>
          </a:p>
          <a:p>
            <a:r>
              <a:rPr lang="en-IN" sz="1600" b="1" dirty="0" err="1">
                <a:latin typeface="Times New Roman" pitchFamily="18" charset="0"/>
                <a:cs typeface="Times New Roman" pitchFamily="18" charset="0"/>
              </a:rPr>
              <a:t>sc_h</a:t>
            </a:r>
            <a:r>
              <a:rPr lang="en-IN" sz="1600" b="1" dirty="0">
                <a:latin typeface="Times New Roman" pitchFamily="18" charset="0"/>
                <a:cs typeface="Times New Roman" pitchFamily="18" charset="0"/>
              </a:rPr>
              <a:t>:</a:t>
            </a:r>
            <a:r>
              <a:rPr lang="en-IN" sz="1600" dirty="0">
                <a:latin typeface="Times New Roman" pitchFamily="18" charset="0"/>
                <a:cs typeface="Times New Roman" pitchFamily="18" charset="0"/>
              </a:rPr>
              <a:t> Screen Height of mobile in cm</a:t>
            </a:r>
            <a:endParaRPr lang="en-US" sz="1600" dirty="0">
              <a:latin typeface="Times New Roman" pitchFamily="18" charset="0"/>
              <a:cs typeface="Times New Roman" pitchFamily="18" charset="0"/>
            </a:endParaRPr>
          </a:p>
          <a:p>
            <a:r>
              <a:rPr lang="en-IN" sz="1600" b="1" dirty="0" err="1">
                <a:latin typeface="Times New Roman" pitchFamily="18" charset="0"/>
                <a:cs typeface="Times New Roman" pitchFamily="18" charset="0"/>
              </a:rPr>
              <a:t>sc_w</a:t>
            </a:r>
            <a:r>
              <a:rPr lang="en-IN" sz="1600" b="1" dirty="0">
                <a:latin typeface="Times New Roman" pitchFamily="18" charset="0"/>
                <a:cs typeface="Times New Roman" pitchFamily="18" charset="0"/>
              </a:rPr>
              <a:t>:</a:t>
            </a:r>
            <a:r>
              <a:rPr lang="en-IN" sz="1600" dirty="0">
                <a:latin typeface="Times New Roman" pitchFamily="18" charset="0"/>
                <a:cs typeface="Times New Roman" pitchFamily="18" charset="0"/>
              </a:rPr>
              <a:t> Screen Width of mobile in cm</a:t>
            </a:r>
            <a:endParaRPr lang="en-US" sz="1600" dirty="0">
              <a:latin typeface="Times New Roman" pitchFamily="18" charset="0"/>
              <a:cs typeface="Times New Roman" pitchFamily="18" charset="0"/>
            </a:endParaRPr>
          </a:p>
          <a:p>
            <a:r>
              <a:rPr lang="en-IN" sz="1600" b="1" dirty="0" err="1">
                <a:latin typeface="Times New Roman" pitchFamily="18" charset="0"/>
                <a:cs typeface="Times New Roman" pitchFamily="18" charset="0"/>
              </a:rPr>
              <a:t>talk_time</a:t>
            </a:r>
            <a:r>
              <a:rPr lang="en-IN" sz="1600" b="1" dirty="0">
                <a:latin typeface="Times New Roman" pitchFamily="18" charset="0"/>
                <a:cs typeface="Times New Roman" pitchFamily="18" charset="0"/>
              </a:rPr>
              <a:t>:</a:t>
            </a:r>
            <a:r>
              <a:rPr lang="en-IN" sz="1600" dirty="0">
                <a:latin typeface="Times New Roman" pitchFamily="18" charset="0"/>
                <a:cs typeface="Times New Roman" pitchFamily="18" charset="0"/>
              </a:rPr>
              <a:t> longest time that a single battery charge will last when you are</a:t>
            </a:r>
            <a:endParaRPr lang="en-US" sz="1600" dirty="0">
              <a:latin typeface="Times New Roman" pitchFamily="18" charset="0"/>
              <a:cs typeface="Times New Roman" pitchFamily="18" charset="0"/>
            </a:endParaRPr>
          </a:p>
          <a:p>
            <a:r>
              <a:rPr lang="en-IN" sz="1600" b="1" dirty="0" err="1">
                <a:latin typeface="Times New Roman" pitchFamily="18" charset="0"/>
                <a:cs typeface="Times New Roman" pitchFamily="18" charset="0"/>
              </a:rPr>
              <a:t>three_g</a:t>
            </a:r>
            <a:r>
              <a:rPr lang="en-IN" sz="1600" b="1" dirty="0">
                <a:latin typeface="Times New Roman" pitchFamily="18" charset="0"/>
                <a:cs typeface="Times New Roman" pitchFamily="18" charset="0"/>
              </a:rPr>
              <a:t>:</a:t>
            </a:r>
            <a:r>
              <a:rPr lang="en-IN" sz="1600" dirty="0">
                <a:latin typeface="Times New Roman" pitchFamily="18" charset="0"/>
                <a:cs typeface="Times New Roman" pitchFamily="18" charset="0"/>
              </a:rPr>
              <a:t> Has 3G or not</a:t>
            </a:r>
            <a:endParaRPr lang="en-US" sz="1600" dirty="0">
              <a:latin typeface="Times New Roman" pitchFamily="18" charset="0"/>
              <a:cs typeface="Times New Roman" pitchFamily="18" charset="0"/>
            </a:endParaRPr>
          </a:p>
          <a:p>
            <a:r>
              <a:rPr lang="en-IN" sz="1600" b="1" dirty="0" err="1">
                <a:latin typeface="Times New Roman" pitchFamily="18" charset="0"/>
                <a:cs typeface="Times New Roman" pitchFamily="18" charset="0"/>
              </a:rPr>
              <a:t>touch_screen</a:t>
            </a:r>
            <a:r>
              <a:rPr lang="en-IN" sz="1600" b="1" dirty="0">
                <a:latin typeface="Times New Roman" pitchFamily="18" charset="0"/>
                <a:cs typeface="Times New Roman" pitchFamily="18" charset="0"/>
              </a:rPr>
              <a:t>:</a:t>
            </a:r>
            <a:r>
              <a:rPr lang="en-IN" sz="1600" dirty="0">
                <a:latin typeface="Times New Roman" pitchFamily="18" charset="0"/>
                <a:cs typeface="Times New Roman" pitchFamily="18" charset="0"/>
              </a:rPr>
              <a:t> Has touch screen or not</a:t>
            </a:r>
            <a:endParaRPr lang="en-US" sz="1600" dirty="0">
              <a:latin typeface="Times New Roman" pitchFamily="18" charset="0"/>
              <a:cs typeface="Times New Roman" pitchFamily="18" charset="0"/>
            </a:endParaRPr>
          </a:p>
          <a:p>
            <a:r>
              <a:rPr lang="en-IN" sz="1600" b="1" dirty="0" err="1">
                <a:latin typeface="Times New Roman" pitchFamily="18" charset="0"/>
                <a:cs typeface="Times New Roman" pitchFamily="18" charset="0"/>
              </a:rPr>
              <a:t>wifi</a:t>
            </a:r>
            <a:r>
              <a:rPr lang="en-IN" sz="1600" b="1" dirty="0">
                <a:latin typeface="Times New Roman" pitchFamily="18" charset="0"/>
                <a:cs typeface="Times New Roman" pitchFamily="18" charset="0"/>
              </a:rPr>
              <a:t>:</a:t>
            </a:r>
            <a:r>
              <a:rPr lang="en-IN" sz="1600" dirty="0">
                <a:latin typeface="Times New Roman" pitchFamily="18" charset="0"/>
                <a:cs typeface="Times New Roman" pitchFamily="18" charset="0"/>
              </a:rPr>
              <a:t> Has </a:t>
            </a:r>
            <a:r>
              <a:rPr lang="en-IN" sz="1600" dirty="0" err="1">
                <a:latin typeface="Times New Roman" pitchFamily="18" charset="0"/>
                <a:cs typeface="Times New Roman" pitchFamily="18" charset="0"/>
              </a:rPr>
              <a:t>wifi</a:t>
            </a:r>
            <a:r>
              <a:rPr lang="en-IN" sz="1600" dirty="0">
                <a:latin typeface="Times New Roman" pitchFamily="18" charset="0"/>
                <a:cs typeface="Times New Roman" pitchFamily="18" charset="0"/>
              </a:rPr>
              <a:t> or not</a:t>
            </a:r>
            <a:endParaRPr lang="en-US" sz="1600" dirty="0">
              <a:latin typeface="Times New Roman" pitchFamily="18" charset="0"/>
              <a:cs typeface="Times New Roman" pitchFamily="18" charset="0"/>
            </a:endParaRPr>
          </a:p>
          <a:p>
            <a:r>
              <a:rPr lang="en-IN" sz="1600" b="1" dirty="0" err="1">
                <a:latin typeface="Times New Roman" pitchFamily="18" charset="0"/>
                <a:cs typeface="Times New Roman" pitchFamily="18" charset="0"/>
              </a:rPr>
              <a:t>price_range</a:t>
            </a:r>
            <a:r>
              <a:rPr lang="en-IN" sz="1600" b="1" u="sng" dirty="0">
                <a:latin typeface="Times New Roman" pitchFamily="18" charset="0"/>
                <a:cs typeface="Times New Roman" pitchFamily="18" charset="0"/>
              </a:rPr>
              <a:t>: This is the target variable with value of 0(low cost), 1(medium cost), 2(high cost) and 3(very high cost)</a:t>
            </a:r>
            <a:endParaRPr lang="en-US" sz="1600" dirty="0">
              <a:latin typeface="Times New Roman" pitchFamily="18" charset="0"/>
              <a:cs typeface="Times New Roman" pitchFamily="18" charset="0"/>
            </a:endParaRPr>
          </a:p>
        </p:txBody>
      </p:sp>
      <p:cxnSp>
        <p:nvCxnSpPr>
          <p:cNvPr id="7" name="Straight Connector 6"/>
          <p:cNvCxnSpPr/>
          <p:nvPr/>
        </p:nvCxnSpPr>
        <p:spPr>
          <a:xfrm>
            <a:off x="5715000" y="1524000"/>
            <a:ext cx="0" cy="528060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331118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52400" y="228600"/>
            <a:ext cx="2362200" cy="6324600"/>
          </a:xfrm>
          <a:prstGeom prst="roundRect">
            <a:avLst/>
          </a:prstGeom>
          <a:solidFill>
            <a:srgbClr val="28E4E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Century Gothic" pitchFamily="34" charset="0"/>
              </a:rPr>
              <a:t>DATA PREPROCESSING</a:t>
            </a:r>
          </a:p>
        </p:txBody>
      </p:sp>
      <p:sp>
        <p:nvSpPr>
          <p:cNvPr id="3" name="TextBox 2"/>
          <p:cNvSpPr txBox="1"/>
          <p:nvPr/>
        </p:nvSpPr>
        <p:spPr>
          <a:xfrm>
            <a:off x="2743200" y="457200"/>
            <a:ext cx="6019800" cy="5262979"/>
          </a:xfrm>
          <a:prstGeom prst="rect">
            <a:avLst/>
          </a:prstGeom>
          <a:noFill/>
        </p:spPr>
        <p:txBody>
          <a:bodyPr wrap="square" rtlCol="0">
            <a:spAutoFit/>
          </a:bodyPr>
          <a:lstStyle/>
          <a:p>
            <a:r>
              <a:rPr lang="en-US" sz="2800" dirty="0">
                <a:latin typeface="Times New Roman" pitchFamily="18" charset="0"/>
                <a:cs typeface="Times New Roman" pitchFamily="18" charset="0"/>
              </a:rPr>
              <a:t>Since the dataset consist of  1000 Nan values in price range column, we need to remove those rows first. </a:t>
            </a:r>
          </a:p>
          <a:p>
            <a:r>
              <a:rPr lang="en-US" sz="2800" dirty="0">
                <a:latin typeface="Times New Roman" pitchFamily="18" charset="0"/>
                <a:cs typeface="Times New Roman" pitchFamily="18" charset="0"/>
              </a:rPr>
              <a:t>Otherwise, the dataset need no modification because, it is a very good dataset</a:t>
            </a:r>
            <a:r>
              <a:rPr lang="en-US" sz="2800" dirty="0" smtClean="0">
                <a:latin typeface="Times New Roman" pitchFamily="18" charset="0"/>
                <a:cs typeface="Times New Roman" pitchFamily="18" charset="0"/>
              </a:rPr>
              <a:t>.</a:t>
            </a:r>
          </a:p>
          <a:p>
            <a:r>
              <a:rPr lang="en-US" sz="2800" dirty="0" smtClean="0">
                <a:latin typeface="Times New Roman" pitchFamily="18" charset="0"/>
                <a:cs typeface="Times New Roman" pitchFamily="18" charset="0"/>
              </a:rPr>
              <a:t>Then, we did find out the relationship between different features and price range.</a:t>
            </a:r>
          </a:p>
          <a:p>
            <a:r>
              <a:rPr lang="en-US" sz="2800" dirty="0" smtClean="0">
                <a:latin typeface="Times New Roman" pitchFamily="18" charset="0"/>
                <a:cs typeface="Times New Roman" pitchFamily="18" charset="0"/>
              </a:rPr>
              <a:t>Since the id feature has nothing to do with the price range we removed it from the dataset for further processes</a:t>
            </a:r>
            <a:r>
              <a:rPr lang="en-US" sz="2800" dirty="0" smtClean="0"/>
              <a:t>.</a:t>
            </a:r>
            <a:endParaRPr lang="en-US" sz="2800" dirty="0"/>
          </a:p>
        </p:txBody>
      </p:sp>
    </p:spTree>
    <p:extLst>
      <p:ext uri="{BB962C8B-B14F-4D97-AF65-F5344CB8AC3E}">
        <p14:creationId xmlns:p14="http://schemas.microsoft.com/office/powerpoint/2010/main" val="2306098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52400" y="172330"/>
            <a:ext cx="2438400" cy="6324600"/>
          </a:xfrm>
          <a:prstGeom prst="roundRect">
            <a:avLst/>
          </a:prstGeom>
          <a:solidFill>
            <a:srgbClr val="28E4E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Century Gothic" pitchFamily="34" charset="0"/>
              </a:rPr>
              <a:t>SPLITTING AND STANDARDIZING DATA</a:t>
            </a:r>
          </a:p>
        </p:txBody>
      </p:sp>
      <p:sp>
        <p:nvSpPr>
          <p:cNvPr id="3" name="TextBox 2"/>
          <p:cNvSpPr txBox="1"/>
          <p:nvPr/>
        </p:nvSpPr>
        <p:spPr>
          <a:xfrm>
            <a:off x="2743200" y="457200"/>
            <a:ext cx="6019800" cy="2308324"/>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itchFamily="18" charset="0"/>
                <a:cs typeface="Times New Roman" pitchFamily="18" charset="0"/>
              </a:rPr>
              <a:t>The dataset usually split into train and test data</a:t>
            </a:r>
          </a:p>
          <a:p>
            <a:pPr marL="285750" indent="-285750">
              <a:buFont typeface="Arial" panose="020B0604020202020204" pitchFamily="34" charset="0"/>
              <a:buChar char="•"/>
            </a:pPr>
            <a:r>
              <a:rPr lang="en-US" dirty="0">
                <a:latin typeface="Times New Roman" pitchFamily="18" charset="0"/>
                <a:cs typeface="Times New Roman" pitchFamily="18" charset="0"/>
              </a:rPr>
              <a:t>The training set contains a known output and the model learns on this data in order to be generalized to other data later on.</a:t>
            </a:r>
          </a:p>
          <a:p>
            <a:pPr marL="285750" indent="-285750">
              <a:buFont typeface="Arial" panose="020B0604020202020204" pitchFamily="34" charset="0"/>
              <a:buChar char="•"/>
            </a:pPr>
            <a:r>
              <a:rPr lang="en-US" dirty="0">
                <a:latin typeface="Times New Roman" pitchFamily="18" charset="0"/>
                <a:cs typeface="Times New Roman" pitchFamily="18" charset="0"/>
              </a:rPr>
              <a:t>T</a:t>
            </a:r>
            <a:r>
              <a:rPr lang="en-US" dirty="0" smtClean="0">
                <a:latin typeface="Times New Roman" pitchFamily="18" charset="0"/>
                <a:cs typeface="Times New Roman" pitchFamily="18" charset="0"/>
              </a:rPr>
              <a:t>est </a:t>
            </a:r>
            <a:r>
              <a:rPr lang="en-US" dirty="0">
                <a:latin typeface="Times New Roman" pitchFamily="18" charset="0"/>
                <a:cs typeface="Times New Roman" pitchFamily="18" charset="0"/>
              </a:rPr>
              <a:t>dataset (or subset) in order to test our model’s prediction on this subset.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5" name="Picture 4">
            <a:extLst>
              <a:ext uri="{FF2B5EF4-FFF2-40B4-BE49-F238E27FC236}">
                <a16:creationId xmlns="" xmlns:a16="http://schemas.microsoft.com/office/drawing/2014/main" id="{C690D43D-CF23-4901-8B0D-FBFFE21AD7D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86200" y="2210451"/>
            <a:ext cx="3733800" cy="1222688"/>
          </a:xfrm>
          <a:prstGeom prst="rect">
            <a:avLst/>
          </a:prstGeom>
        </p:spPr>
      </p:pic>
      <p:sp>
        <p:nvSpPr>
          <p:cNvPr id="6" name="TextBox 5">
            <a:extLst>
              <a:ext uri="{FF2B5EF4-FFF2-40B4-BE49-F238E27FC236}">
                <a16:creationId xmlns="" xmlns:a16="http://schemas.microsoft.com/office/drawing/2014/main" id="{0E789523-EAE9-4937-BA3A-5CB199D32683}"/>
              </a:ext>
            </a:extLst>
          </p:cNvPr>
          <p:cNvSpPr txBox="1"/>
          <p:nvPr/>
        </p:nvSpPr>
        <p:spPr>
          <a:xfrm>
            <a:off x="2743200" y="3657600"/>
            <a:ext cx="5562600" cy="2031325"/>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itchFamily="18" charset="0"/>
                <a:cs typeface="Times New Roman" pitchFamily="18" charset="0"/>
              </a:rPr>
              <a:t>We’ll do this using the </a:t>
            </a:r>
            <a:r>
              <a:rPr lang="en-US" dirty="0" err="1">
                <a:latin typeface="Times New Roman" pitchFamily="18" charset="0"/>
                <a:cs typeface="Times New Roman" pitchFamily="18" charset="0"/>
              </a:rPr>
              <a:t>Scikit</a:t>
            </a:r>
            <a:r>
              <a:rPr lang="en-US" dirty="0">
                <a:latin typeface="Times New Roman" pitchFamily="18" charset="0"/>
                <a:cs typeface="Times New Roman" pitchFamily="18" charset="0"/>
              </a:rPr>
              <a:t>-Learn library and specifically the </a:t>
            </a:r>
            <a:r>
              <a:rPr lang="en-US" dirty="0" err="1">
                <a:latin typeface="Times New Roman" pitchFamily="18" charset="0"/>
                <a:cs typeface="Times New Roman" pitchFamily="18" charset="0"/>
              </a:rPr>
              <a:t>train_test_split</a:t>
            </a:r>
            <a:r>
              <a:rPr lang="en-US" dirty="0">
                <a:latin typeface="Times New Roman" pitchFamily="18" charset="0"/>
                <a:cs typeface="Times New Roman" pitchFamily="18" charset="0"/>
              </a:rPr>
              <a:t> method.</a:t>
            </a:r>
            <a:endParaRPr lang="en-IN" dirty="0">
              <a:latin typeface="Times New Roman" pitchFamily="18" charset="0"/>
              <a:cs typeface="Times New Roman" pitchFamily="18" charset="0"/>
            </a:endParaRPr>
          </a:p>
          <a:p>
            <a:pPr marL="285750" indent="-285750">
              <a:buFont typeface="Arial" panose="020B0604020202020204" pitchFamily="34" charset="0"/>
              <a:buChar char="•"/>
            </a:pPr>
            <a:r>
              <a:rPr lang="en-IN" dirty="0">
                <a:latin typeface="Times New Roman" pitchFamily="18" charset="0"/>
                <a:cs typeface="Times New Roman" pitchFamily="18" charset="0"/>
              </a:rPr>
              <a:t>Before for implementing models all the values in the data should be standardized.</a:t>
            </a:r>
          </a:p>
          <a:p>
            <a:pPr marL="285750" indent="-285750">
              <a:buFont typeface="Arial" panose="020B0604020202020204" pitchFamily="34" charset="0"/>
              <a:buChar char="•"/>
            </a:pPr>
            <a:r>
              <a:rPr lang="en-US" dirty="0">
                <a:latin typeface="Times New Roman" pitchFamily="18" charset="0"/>
                <a:cs typeface="Times New Roman" pitchFamily="18" charset="0"/>
              </a:rPr>
              <a:t>Standardization refers to shifting the distribution of each attribute to have a mean of zero and a standard deviation of one (unit variance).</a:t>
            </a:r>
          </a:p>
        </p:txBody>
      </p:sp>
    </p:spTree>
    <p:extLst>
      <p:ext uri="{BB962C8B-B14F-4D97-AF65-F5344CB8AC3E}">
        <p14:creationId xmlns:p14="http://schemas.microsoft.com/office/powerpoint/2010/main" val="3770308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52400" y="228600"/>
            <a:ext cx="2362200" cy="6324600"/>
          </a:xfrm>
          <a:prstGeom prst="roundRect">
            <a:avLst/>
          </a:prstGeom>
          <a:solidFill>
            <a:srgbClr val="28E4E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Century Gothic" pitchFamily="34" charset="0"/>
              </a:rPr>
              <a:t>FITTING MODELS</a:t>
            </a:r>
          </a:p>
        </p:txBody>
      </p:sp>
      <p:sp>
        <p:nvSpPr>
          <p:cNvPr id="3" name="TextBox 2"/>
          <p:cNvSpPr txBox="1"/>
          <p:nvPr/>
        </p:nvSpPr>
        <p:spPr>
          <a:xfrm>
            <a:off x="2514600" y="457200"/>
            <a:ext cx="6477000" cy="6494085"/>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itchFamily="18" charset="0"/>
                <a:cs typeface="Times New Roman" pitchFamily="18" charset="0"/>
              </a:rPr>
              <a:t>In this work implemented four different model</a:t>
            </a:r>
          </a:p>
          <a:p>
            <a:r>
              <a:rPr lang="en-US" b="1" i="1" dirty="0" smtClean="0">
                <a:latin typeface="Times New Roman" pitchFamily="18" charset="0"/>
                <a:cs typeface="Times New Roman" pitchFamily="18" charset="0"/>
              </a:rPr>
              <a:t>a</a:t>
            </a:r>
            <a:r>
              <a:rPr lang="en-US" b="1" i="1" dirty="0">
                <a:latin typeface="Times New Roman" pitchFamily="18" charset="0"/>
                <a:cs typeface="Times New Roman" pitchFamily="18" charset="0"/>
              </a:rPr>
              <a:t>)</a:t>
            </a:r>
            <a:r>
              <a:rPr lang="en-US" i="1" dirty="0">
                <a:latin typeface="Times New Roman" pitchFamily="18" charset="0"/>
                <a:cs typeface="Times New Roman" pitchFamily="18" charset="0"/>
              </a:rPr>
              <a:t> Logistic Regression</a:t>
            </a:r>
            <a:r>
              <a:rPr lang="en-US" i="1" dirty="0" smtClean="0">
                <a:latin typeface="Times New Roman" pitchFamily="18" charset="0"/>
                <a:cs typeface="Times New Roman" pitchFamily="18" charset="0"/>
              </a:rPr>
              <a:t>.</a:t>
            </a:r>
          </a:p>
          <a:p>
            <a:r>
              <a:rPr lang="en-US" i="1"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Logistic regression is a statistical model that in its basic </a:t>
            </a:r>
            <a:r>
              <a:rPr lang="en-US" sz="1600" dirty="0" smtClean="0">
                <a:latin typeface="Times New Roman" pitchFamily="18" charset="0"/>
                <a:cs typeface="Times New Roman" pitchFamily="18" charset="0"/>
              </a:rPr>
              <a:t>form uses </a:t>
            </a:r>
            <a:r>
              <a:rPr lang="en-US" sz="1600" dirty="0">
                <a:latin typeface="Times New Roman" pitchFamily="18" charset="0"/>
                <a:cs typeface="Times New Roman" pitchFamily="18" charset="0"/>
              </a:rPr>
              <a:t>a logistic function to model a binary depend</a:t>
            </a:r>
            <a:r>
              <a:rPr lang="en-US" sz="1600" dirty="0"/>
              <a:t>ent </a:t>
            </a:r>
            <a:r>
              <a:rPr lang="en-US" sz="1600" dirty="0" smtClean="0">
                <a:latin typeface="Times New Roman" pitchFamily="18" charset="0"/>
                <a:cs typeface="Times New Roman" pitchFamily="18" charset="0"/>
              </a:rPr>
              <a:t>variable</a:t>
            </a:r>
            <a:endParaRPr lang="en-IN" sz="1600" dirty="0">
              <a:latin typeface="Times New Roman" pitchFamily="18" charset="0"/>
              <a:cs typeface="Times New Roman" pitchFamily="18" charset="0"/>
            </a:endParaRPr>
          </a:p>
          <a:p>
            <a:r>
              <a:rPr lang="en-US" b="1" i="1" dirty="0" smtClean="0">
                <a:latin typeface="Times New Roman" pitchFamily="18" charset="0"/>
                <a:cs typeface="Times New Roman" pitchFamily="18" charset="0"/>
              </a:rPr>
              <a:t>b</a:t>
            </a:r>
            <a:r>
              <a:rPr lang="en-US" b="1" i="1" dirty="0">
                <a:latin typeface="Times New Roman" pitchFamily="18" charset="0"/>
                <a:cs typeface="Times New Roman" pitchFamily="18" charset="0"/>
              </a:rPr>
              <a:t>)</a:t>
            </a:r>
            <a:r>
              <a:rPr lang="en-US" i="1" dirty="0">
                <a:latin typeface="Times New Roman" pitchFamily="18" charset="0"/>
                <a:cs typeface="Times New Roman" pitchFamily="18" charset="0"/>
              </a:rPr>
              <a:t> Random Forest </a:t>
            </a:r>
            <a:r>
              <a:rPr lang="en-US" i="1" dirty="0" smtClean="0">
                <a:latin typeface="Times New Roman" pitchFamily="18" charset="0"/>
                <a:cs typeface="Times New Roman" pitchFamily="18" charset="0"/>
              </a:rPr>
              <a:t>Classifier.</a:t>
            </a:r>
          </a:p>
          <a:p>
            <a:r>
              <a:rPr lang="en-US" sz="1600" dirty="0">
                <a:latin typeface="Times New Roman" pitchFamily="18" charset="0"/>
                <a:cs typeface="Times New Roman" pitchFamily="18" charset="0"/>
              </a:rPr>
              <a:t>Random forests  are an ensemble </a:t>
            </a:r>
            <a:r>
              <a:rPr lang="en-US" sz="1600" dirty="0" smtClean="0">
                <a:latin typeface="Times New Roman" pitchFamily="18" charset="0"/>
                <a:cs typeface="Times New Roman" pitchFamily="18" charset="0"/>
              </a:rPr>
              <a:t>learning</a:t>
            </a:r>
            <a:r>
              <a:rPr lang="en-US" sz="1600" dirty="0">
                <a:latin typeface="Times New Roman" pitchFamily="18" charset="0"/>
                <a:cs typeface="Times New Roman" pitchFamily="18" charset="0"/>
              </a:rPr>
              <a:t> method for classification, </a:t>
            </a:r>
            <a:r>
              <a:rPr lang="en-US" sz="1600" dirty="0" smtClean="0">
                <a:latin typeface="Times New Roman" pitchFamily="18" charset="0"/>
                <a:cs typeface="Times New Roman" pitchFamily="18" charset="0"/>
              </a:rPr>
              <a:t>regression. It can be say that a group of decision trees.</a:t>
            </a:r>
            <a:endParaRPr lang="en-US" sz="1600" i="1" u="sng" dirty="0" smtClean="0">
              <a:latin typeface="Times New Roman" pitchFamily="18" charset="0"/>
              <a:cs typeface="Times New Roman" pitchFamily="18" charset="0"/>
            </a:endParaRPr>
          </a:p>
          <a:p>
            <a:r>
              <a:rPr lang="en-US" b="1" i="1" dirty="0" smtClean="0">
                <a:latin typeface="Times New Roman" pitchFamily="18" charset="0"/>
                <a:cs typeface="Times New Roman" pitchFamily="18" charset="0"/>
              </a:rPr>
              <a:t>c</a:t>
            </a:r>
            <a:r>
              <a:rPr lang="en-US" b="1" i="1" dirty="0">
                <a:latin typeface="Times New Roman" pitchFamily="18" charset="0"/>
                <a:cs typeface="Times New Roman" pitchFamily="18" charset="0"/>
              </a:rPr>
              <a:t>)</a:t>
            </a:r>
            <a:r>
              <a:rPr lang="en-US" i="1" dirty="0">
                <a:latin typeface="Times New Roman" pitchFamily="18" charset="0"/>
                <a:cs typeface="Times New Roman" pitchFamily="18" charset="0"/>
              </a:rPr>
              <a:t> Decision Tree Classifier</a:t>
            </a:r>
            <a:r>
              <a:rPr lang="en-US" i="1" dirty="0" smtClean="0">
                <a:latin typeface="Times New Roman" pitchFamily="18" charset="0"/>
                <a:cs typeface="Times New Roman" pitchFamily="18" charset="0"/>
              </a:rPr>
              <a:t>.</a:t>
            </a:r>
          </a:p>
          <a:p>
            <a:r>
              <a:rPr lang="en-US" sz="1600" dirty="0">
                <a:latin typeface="Times New Roman" pitchFamily="18" charset="0"/>
                <a:cs typeface="Times New Roman" pitchFamily="18" charset="0"/>
              </a:rPr>
              <a:t>A </a:t>
            </a:r>
            <a:r>
              <a:rPr lang="en-US" sz="1600" b="1" dirty="0">
                <a:latin typeface="Times New Roman" pitchFamily="18" charset="0"/>
                <a:cs typeface="Times New Roman" pitchFamily="18" charset="0"/>
              </a:rPr>
              <a:t>decision tree</a:t>
            </a:r>
            <a:r>
              <a:rPr lang="en-US" sz="1600" dirty="0">
                <a:latin typeface="Times New Roman" pitchFamily="18" charset="0"/>
                <a:cs typeface="Times New Roman" pitchFamily="18" charset="0"/>
              </a:rPr>
              <a:t> is a flowchart-like structure in which each internal node represents a "test" on an attribute (e.g. whether a coin flip comes up heads or tails), each branch represents the outcome of the test, and each leaf node represents a class label (</a:t>
            </a:r>
            <a:r>
              <a:rPr lang="en-US" sz="1600" b="1" dirty="0">
                <a:latin typeface="Times New Roman" pitchFamily="18" charset="0"/>
                <a:cs typeface="Times New Roman" pitchFamily="18" charset="0"/>
              </a:rPr>
              <a:t>decision</a:t>
            </a:r>
            <a:r>
              <a:rPr lang="en-US" sz="1600" dirty="0">
                <a:latin typeface="Times New Roman" pitchFamily="18" charset="0"/>
                <a:cs typeface="Times New Roman" pitchFamily="18" charset="0"/>
              </a:rPr>
              <a:t> taken after computing all attributes).</a:t>
            </a:r>
            <a:endParaRPr lang="en-IN" sz="1600" dirty="0">
              <a:latin typeface="Times New Roman" pitchFamily="18" charset="0"/>
              <a:cs typeface="Times New Roman" pitchFamily="18" charset="0"/>
            </a:endParaRPr>
          </a:p>
          <a:p>
            <a:r>
              <a:rPr lang="en-US" b="1" i="1" dirty="0" smtClean="0">
                <a:latin typeface="Times New Roman" pitchFamily="18" charset="0"/>
                <a:cs typeface="Times New Roman" pitchFamily="18" charset="0"/>
              </a:rPr>
              <a:t>d</a:t>
            </a:r>
            <a:r>
              <a:rPr lang="en-US" b="1" i="1" dirty="0">
                <a:latin typeface="Times New Roman" pitchFamily="18" charset="0"/>
                <a:cs typeface="Times New Roman" pitchFamily="18" charset="0"/>
              </a:rPr>
              <a:t>)</a:t>
            </a:r>
            <a:r>
              <a:rPr lang="en-US" i="1" dirty="0">
                <a:latin typeface="Times New Roman" pitchFamily="18" charset="0"/>
                <a:cs typeface="Times New Roman" pitchFamily="18" charset="0"/>
              </a:rPr>
              <a:t> </a:t>
            </a:r>
            <a:r>
              <a:rPr lang="en-US" i="1" dirty="0" smtClean="0">
                <a:latin typeface="Times New Roman" pitchFamily="18" charset="0"/>
                <a:cs typeface="Times New Roman" pitchFamily="18" charset="0"/>
              </a:rPr>
              <a:t>SVM.</a:t>
            </a:r>
          </a:p>
          <a:p>
            <a:pPr algn="just"/>
            <a:r>
              <a:rPr lang="en-US" sz="1600" dirty="0">
                <a:latin typeface="Times New Roman" pitchFamily="18" charset="0"/>
                <a:cs typeface="Times New Roman" pitchFamily="18" charset="0"/>
              </a:rPr>
              <a:t>In machine learning, support-vector machines (SVMs, also support-vector </a:t>
            </a:r>
            <a:r>
              <a:rPr lang="en-US" sz="1600" dirty="0" smtClean="0">
                <a:latin typeface="Times New Roman" pitchFamily="18" charset="0"/>
                <a:cs typeface="Times New Roman" pitchFamily="18" charset="0"/>
              </a:rPr>
              <a:t>networks) </a:t>
            </a:r>
            <a:r>
              <a:rPr lang="en-US" sz="1600" dirty="0">
                <a:latin typeface="Times New Roman" pitchFamily="18" charset="0"/>
                <a:cs typeface="Times New Roman" pitchFamily="18" charset="0"/>
              </a:rPr>
              <a:t>are supervised learning models with associated learning algorithms that analyze data </a:t>
            </a:r>
            <a:r>
              <a:rPr lang="en-US" sz="1600" dirty="0" smtClean="0">
                <a:latin typeface="Times New Roman" pitchFamily="18" charset="0"/>
                <a:cs typeface="Times New Roman" pitchFamily="18" charset="0"/>
              </a:rPr>
              <a:t>used for</a:t>
            </a: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classification</a:t>
            </a:r>
            <a:r>
              <a:rPr lang="en-US" sz="1600" dirty="0">
                <a:latin typeface="Times New Roman" pitchFamily="18" charset="0"/>
                <a:cs typeface="Times New Roman" pitchFamily="18" charset="0"/>
              </a:rPr>
              <a:t> and regression </a:t>
            </a:r>
            <a:r>
              <a:rPr lang="en-US" sz="1600" dirty="0" smtClean="0">
                <a:latin typeface="Times New Roman" pitchFamily="18" charset="0"/>
                <a:cs typeface="Times New Roman" pitchFamily="18" charset="0"/>
              </a:rPr>
              <a:t>analysis.</a:t>
            </a:r>
            <a:endParaRPr lang="en-US" sz="1600" i="1" dirty="0" smtClean="0">
              <a:latin typeface="Times New Roman" pitchFamily="18" charset="0"/>
              <a:cs typeface="Times New Roman" pitchFamily="18" charset="0"/>
            </a:endParaRPr>
          </a:p>
          <a:p>
            <a:r>
              <a:rPr lang="en-US" b="1" i="1" dirty="0" smtClean="0">
                <a:latin typeface="Times New Roman" pitchFamily="18" charset="0"/>
                <a:cs typeface="Times New Roman" pitchFamily="18" charset="0"/>
              </a:rPr>
              <a:t>e</a:t>
            </a:r>
            <a:r>
              <a:rPr lang="en-US" b="1" i="1" dirty="0">
                <a:latin typeface="Times New Roman" pitchFamily="18" charset="0"/>
                <a:cs typeface="Times New Roman" pitchFamily="18" charset="0"/>
              </a:rPr>
              <a:t>)</a:t>
            </a:r>
            <a:r>
              <a:rPr lang="en-US" i="1" dirty="0">
                <a:latin typeface="Times New Roman" pitchFamily="18" charset="0"/>
                <a:cs typeface="Times New Roman" pitchFamily="18" charset="0"/>
              </a:rPr>
              <a:t> Gradient Boosting Classifier</a:t>
            </a:r>
            <a:r>
              <a:rPr lang="en-US" i="1" dirty="0" smtClean="0">
                <a:latin typeface="Times New Roman" pitchFamily="18" charset="0"/>
                <a:cs typeface="Times New Roman" pitchFamily="18" charset="0"/>
              </a:rPr>
              <a:t>.</a:t>
            </a:r>
          </a:p>
          <a:p>
            <a:r>
              <a:rPr lang="en-US" sz="1600" dirty="0">
                <a:latin typeface="Times New Roman" pitchFamily="18" charset="0"/>
                <a:cs typeface="Times New Roman" pitchFamily="18" charset="0"/>
              </a:rPr>
              <a:t>Gradient boosting is a machine learning technique for regression and </a:t>
            </a:r>
            <a:r>
              <a:rPr lang="en-US" sz="1600" dirty="0" smtClean="0">
                <a:latin typeface="Times New Roman" pitchFamily="18" charset="0"/>
                <a:cs typeface="Times New Roman" pitchFamily="18" charset="0"/>
              </a:rPr>
              <a:t>classification</a:t>
            </a:r>
            <a:r>
              <a:rPr lang="en-US" sz="1600" dirty="0">
                <a:latin typeface="Times New Roman" pitchFamily="18" charset="0"/>
                <a:cs typeface="Times New Roman" pitchFamily="18" charset="0"/>
              </a:rPr>
              <a:t> problems, which produces a prediction model in the form of an </a:t>
            </a:r>
            <a:r>
              <a:rPr lang="en-US" sz="1600" dirty="0" smtClean="0">
                <a:latin typeface="Times New Roman" pitchFamily="18" charset="0"/>
                <a:cs typeface="Times New Roman" pitchFamily="18" charset="0"/>
              </a:rPr>
              <a:t>ensemble</a:t>
            </a:r>
            <a:r>
              <a:rPr lang="en-US" sz="1600" dirty="0">
                <a:latin typeface="Times New Roman" pitchFamily="18" charset="0"/>
                <a:cs typeface="Times New Roman" pitchFamily="18" charset="0"/>
              </a:rPr>
              <a:t> of weak prediction models, typically decision </a:t>
            </a:r>
            <a:r>
              <a:rPr lang="en-US" sz="1600" dirty="0" smtClean="0">
                <a:latin typeface="Times New Roman" pitchFamily="18" charset="0"/>
                <a:cs typeface="Times New Roman" pitchFamily="18" charset="0"/>
              </a:rPr>
              <a:t>trees</a:t>
            </a:r>
            <a:r>
              <a:rPr lang="en-US" sz="1600" dirty="0">
                <a:latin typeface="Times New Roman" pitchFamily="18" charset="0"/>
                <a:cs typeface="Times New Roman" pitchFamily="18" charset="0"/>
              </a:rPr>
              <a:t>.</a:t>
            </a:r>
            <a:endParaRPr lang="en-IN" sz="1600" dirty="0">
              <a:latin typeface="Times New Roman" pitchFamily="18" charset="0"/>
              <a:cs typeface="Times New Roman" pitchFamily="18" charset="0"/>
            </a:endParaRPr>
          </a:p>
          <a:p>
            <a:r>
              <a:rPr lang="en-US" b="1" i="1" dirty="0" smtClean="0">
                <a:latin typeface="Times New Roman" pitchFamily="18" charset="0"/>
                <a:cs typeface="Times New Roman" pitchFamily="18" charset="0"/>
              </a:rPr>
              <a:t> f</a:t>
            </a:r>
            <a:r>
              <a:rPr lang="en-US" b="1" i="1" dirty="0">
                <a:latin typeface="Times New Roman" pitchFamily="18" charset="0"/>
                <a:cs typeface="Times New Roman" pitchFamily="18" charset="0"/>
              </a:rPr>
              <a:t>)</a:t>
            </a:r>
            <a:r>
              <a:rPr lang="en-US" i="1" dirty="0">
                <a:latin typeface="Times New Roman" pitchFamily="18" charset="0"/>
                <a:cs typeface="Times New Roman" pitchFamily="18" charset="0"/>
              </a:rPr>
              <a:t> </a:t>
            </a:r>
            <a:r>
              <a:rPr lang="en-US" i="1" dirty="0" smtClean="0">
                <a:latin typeface="Times New Roman" pitchFamily="18" charset="0"/>
                <a:cs typeface="Times New Roman" pitchFamily="18" charset="0"/>
              </a:rPr>
              <a:t>KNN</a:t>
            </a:r>
            <a:r>
              <a:rPr lang="en-US" sz="1600" i="1" dirty="0" smtClean="0">
                <a:latin typeface="Times New Roman" pitchFamily="18" charset="0"/>
                <a:cs typeface="Times New Roman" pitchFamily="18" charset="0"/>
              </a:rPr>
              <a:t>.</a:t>
            </a: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is </a:t>
            </a:r>
            <a:r>
              <a:rPr lang="en-US" sz="1600" dirty="0">
                <a:latin typeface="Times New Roman" pitchFamily="18" charset="0"/>
                <a:cs typeface="Times New Roman" pitchFamily="18" charset="0"/>
              </a:rPr>
              <a:t>a </a:t>
            </a:r>
            <a:r>
              <a:rPr lang="en-US" sz="1600" dirty="0" smtClean="0">
                <a:latin typeface="Times New Roman" pitchFamily="18" charset="0"/>
                <a:cs typeface="Times New Roman" pitchFamily="18" charset="0"/>
              </a:rPr>
              <a:t>non-parametric use for</a:t>
            </a:r>
            <a:r>
              <a:rPr lang="en-US" sz="1600" dirty="0">
                <a:latin typeface="Times New Roman" pitchFamily="18" charset="0"/>
                <a:cs typeface="Times New Roman" pitchFamily="18" charset="0"/>
              </a:rPr>
              <a:t> classification and </a:t>
            </a:r>
            <a:r>
              <a:rPr lang="en-US" sz="1600" dirty="0" smtClean="0">
                <a:latin typeface="Times New Roman" pitchFamily="18" charset="0"/>
                <a:cs typeface="Times New Roman" pitchFamily="18" charset="0"/>
              </a:rPr>
              <a:t>regression. The </a:t>
            </a:r>
            <a:r>
              <a:rPr lang="en-US" sz="1600" dirty="0">
                <a:latin typeface="Times New Roman" pitchFamily="18" charset="0"/>
                <a:cs typeface="Times New Roman" pitchFamily="18" charset="0"/>
              </a:rPr>
              <a:t>input consists of the </a:t>
            </a:r>
            <a:r>
              <a:rPr lang="en-US" sz="1600" i="1" dirty="0">
                <a:latin typeface="Times New Roman" pitchFamily="18" charset="0"/>
                <a:cs typeface="Times New Roman" pitchFamily="18" charset="0"/>
              </a:rPr>
              <a:t>k</a:t>
            </a:r>
            <a:r>
              <a:rPr lang="en-US" sz="1600" dirty="0">
                <a:latin typeface="Times New Roman" pitchFamily="18" charset="0"/>
                <a:cs typeface="Times New Roman" pitchFamily="18" charset="0"/>
              </a:rPr>
              <a:t> closest training examples in the feature space. The output depends on whether </a:t>
            </a:r>
            <a:r>
              <a:rPr lang="en-US" sz="1600" i="1" dirty="0">
                <a:latin typeface="Times New Roman" pitchFamily="18" charset="0"/>
                <a:cs typeface="Times New Roman" pitchFamily="18" charset="0"/>
              </a:rPr>
              <a:t>k</a:t>
            </a:r>
            <a:r>
              <a:rPr lang="en-US" sz="1600" dirty="0">
                <a:latin typeface="Times New Roman" pitchFamily="18" charset="0"/>
                <a:cs typeface="Times New Roman" pitchFamily="18" charset="0"/>
              </a:rPr>
              <a:t>-NN is used for classification or </a:t>
            </a:r>
            <a:r>
              <a:rPr lang="en-US" sz="1600" dirty="0" smtClean="0">
                <a:latin typeface="Times New Roman" pitchFamily="18" charset="0"/>
                <a:cs typeface="Times New Roman" pitchFamily="18" charset="0"/>
              </a:rPr>
              <a:t>regression.</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828812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990600"/>
            <a:ext cx="83058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838200" y="381000"/>
            <a:ext cx="7543800" cy="523220"/>
          </a:xfrm>
          <a:prstGeom prst="rect">
            <a:avLst/>
          </a:prstGeom>
          <a:noFill/>
        </p:spPr>
        <p:txBody>
          <a:bodyPr wrap="square" rtlCol="0">
            <a:spAutoFit/>
          </a:bodyPr>
          <a:lstStyle/>
          <a:p>
            <a:pPr algn="ctr"/>
            <a:r>
              <a:rPr lang="en-US" sz="2800" b="1" u="sng" dirty="0" smtClean="0">
                <a:latin typeface="Times New Roman" pitchFamily="18" charset="0"/>
                <a:cs typeface="Times New Roman" pitchFamily="18" charset="0"/>
              </a:rPr>
              <a:t>Accuracy comparison for the different models.</a:t>
            </a:r>
            <a:endParaRPr lang="en-US" sz="2800" b="1" u="sng" dirty="0">
              <a:latin typeface="Times New Roman" pitchFamily="18" charset="0"/>
              <a:cs typeface="Times New Roman" pitchFamily="18" charset="0"/>
            </a:endParaRPr>
          </a:p>
        </p:txBody>
      </p:sp>
    </p:spTree>
    <p:extLst>
      <p:ext uri="{BB962C8B-B14F-4D97-AF65-F5344CB8AC3E}">
        <p14:creationId xmlns:p14="http://schemas.microsoft.com/office/powerpoint/2010/main" val="41006945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348</TotalTime>
  <Words>1222</Words>
  <Application>Microsoft Office PowerPoint</Application>
  <PresentationFormat>On-screen Show (4:3)</PresentationFormat>
  <Paragraphs>122</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Zarina Basheer</cp:lastModifiedBy>
  <cp:revision>36</cp:revision>
  <dcterms:created xsi:type="dcterms:W3CDTF">2019-12-29T11:41:02Z</dcterms:created>
  <dcterms:modified xsi:type="dcterms:W3CDTF">2020-02-20T10:44:48Z</dcterms:modified>
</cp:coreProperties>
</file>