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57" r:id="rId4"/>
    <p:sldId id="260" r:id="rId5"/>
    <p:sldId id="258" r:id="rId6"/>
    <p:sldId id="259"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5" autoAdjust="0"/>
  </p:normalViewPr>
  <p:slideViewPr>
    <p:cSldViewPr>
      <p:cViewPr varScale="1">
        <p:scale>
          <a:sx n="64" d="100"/>
          <a:sy n="64" d="100"/>
        </p:scale>
        <p:origin x="-739"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FEFC6-3D26-4ED6-BB9E-9CBD2C8D71F4}" type="datetimeFigureOut">
              <a:rPr lang="en-US" smtClean="0"/>
              <a:pPr/>
              <a:t>10/11/2021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7DEBB-D4BC-4A79-B10B-26F6EE50A71C}" type="slidenum">
              <a:rPr lang="en-US" smtClean="0"/>
              <a:pPr/>
              <a:t>‹#›</a:t>
            </a:fld>
            <a:endParaRPr lang="en-US"/>
          </a:p>
        </p:txBody>
      </p:sp>
    </p:spTree>
    <p:extLst>
      <p:ext uri="{BB962C8B-B14F-4D97-AF65-F5344CB8AC3E}">
        <p14:creationId xmlns:p14="http://schemas.microsoft.com/office/powerpoint/2010/main" xmlns="" val="175694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7DEBB-D4BC-4A79-B10B-26F6EE50A71C}" type="slidenum">
              <a:rPr lang="en-US" smtClean="0"/>
              <a:pPr/>
              <a:t>9</a:t>
            </a:fld>
            <a:endParaRPr lang="en-US"/>
          </a:p>
        </p:txBody>
      </p:sp>
    </p:spTree>
    <p:extLst>
      <p:ext uri="{BB962C8B-B14F-4D97-AF65-F5344CB8AC3E}">
        <p14:creationId xmlns:p14="http://schemas.microsoft.com/office/powerpoint/2010/main" xmlns="" val="417100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232171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323407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180214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425504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198020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159973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293020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34462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17419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15682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C4A08-039A-4628-A583-83A1C7E89669}"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78874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C4A08-039A-4628-A583-83A1C7E89669}" type="datetimeFigureOut">
              <a:rPr lang="en-US" smtClean="0"/>
              <a:pPr/>
              <a:t>10/11/2021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ADBD3-DE83-4AC5-ACEF-A0C63010BFD7}" type="slidenum">
              <a:rPr lang="en-US" smtClean="0"/>
              <a:pPr/>
              <a:t>‹#›</a:t>
            </a:fld>
            <a:endParaRPr lang="en-US"/>
          </a:p>
        </p:txBody>
      </p:sp>
    </p:spTree>
    <p:extLst>
      <p:ext uri="{BB962C8B-B14F-4D97-AF65-F5344CB8AC3E}">
        <p14:creationId xmlns:p14="http://schemas.microsoft.com/office/powerpoint/2010/main" xmlns="" val="3951865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_rels/slide1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Glazing_agent" TargetMode="External"/><Relationship Id="rId13" Type="http://schemas.openxmlformats.org/officeDocument/2006/relationships/hyperlink" Target="https://en.wikipedia.org/wiki/Tannin" TargetMode="External"/><Relationship Id="rId18" Type="http://schemas.openxmlformats.org/officeDocument/2006/relationships/hyperlink" Target="https://en.wikipedia.org/wiki/Electrical_insulation" TargetMode="External"/><Relationship Id="rId3" Type="http://schemas.openxmlformats.org/officeDocument/2006/relationships/hyperlink" Target="https://en.wikipedia.org/wiki/Help:IPA/English" TargetMode="External"/><Relationship Id="rId21" Type="http://schemas.openxmlformats.org/officeDocument/2006/relationships/hyperlink" Target="https://en.wikipedia.org/wiki/Polyvinyl_chloride" TargetMode="External"/><Relationship Id="rId7" Type="http://schemas.openxmlformats.org/officeDocument/2006/relationships/hyperlink" Target="https://en.wikipedia.org/wiki/Ethanol" TargetMode="External"/><Relationship Id="rId12" Type="http://schemas.openxmlformats.org/officeDocument/2006/relationships/hyperlink" Target="https://en.wikipedia.org/wiki/Sealant" TargetMode="External"/><Relationship Id="rId17" Type="http://schemas.openxmlformats.org/officeDocument/2006/relationships/hyperlink" Target="https://en.wikipedia.org/wiki/Varnish" TargetMode="External"/><Relationship Id="rId2" Type="http://schemas.openxmlformats.org/officeDocument/2006/relationships/image" Target="../media/image42.png"/><Relationship Id="rId16" Type="http://schemas.openxmlformats.org/officeDocument/2006/relationships/hyperlink" Target="https://en.wikipedia.org/wiki/Gloss_(material_appearance)" TargetMode="External"/><Relationship Id="rId20" Type="http://schemas.openxmlformats.org/officeDocument/2006/relationships/hyperlink" Target="https://en.wikipedia.org/wiki/Gramophone_record" TargetMode="External"/><Relationship Id="rId1" Type="http://schemas.openxmlformats.org/officeDocument/2006/relationships/slideLayout" Target="../slideLayouts/slideLayout2.xml"/><Relationship Id="rId6" Type="http://schemas.openxmlformats.org/officeDocument/2006/relationships/hyperlink" Target="https://en.wikipedia.org/wiki/Kerria_lacca" TargetMode="External"/><Relationship Id="rId11" Type="http://schemas.openxmlformats.org/officeDocument/2006/relationships/hyperlink" Target="https://en.wikipedia.org/wiki/Sanding" TargetMode="External"/><Relationship Id="rId5" Type="http://schemas.openxmlformats.org/officeDocument/2006/relationships/hyperlink" Target="https://en.wikipedia.org/wiki/Resin" TargetMode="External"/><Relationship Id="rId15" Type="http://schemas.openxmlformats.org/officeDocument/2006/relationships/hyperlink" Target="https://en.wikipedia.org/wiki/Wood_stain" TargetMode="External"/><Relationship Id="rId23" Type="http://schemas.openxmlformats.org/officeDocument/2006/relationships/hyperlink" Target="https://en.wikipedia.org/wiki/Nitrocellulose_lacquer" TargetMode="External"/><Relationship Id="rId10" Type="http://schemas.openxmlformats.org/officeDocument/2006/relationships/hyperlink" Target="https://en.wikipedia.org/wiki/Primer_(paint)" TargetMode="External"/><Relationship Id="rId19" Type="http://schemas.openxmlformats.org/officeDocument/2006/relationships/hyperlink" Target="https://en.wikipedia.org/wiki/Phonograph" TargetMode="External"/><Relationship Id="rId4" Type="http://schemas.openxmlformats.org/officeDocument/2006/relationships/hyperlink" Target="https://en.wikipedia.org/wiki/Shellac#cite_note-1" TargetMode="External"/><Relationship Id="rId9" Type="http://schemas.openxmlformats.org/officeDocument/2006/relationships/hyperlink" Target="https://en.wikipedia.org/wiki/Wood_finish" TargetMode="External"/><Relationship Id="rId14" Type="http://schemas.openxmlformats.org/officeDocument/2006/relationships/hyperlink" Target="https://en.wikipedia.org/wiki/Odour" TargetMode="External"/><Relationship Id="rId22" Type="http://schemas.openxmlformats.org/officeDocument/2006/relationships/hyperlink" Target="https://en.wikipedia.org/wiki/LP_recor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usk_deer" TargetMode="External"/><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hyperlink" Target="https://en.wikipedia.org/wiki/Laundry_detergent" TargetMode="External"/><Relationship Id="rId5" Type="http://schemas.openxmlformats.org/officeDocument/2006/relationships/hyperlink" Target="https://en.wikipedia.org/wiki/Galaxolide" TargetMode="Externa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hyperlink" Target="https://www.britannica.com/science/amber" TargetMode="External"/><Relationship Id="rId3" Type="http://schemas.openxmlformats.org/officeDocument/2006/relationships/hyperlink" Target="https://www.britannica.com/art/perfume" TargetMode="External"/><Relationship Id="rId7" Type="http://schemas.openxmlformats.org/officeDocument/2006/relationships/hyperlink" Target="https://www.britannica.com/place/North-Sea" TargetMode="External"/><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hyperlink" Target="https://www.britannica.com/place/Japan" TargetMode="External"/><Relationship Id="rId5" Type="http://schemas.openxmlformats.org/officeDocument/2006/relationships/hyperlink" Target="https://www.britannica.com/place/China" TargetMode="External"/><Relationship Id="rId4" Type="http://schemas.openxmlformats.org/officeDocument/2006/relationships/hyperlink" Target="https://www.britannica.com/place/Dutch-East-Indi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Aphrodisiac" TargetMode="External"/><Relationship Id="rId13" Type="http://schemas.openxmlformats.org/officeDocument/2006/relationships/hyperlink" Target="https://en.wikipedia.org/wiki/Hemorrhage" TargetMode="External"/><Relationship Id="rId3" Type="http://schemas.openxmlformats.org/officeDocument/2006/relationships/hyperlink" Target="https://en.wikipedia.org/wiki/Beetle" TargetMode="External"/><Relationship Id="rId7" Type="http://schemas.openxmlformats.org/officeDocument/2006/relationships/hyperlink" Target="https://en.wikipedia.org/wiki/Cantharidin" TargetMode="External"/><Relationship Id="rId12" Type="http://schemas.openxmlformats.org/officeDocument/2006/relationships/hyperlink" Target="https://en.wikipedia.org/wiki/PP2" TargetMode="External"/><Relationship Id="rId17" Type="http://schemas.openxmlformats.org/officeDocument/2006/relationships/image" Target="../media/image47.png"/><Relationship Id="rId2" Type="http://schemas.openxmlformats.org/officeDocument/2006/relationships/image" Target="../media/image46.jpeg"/><Relationship Id="rId16" Type="http://schemas.openxmlformats.org/officeDocument/2006/relationships/hyperlink" Target="https://en.wikipedia.org/wiki/Organ_failure" TargetMode="External"/><Relationship Id="rId1" Type="http://schemas.openxmlformats.org/officeDocument/2006/relationships/slideLayout" Target="../slideLayouts/slideLayout2.xml"/><Relationship Id="rId6" Type="http://schemas.openxmlformats.org/officeDocument/2006/relationships/hyperlink" Target="https://en.wikipedia.org/wiki/Terpenoid" TargetMode="External"/><Relationship Id="rId11" Type="http://schemas.openxmlformats.org/officeDocument/2006/relationships/hyperlink" Target="https://en.wikipedia.org/wiki/Cantharidae" TargetMode="External"/><Relationship Id="rId5" Type="http://schemas.openxmlformats.org/officeDocument/2006/relationships/hyperlink" Target="https://en.wikipedia.org/wiki/Apothecary" TargetMode="External"/><Relationship Id="rId15" Type="http://schemas.openxmlformats.org/officeDocument/2006/relationships/hyperlink" Target="https://en.wikipedia.org/wiki/Kidney_dysfunction" TargetMode="External"/><Relationship Id="rId10" Type="http://schemas.openxmlformats.org/officeDocument/2006/relationships/hyperlink" Target="https://en.wikipedia.org/wiki/Cantharis" TargetMode="External"/><Relationship Id="rId4" Type="http://schemas.openxmlformats.org/officeDocument/2006/relationships/hyperlink" Target="https://en.wikipedia.org/wiki/Blister_beetle" TargetMode="External"/><Relationship Id="rId9" Type="http://schemas.openxmlformats.org/officeDocument/2006/relationships/hyperlink" Target="https://en.wikipedia.org/wiki/Spanish_fly#cite_note-FarlexDict12-1" TargetMode="External"/><Relationship Id="rId14" Type="http://schemas.openxmlformats.org/officeDocument/2006/relationships/hyperlink" Target="https://en.wikipedia.org/wiki/Mucosa"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image" Target="../media/image15.jpeg"/><Relationship Id="rId16" Type="http://schemas.openxmlformats.org/officeDocument/2006/relationships/image" Target="../media/image29.jpeg"/><Relationship Id="rId1" Type="http://schemas.openxmlformats.org/officeDocument/2006/relationships/slideLayout" Target="../slideLayouts/slideLayout7.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59025"/>
            <a:ext cx="5943600" cy="688975"/>
          </a:xfrm>
          <a:solidFill>
            <a:schemeClr val="bg1">
              <a:lumMod val="85000"/>
            </a:schemeClr>
          </a:solidFill>
          <a:ln w="38100">
            <a:solidFill>
              <a:schemeClr val="tx2">
                <a:lumMod val="75000"/>
              </a:schemeClr>
            </a:solidFill>
          </a:ln>
        </p:spPr>
        <p:txBody>
          <a:bodyPr>
            <a:normAutofit fontScale="90000"/>
          </a:bodyPr>
          <a:lstStyle/>
          <a:p>
            <a:r>
              <a:rPr lang="en-US" dirty="0"/>
              <a:t/>
            </a:r>
            <a:br>
              <a:rPr lang="en-US" dirty="0"/>
            </a:br>
            <a:r>
              <a:rPr lang="en-US" b="1" dirty="0"/>
              <a:t>DRUGS OF ANIMAL ORIGIN </a:t>
            </a:r>
            <a:r>
              <a:rPr lang="en-US" dirty="0"/>
              <a:t/>
            </a:r>
            <a:br>
              <a:rPr lang="en-US" dirty="0"/>
            </a:br>
            <a:endParaRPr lang="en-US" dirty="0"/>
          </a:p>
        </p:txBody>
      </p:sp>
      <p:pic>
        <p:nvPicPr>
          <p:cNvPr id="1030" name="Picture 6"/>
          <p:cNvPicPr>
            <a:picLocks noChangeAspect="1" noChangeArrowheads="1"/>
          </p:cNvPicPr>
          <p:nvPr/>
        </p:nvPicPr>
        <p:blipFill>
          <a:blip r:embed="rId2" cstate="print"/>
          <a:srcRect/>
          <a:stretch>
            <a:fillRect/>
          </a:stretch>
        </p:blipFill>
        <p:spPr bwMode="auto">
          <a:xfrm>
            <a:off x="7772400" y="1"/>
            <a:ext cx="1371600" cy="2061148"/>
          </a:xfrm>
          <a:prstGeom prst="rect">
            <a:avLst/>
          </a:prstGeom>
          <a:noFill/>
          <a:ln w="9525">
            <a:noFill/>
            <a:miter lim="800000"/>
            <a:headEnd/>
            <a:tailEnd/>
          </a:ln>
        </p:spPr>
      </p:pic>
      <p:pic>
        <p:nvPicPr>
          <p:cNvPr id="1034" name="Picture 10" descr=". . . OTHER COUNTRIES - OTHER CUSTOMS AND TRADITIONS&#10;. . . andere Länder - andere Sitten! That's life . . .&#10;. . . who are we to blame this?&#10;_________________________________________&#10;&#10;Dog meat refers to the flesh and other edible parts derived from dogs. Historically, human consumption of dog meat has been recorded in many parts of the world, including East and Southeast Asia, West Africa, Europe, Oceania and the Americas.&#10;&#10;In the 21st century, dog meat is consumed in many parts of China, Korea and Vietnam, parts of Switzerland, as well as parts of Europe, Americas, the African continent, such as Cameroon, Ghana and Liberia.&#10;&#10;Today, a number of cultures view the consumption of dog meat to be a part of their traditional and day-to-day cuisine, while others - such as Western culture - consider consumption of dog to be a taboo, although they have been consumed in times of war and/or other hardships. It was estimated in 2014 that worldwide, 25 million dogs are eaten each year by humans.&#10;&#10;DOG BREEDS USED FOR MEAT&#10;NUREONGI&#10;The Nureongi (Korean: 누렁이) is a yellowish landrace from Korea. Similar to other native Korean dog breeds, such as the Jindo, nureongi are medium-sized spitz-type dogs, but are larger with greater musculature and a distinctive coat pattern. They are quite uniform in appearance, yellow hair and melanistic masks. Nureongi are most often used as a livestock dog, raised for its meat, and not commonly kept as pets.&#10;&#10;HAWAIIAN POI&#10;The Hawaiian Poi Dog or ʻīlio (ʻīlio mākuʻe for brown-furred Poi dogs) is an extinct breed of pariah dog from Hawaiʻi which was used by Native Hawaiians as a spiritual protector of children and as a source of food.&#10;&#10;XOLOITZCUINTLE (MEXICAN HAIRLESS)&#10;The Xoloitzcuintle, or Xolo for short, is a hairless breed of dog, found in toy, miniature and standard sizes.The Xolo also comes in a coated variety and all three sizes can be born to a single litter. It is also known as Mexican hairless dog in English speaking countries, is one of several breeds of hairless dog and has been used as a historical source of food for the Aztec Empire.&#10;&#10;BY REGION&#10;AFRICA&#10;CAMEROON&#10;Among the Vame people, domestic dogs are only eaten for specific rituals.&#10;&#10;DEMOCRATIC REPUBLIC OF CONGO&#10;Despite tests showing 156 dogs were infected with Ebola, the consumption of dog meat is no longer taboo.&#10;&#10;GHANA&#10;The Tallensi, the Akyim's, the Kokis, and the Yaakuma, one of many cultures of Ghana, consider dog meat a delicacy. While the Mamprusi generally avoid dog meat, it is eaten in a &amp;quot;courtship stew&amp;quot; provided by a king to his royal lineage. Two Tribes in Ghana, Frafra and Dagaaba are particularly known to be &amp;quot;tribal playmates&amp;quot; and consumption of dog meat is the common bond between the two tribes. Every year around September, games are organised between these two tribes and the Dog Head is the trophy at stake for the winning tribe&#10;&#10;MOROCCO&#10;Islamic law bans the eating of dog meat as does the government of Morocco, however the consumption of dog meat still occurs particularly in poorer regions, often being passed off as other meats as was the case in 2013 and 2009 cases&#10;&#10;NIGERIA&#10;Dogs are eaten by various groups in some states of Nigeria, including Akwa Ibom, Cross River, Plateau, Ondo, Kalaba, Taraba and Gombe of Nigeria. They are believed to have medicinal powers.&#10;&#10;In late 2014, the fear of contracting the Ebola virus disease from bushmeat led at least one major Nigerian newspaper to imply that eating dog meat was a healthy alternative. That paper documented a thriving trade in dog meat and slow sales of even well smoked bushmeat.&#10;&#10;AMERICA&#10;CANADA&#10;It is legal to sell and serve dog meat, providing that it must be killed and gutted in front of federal inspectors. If a dog is killed out of the view of federal inspectors, the killing might involve cruelty, which would be a violation of the Criminal Code, and those convicted may be sentenced to up to 5 years in prison.&#10;&#10;ANCIENT MEXICO&#10;In the time of the Aztec Empire in what is now central Mexico, Mexican Hairless Dogs were bred, among other purposes, for their meat. Hernán Cortés reported when he arrived in Tenochtitlan in 1519, &amp;quot;small gelded dogs which they breed for eating&amp;quot; were among the goods sold in the city markets. These dogs, Xoloitzcuintles, were often depicted in pre-Columbian Mexican pottery. The breed was almost extinct in the 1940s, but the British Military Attaché in Mexico City, Norman Wright, developed a thriving breed from some of the dogs he found in remote villages.&#10;&#10;UNITED STATES OF AMERICA&#10;The term &amp;quot;dog&amp;quot; has been used as a synonym for sausage since 1884 and accusations that sausage makers used dog meat date to at least 1845. The belief that sausages contained dog meat was occasionally justified.&#10;&#10;In the late 19th century, a cure for tuberculosis (then colloquially termed &amp;quot;consumption&amp;quot;) using an exclusive diet of dog meat was tried. Reports of families eating dog meat out of choice, rather than necessity, were rare and newsworthy. Stories of families in Ohio and Newark, New Jersey who did so made it into editions of The New York Times in 1876 and 1885.&#10;&#10;In the early 20th century, dog meat was consumed during times of meat shortage.&#10;&#10;NATIVE AMERICANS&#10;The traditional culture surrounding the consumption of dog meat varied from tribe to tribe among the original inhabitants of North America, with some tribes relishing it as a delicacy, and others (such as the Comanche) treating it as a forbidden food.&#10;&#10;Native peoples of the Great Plains, such as the Sioux and Cheyenne, consumed it, but there was a concurrent religious taboo against the meat of wild canines.&#10;During their 1803–1806 expedition, Meriwether Lewis and the other members of the Corps of Discovery consumed dog meat, either from their own animals or supplied by Native American tribes, including the Paiutes and Wah-clel-lah Indians, a branch of the Watlatas, the Clatsop, the Teton Sioux (Lakota), the Nez Perce Indians, and the Hidatsas. Lewis and the members of the expedition ate dog meat, except William Clark, who reportedly could not bring himself to eat dogs.&#10;&#10;The Kickapoo people include puppy meat in many of their traditional festivals. This practice has been well documented in the Works Progress Administration &amp;quot;Indian Pioneer History Project for Oklahoma&amp;quot;.&#10;&#10;AUSTRALIA&#10;It is legal to eat dogs in most States and Territories, except for South Australia. However, it is illegal to sell dog meat in any Australian State or Territory.&#10;&#10;ARTIC AND ANTARCTIC&#10;British explorer Ernest Shackleton and his Imperial Trans-Antarctic Expedition became trapped, and ultimately killed their sled dogs for food. Norwegian explorer Roald Amundsen was known to have eaten sled dogs during his expedition to the South Pole. By eating some of the sled dogs, he required less human or dog food, thus lightening his load. When comparing sled dogs to ponies as draught animals he also notes:&#10;&#10;    &amp;quot;...there is the obvious advantage that dog can be fed on dog. One can reduce one's pack little by little, slaughtering the feebler ones and feeding the chosen with them. In this way they get fresh meat. Our dogs lived on dog's flesh and pemmican the whole way, and this enabled them to do splendid work. And if we ourselves wanted a piece of fresh meat we could cut off a delicate little fillet; it tasted to us as good as the best beef. The dogs do not object at all; as long as they get their share they do not mind what part of their comrade's carcass it comes from. All that was left after one of these canine meals was the teeth of the victim – and if it had been a really hard day, these also disappeared.&amp;quot;&#10;&#10;Douglas Mawson and Xavier Mertz were part of the Far Eastern Party, a three-man sledging team with Lieutenant B.E.S. Ninnis, to survey King George V Land, Antarctica. On 14 December 1912 Ninnis fell through a snow-covered crevasse along with most of the party's rations, and was never seen again. Mawson and Mertz turned back immediately. They had one and a half weeks' food for themselves and nothing at all for the dogs. Their meagre provisions forced them to eat their remaining sled dogs on their 507 km return journey. Their meat was tough, stringy and without a vestige of fat. Each animal yielded very little, and the major part was fed to the surviving dogs, which ate the meat, skin and bones until nothing remained. The men also ate the dog's brains and livers. Unfortunately eating the liver of sled dogs produces the condition hypervitaminosis A because canines have a much higher tolerance for vitamin A than humans do. Mertz suffered a quick deterioration. He developed stomach pains and became incapacitated and incoherent. On 7 January 1913, Mertz died. Mawson continued alone, eventually making it back to camp alive.&#10;&#10;ASIA/PACIFIC&#10;CHINA&#10;Selling dog meat for consumption is legal in Mainland China and approximately 10 million dogs each year are slaughtered for consumption. The eating of dog meat in China dates back thousands of years. Dog meat (Chinese: 狗肉; pinyin: gǒu ròu) has been a source of food in some areas from around 500 BC and possibly even earlier. It has been suggested that wolves in southern China may have been domesticated as a source of meat. Mencius, the philosopher, talked about dog meat as being an edible, dietary meat. It is thought to have medicinal properties, and is especially popular in winter months in northern China, as it is believed to raise body temperature after consumption and promote warmth. Historical records have moreover shown how in times of food scarcities (as in war-time situations), dogs could also be eaten as an emergency food source.&#10;&#10;Dog meat is sometimes called &amp;quot;fragrant meat&amp;quot; (香肉 xiāng ròu) or &amp;quot;mutton of the earth&amp;quot; (地羊 dì yáng) in Mandarin Chinese and &amp;quot;3–6 fragrant meat&amp;quot; (Chinese: 三六香肉; Cantonese Yale: sàam luhk hèung yuhk) in Cantonese (3 plus 6 is 9 and the words &amp;quot;nine&amp;quot; and &amp;quot;dog&amp;quot; have close pronunciation. In Mandarin, &amp;quot;nine&amp;quot; and &amp;quot;dog&amp;quot; are pronounced differently).&#10;&#10;In modern times, the extent of dog consumption in China varies by region, most prevalent in Guangdong, Yunnan and Guangxi, as well as the northern provinces of Heilongjiang, Jilin and Liaoning. It is still common to find dog meat served in restaurants in Southern China, where dogs are specially raised on farms. However, there are instances of finding stolen pet meat on menus. Chinese netizens and the Chinese police intercepted trucks transporting caged dogs to be slaughtered in localities such as Chongqing and Kunming. In 2014, 11 people in the Hunan province were sentenced to prison for allegedly poisoning over 1,000 dogs and selling the poisonous meat to  Yulin, Guangxi has held an annual festival of eating dog meat. This purportedly celebrates the summer solstice, however, in 2014, the municipal government published a statement that the festival is not a cultural tradition, rather, a commercial event held by restaurants and the public. Various dog meat dishes (and more recently, cats) are eaten, washed down by lychees wine. The festival in 2011 spanned 10 days, during which 15,000 dogs were consumed. Estimates of the number of dogs eaten during the festival range between 10 and 15 thousand. Festival organisers say that only dogs bred specifically for consumption are used, however, there are claims that some of the dogs purchased for slaughter and consumption are strays or stolen pets, as evidenced by their wearing collars. Some of the dogs eaten at the festival are burnt or boiled alive and there are reports that the dogs are sometimes clubbed or beaten to death in the belief that the increased adrenalin circulating in the dog's body adds to the flavour of the meat. At the 2015 festival, there were long queues outside large (300-seat) eateries which sold the dog meat for around £4 (€5.60) per kilogram. Prior to the 2014 festival, eight dogs (and their two cages) sold for 1,150 yuan ($185) and six puppies for 1,200 yuan. Prior to the 2015 festival, a protester bought 100 dogs for 7,000 yuan ($1,100; £710). The animal rights NGO Best Volunteer Centre claims the city has more than 100 slaughterhouses, processing between 30 and 100 dogs a day. However, the Yulin Centre for Animal Disease Control and Prevention claims the city has only eight dog slaughterhouses selling approximately 200 dogs, although this increases to about 2,000 dogs during the Yulin festival. There are several campaigns to stop the festival; more than 3,000,000 people have signed petitions against it on Weibo (China’s version of Twitter) and a petition to stop the festival (addressed to the Chinese Minister of Agriculture, Chen Wu) reads &amp;quot;Do the humane thing by saying no to this festival and save the lives of countless dogs that will fall victim to this event - an event that will butcher, skin alive, beat to death etc. thousands of innocent dogs.&amp;quot; Prior to the 2014 festival, doctors and nurses staff were ordered not to eat dog meat there, and local restaurants serving dog meat were ordered to cover the word &amp;quot;dog&amp;quot; on their signs and notices.&#10;&#10;The movement against the consumption of cat and dog meat was given added impetus by the formation of the Chinese Companion Animal Protection Network (CCAPN). Expanded to more than 40 member societies, CCAPN in 2006 began organizing protests against eating dogs and cat, starting in Guangzhou and following up in more than ten other cities with a positive response from the public. Before the 2008 Beijing Olympics, officials ordered dog meat to be taken off the menu at its 112 official Olympic restaurants to avoid offending visitors from various nations who might have been concerned by the offering of dog meat.&#10;&#10;In 2010, draft legislation was proposed to prohibit the consumption of dog meat. The legislation, however, was not expected to be enforced, making the consumption of dog meat illegal if it passed. In 2010, the first draft proposal of the legislation was introduced, with the rationale to protect animals from maltreatment. The legislation includes a measure to jail people for up to 15 days for eating dog meat. However, certain cultural food festivals continue to promote the meat. For example, in 2014, 10,000 dogs were killed for the Yulin dog eating festival.&#10;&#10;As of the early 21st century, dog meat consumption is declining or disappearing. In 2014, dog meat sales decreased by a third compared to 2013. It was reported that in 2015, one of the most popular restaurants in Guangzhou serving dog meat was closed after the local government tightened regulations; the restaurant had served dog meat dishes since 1963. Other restaurants that served dog and cat meat dishes in the Yuancun and Panyu districts also stopped serving these in 2015.&#10;&#10;HONG KONG&#10;In Hong Kong, the Dogs and Cats Ordinance was introduced by the British Hong Kong Government on 6 January 1950. It prohibits the slaughter of any dog or cat for use as food, whether for mankind or otherwise, on pain of fine and imprisonment. In February 1998, a Hong Konger was sentenced to one month imprisonment and a fine of two thousand HK dollars for hunting street dogs for food. Four local men were sentenced to 30 days imprisonment in December 2006 for having slaughtered two dogs.&#10;&#10;TAIWAN&#10;In 2001, the Taiwanese government imposed a ban on the sale of dog meat, due to both pressure from domestic animal welfare groups and a desire to improve international perceptions, although there were some protests. In 2007, another law was passed, significantly increasing the fines to sellers of dog meat. However, animal rights campaigners have accused the Taiwanese government of not prosecuting those who continue to slaughter and serve dog meat at restaurants. Although the slaughter and consumption of dog meat is illegal in Taiwan, there are reports that suggest the practice continues as of 2011. In Taiwan, dog meat is called &amp;quot;fragrant meat&amp;quot; (Chinese: 香肉; pinyin: xiāngròu). In 2007, legislators passed a law to fine sellers of dog meat NT$250,000 (US$7,730). Dog meat is believed to have health benefits, including improving circulation and raising body temperature.&#10;&#10;INDIA&#10;In India, dog meat is eaten by certain communities in the Northeast Indian border states of Mizoram, Nagaland, and Manipur where it is considered to be a delicacy. These states border Burma and may have been influenced by Chinese culture and traditions.&#10;&#10;&#10;INDONESIA&#10;Indonesia is predominantly Muslim, a faith which considers dog meat, along with pork to be &amp;quot;haraam&amp;quot; (ritually unclean) and therefore do not eat it. However, dog meat is eaten by several of Indonesia's non-Muslim minorities.&#10;&#10;The consumption of dog meat is associated with the Minahasa culture of northern Sulawesi, Maluku culture, and the Bataks of northern Sumatra, where dog meat is considered a festive dish usually reserved for occasions such as weddings and Christmas.&#10;&#10;Popular Indonesian dog-meat dishes are rica-rica, also called rintek wuuk or &amp;quot;RW&amp;quot;, rica-rica waung, guk-guk, and &amp;quot;B1&amp;quot;. On Java, there are several dishes made from dog meat, such as sengsu (tongseng asu), sate jamu, and kambing balap.&#10;&#10;Dog consumption in Indonesia gained attention in United States where dog is a taboo food, during 2012 Presidential election when incumbent Barack Obama was pointed by his opponent to have eaten dog meat served by his Indonesian stepfather Lolo Soetoro during his stay in the country&#10;&#10;JAPAN&#10;The consumption of dog meat is not a feature of modern Japanese culture because Japanese people believe that certain dogs have special powers in their religion of Shintoism and Buddhism. Dog meat was consumed in Japan until 675 AD, when Emperor Temmu decreed a prohibition on its consumption during the 4th–9th months of the year. Normally a dog accompanied the emperor for battle, so it was believed that eating a dog gave emperors bad luck.[citation needed] In Japanese shrines certain animals are worshipped, such as dogs as it is believed they will give people a good luck charm. Animals are described as good luck in scrolls and Kakemono during the Kofun period, Asuka period and Nara period. According to Meisan Shojiki Ōrai (名産諸色往来) published in 1760, the meat of wild dog was sold along with boar, deer, fox, wolf, bear, raccoon dog, otter, weasel and cat in some regions of Edo. Ōta Nampo recorded witnessing puppies being eaten in Satsuma Province in a dish called Enokoro Meshi (えのころ飯).&#10;&#10;KOREA&#10;Gaegogi (개고기) literally means &amp;quot;dog meat&amp;quot; in Korean. The term itself, however, is often mistaken as the term for Korean soup made from dog meat, which is actually called bosintang (보신탕; 補身湯, Body nourishing soup) (sometimes spelled &amp;quot;bo-shintang&amp;quot;).&#10;&#10;The consumption of dog meat in Korean culture can be traced through history. Dog bones[further explanation needed] were excavated in a neolithic settlement in Changnyeong, South Gyeongsang Province. A wall painting in the Goguryeo Tombs complex in South Hwangghae Province, a World Heritage site which dates from the 4th century AD, depicts a slaughtered dog in a storehouse. The Balhae people also enjoyed dog meat, and the modern-day tradition of canine cuisine seems to have come from that era.&#10;&#10;Although their Mohe ancestors did not respect dogs, the Jurchen people began to respect dogs around the time of the Ming dynasty and passed this tradition on to the Manchu. It was prohibited in Jurchen culture to use dog skin, and forbidden for Jurchens to harm, kill, and eat dogs, as the Jurchens believed the &amp;quot;utmost evil&amp;quot; was the usage of dog skin by Koreans.&#10;&#10;SOUTH KOREA&#10;Dog meat is often consumed during the summer months and is either roasted or prepared in soups or stews. The most popular of these soups is bosintang and gaejang-guk, a spicy stew meant to balance the body's heat during the summer months. This is thought to ensure good health by balancing one's &amp;quot;Qi&amp;quot;, the believed vital energy of the body. A 19th-century version of gaejang-guk explains the preparation of the dish by boiling dog meat with vegetables such as green onions and chili pepper powder. Variations of the dish contain chicken and bamboo shoots.&#10;&#10;Over 100,000 tons[94] of dog meat, or 2.5 million dogs, are consumed annually in South Korea. Although a fair number of South Koreans (approximately 42% to 60%) have eaten dog meat at least once in their lifetime, only a small percentage of the population is believed to eat it on a regular basis.&#10;&#10;The Ministry of Food and Drug Safety recognizes any edible product other than drugs as food. South Korean Food Sanitary Law (식품위생법) does not include dog meat as a legal food ingredient. In the capital city of Seoul, the sale of dog meat was outlawed by regulation on February 21, 1984 by classifying dog meat as 'repugnant food' (혐오식품), but the regulation was not rigorously enforced except during the 1988 Seoul Olympics. In 2001, the Mayor of Seoul announced there would be no extra enforcement efforts to control the sale of dog meat during the 2002 FIFA World Cup, which was partially hosted in Seoul. In March 2008, the Seoul Metropolitan Government announced its plan to put forward a policy suggestion to the central government to legally classify slaughter dogs as livestock, reigniting debate on the issue.&#10;&#10;The primary dog breed raised for meat, the Nureongi (누렁이), or Hwangu (황구); is a non-specific, mixed breed.&#10;&#10;There is a large and vocal group of Koreans (consisting of a number of animal welfare groups) who are against the practice of eating dogs. Popular television shows like 'I Love Pet' have documented, in 2011 for instance, the continued illegal sale of dog meat and slaughtering of dogs in suburban areas. The program also televised illegal dog farms and slaughterhouses, showing the unsanitary and horrific conditions of caged dogs, several of which were visibly sick with severe eye infections and malnutrition. However, despite this growing awareness, there remain some in Korea that do not eat or enjoy the meat, but do feel that it is the right of others to do so, along with a smaller but still vocal group of pro-dog cuisine people who want to popularize the consumption of dog in Korea and the rest of the world. A group of pro-dog meat individuals attempted to promote and publicize the consumption of dog meat worldwide during the run-up to the 2002 FIFA World Cup, co-hosted by Japan and South Korea, which prompted retaliation from animal rights campaigners and prominent figures such as Brigitte Bardot to denounce the practice. Opponents of dog meat consumption in South Korea are critical of the eating of dog meat, as some dogs are beaten, burnt or hanged to make their meat more tender.&#10;&#10;The restaurants that sell dog meat, often exclusively, do so at the risk of losing their restaurant licenses. A case of a dog meat wholesaler, charged with selling dog meat, arose in 1997 where an appeals court acquitted the dog meat wholesaler, ruling that dogs were socially accepted as food. According to the National Assembly of South Korea, more than 20,000 restaurants, including the 6,484 registered restaurants, served soups made from dog meat in Korea in 1998. In 1999 the BBC reported that 8,500 tons of dog meat were consumed annually, with another 93,600 tons used to produce a medicinal tonic called gaesoju (개소주).&#10;&#10;NORTH KOREA&#10;Daily NK reported that the North Korean government included dog meat in its new list of one hundred fixed prices, setting a fixed price of 500 won per kilogram in early 2010.&#10;&#10;NEW ZEALAND&#10;Dog meat is rarely eaten in New Zealand but has been said to be becoming more popular as it is not illegal as long as the dog is humanely killed.&#10;&#10;A Tongan man living in New Zealand caused public outrage when he was caught cooking his pet dog in his backyard; this event led to calls for change in the law.&#10;&#10;PHILIPPINES&#10;The “Malays”, a sea-faring population that is now scattered throughout South-East Asia, introduced the practice of domesticating dogs for meat consumption to the indigenous population of the Philippines.&#10;&#10;In the capital city of Manila, Metro Manila Commission Ordinance 82-05 specifically prohibits the killing and selling of dogs for food. Generally however, the Philippine Animal Welfare Act 1998 prohibits the killing of any animal other than cattle, pigs, goats, sheep, poultry, rabbits, carabaos, horses, deer and crocodiles, with exemptions for religious, cultural, research, public safety and/or animal health reasons. Nevertheless, the consumption of dog meat is not uncommon in the Philippines, reflected in the occasional coverage in Philippine newspapers,.&#10;&#10;The Province of Benguet specifically allows cultural use of dog meat by indigenous people and acknowledges this might lead to limited commercial use.&#10;&#10;Asocena is a dish primarily consisting of dog meat originating from the Philippines.&#10;&#10;In the early 1980s, there was an international outcry about dog meat consumption in the Philippines after newspapers published photos of Margaret Thatcher, then British Prime Minister, with a dog carcass hanging beside her on a market stall. The British Government discussed withdrawing foreign aid and other countries, such as Australia, considered similar action. To avoid such action, the Filipino government banned the sale of dog meat, despite dog meat being the third most consumed meat, behind pork and goat. The ban eventually became totally disregarded, although it was reinstated by President Ramos in 1998 in the Animal Welfare Act (Republic Act 8485).&#10;&#10;POLYNESIA&#10;Dogs were historically eaten in Tahiti and other islands of Polynesia, including Hawaii at the time of first European contact. James Cook, when first visiting Tahiti in 1769, recorded in his journal, &amp;quot;few were there of us but what allow'd that a South Sea Dog was next to an English Lamb, one thing in their favour is that they live entirely upon Vegetables&amp;quot;. Calwin Schwabe reported in 1979 that dog was widely eaten in Hawaii and considered to be of higher quality than pork or chicken. When Hawaiians first encountered early British and American explorers, they were at a loss to explain the visitors' attitudes about dog meat. The Hawaiians raised both dogs and pigs as pets and for food. They could not understand why their British and American visitors only found the pig suitable for consumption. This practice seems to have died out, along with the native Hawaiian breed of dog, the unique Hawaiian Poi Dog, which was primarily used for this purpose. The consumption of domestic dog meat is still commonplace in the Kingdom of Tonga, and has also been noted in expatriate Tongan communities in New Zealand, Australia, and the United States.&#10;&#10;THAILAND&#10;Unlike other countries where dog meat consumption has been shown to have historical precedents, Thailand does not have a mainstream culture of dog eating. However, in recent years, the consumption of dog meat in certain areas of the country, especially in certain northeastern provinces like Sakon Nakhon and Nakhon Phanom, notably Sakon Nakhon province's Tha Rae sub-district, which has been identified as the main center for the country's illegal, albeit lucrative, dog meat trade, has attracted widespread attention from the Thai population and local news media. This has led large groups of Thai citizens to become increasingly vocal against the consumption of dog meat and the selling of dogs that are transported through Laos to neighbouring Mekong countries, including Vietnam and China. According to news reports, a considerable number of these dogs continue to be stolen from people's homes by illegal carriers. This was also the case following the 2011 Thailand Floods. Dubbed as the country's 'Trade of Shame', Thai netizens, in particular, have now formed several informal animal welfare and rescue groups in an attempt to stop this illegal trade, with the collective attitude being that 'Dogs are not food'. Established not-for-profit animal charity organizations like the Soi Dog Foundation have also been active in raising awareness and working in conjunction with local Thai authorities to rehabilitate and relocate dogs rescued from trucks attempting to transport live dogs across the border to nearby countries. Significantly, this issue has strengthened the nation's animal rights movement, which continues to call on the Thai government to adopt a stricter and more comprehensive animal rights law to prevent the maltreatment of pets and cruelty against all animals.&#10;&#10;TIMOR LESTE&#10;Dog meat is a delicacy popular in East Timor.&#10;&#10;UZBEKISTAN&#10;Although not commonly eaten, dog meat is sometimes used in Uzbekistan in the belief that it has medicinal properties.&#10;&#10;VIETNAM&#10;Dog meat is consumed more commonly in the northern part of Vietnam than in the south, and can be found in special restaurants which specifically serve dog meat. Dog meat is believed to bring good fortune in Vietnamese culture. It is seen as being comparable in consumption to chicken or pork. In urban areas, there are sections that house a lot of dog meat restaurants. For example, on Nhat Tan Street, Tây Hồ District, Hanoi, many restaurants serve dog meat. Groups of customers, usually male, seated on mats, will spend their evenings sharing plates of dog meat and drinking alcohol. The consumption of dog meat can be part of a ritual usually occurring toward the end of the lunar month for reasons of astrology and luck. Restaurants which mainly exist to serve dog meat may only open for the last half of the lunar month. Dog meat is also believed to raise the libido in men. The Associated Press reported in October 2009 that a soaring economy has led to the booming of dog restaurants in Hanoi, and that this has led to a proliferation of dognappers. Reportedly, a 20 kilograms dog can sell for more than $100 — roughly the monthly salary of an average Vietnamese worker. The Vietnamese Catholic Church is a major consumer of dog meat during the Christmas holiday. There is a large smuggling trade from Thailand to export dogs to Vietnam for human consumption.&#10;&#10;In 2009, dog meat was found to be a main carrier of the Vibrio cholerae bacterium, which caused the summer epidemic of cholera in northern Vietnam.&#10;&#10;Prior to 2014, more than 5 million dogs were killed for meat every year in Vietnam according to the Asia Canine Protection Alliance. However, there are indications that the desire to eat dog meat in Vietnam is waning. Part of the decline is thought to be due to an increased number of Vietnamese people keeping dogs as pets, as their incomes have risen in the past few decades. “[People] used to raise dogs to guard the house, and when they needed the meat, they ate it. Now they keep dog as pets, imported from China, Japan, and other countries. One pet dog might cost hundreds of millions of dong [100 million dong is $4,677].”&#10;&#10;EUROPE&#10;BRITAIN &amp;amp; IRELAND&#10;Eating dog meat is considered entirely taboo, as is common with most European societies, and has been taboo for many centuries outside of times of scarcity such as sieges or famines. However, early Brittonic and Irish texts which date from the early Christian period suggest that dog meat was sometimes consumed but possibly in ritual contexts such as Druidic ritual trance. Sacrificial dog bones are often recovered from archaeological sites however they were typically treated differently, as were horses, from other food animals. One of Ireland's mythological heroes Cuchulainn, had two geasa, or vows, one of which was to avoid the meat of dogs. The breaking of his geasa led to his death in the Irish mythology.&#10;&#10;BELGIUM&#10;A few meat shops sold dog meat during the German occupation of Belgium in World War I, when food was extremely scarce. According to The New York Times, in the 19th century the Council of the Veterinary School of Belgium occasionally recommended dog meat for human consumption after being properly inspected.&#10;&#10;FRANCE&#10;Although consumption of dog meat is uncommon in France, and is now considered taboo, dog meat has been consumed in the past by the Gauls. The earliest evidence of dog consumption in France was found at Gaulish archaeological sites, where butchered dog bones were discovered. French news sources from the late 19th century carried stories reporting lines of people buying dog meat, which was described as being &amp;quot;beautiful and light.&amp;quot; During the Siege of Paris (1870–1871), there were lines at butcher's shops of people waiting to purchase dog meat. Dog meat was also reported as being sold by some butchers in Paris, 1910.&#10;&#10;GERMANY&#10;Dog meat has been eaten in every major German crisis since, at least, the time of Frederick the Great, and is commonly referred to as &amp;quot;blockade mutton&amp;quot;. In the early 20th century, high meat prices led to widespread consumption of horse and dog meat in Germany.&#10;&#10;The consumption of dog meat continued in the 1920s. In 1937, a meat inspection law targeted against trichinella was introduced for pigs, dogs, boars, foxes, badgers, and other carnivores. Dog meat has been prohibited in Germany since 1986.&#10;&#10;SAXONY&#10;In the latter part of World War I, dog meat was being eaten in Saxony by the poorer classes because of famine conditions.&#10;&#10;THE NETHERLANDS&#10;During severe meat shortages coinciding with the German occupation from 1940 to 1945, sausages found to have been made of dog meat were confiscated by authorities in the Netherlands.&#10;&#10;POLAND&#10;While dog meat is not eaten, some rural areas of Poland especially Lesser Poland, dog fat can be made into lard, which by tradition is believed to have medicinal properties - being good for the lungs, for instance. Since the 16th century, fat from various animals, including dogs, was used as part of folk medicine, and since the 18th century, dog fat has had a reputation as being beneficial for the lungs. It is worth noting that the consumption of such meat is considered taboo in Polish culture, also making lard out of dogs' fat is illegal. In 2009, a scandal erupted when a farm near Częstochowa was discovered rearing dogs to be rendered down into lard. According to Grazyna Zawada, from Gazeta Wyborcza, there were farms in Czestochowa, Klobuck, and in the Radom area, and in the decade from 2000 to 2010 six people producing dog lard were found guilty of breaching animal welfare laws (found guilty of killing dogs and animal cruelty) and sentenced to jail. As of 2014 there have been new cases prosecuted.&#10;&#10;SWITZERLAND&#10;Dogs, as well as cats, are eaten regularly by farmers in rural areas for personal consumption. While commercial slaughter and sale of dog meat is illegal, cultural attitudes toward slaughtering of animals for meat is traditionally liberal in Switzerland. The favorite type of meat comes from a dog related to the Rottweiler and consumed as 'mostbrockli' a form of marinated meat. Animals are slaughtered by butchers and either shot or bludgeoned.&#10;&#10;In his 1979 book Unmentionable Cuisine, Calvin Schwabe described a Swiss dog meat recipe gedörrtes Hundefleisch served as paper-thin slices, as well as smoked dog ham, Hundeschinken, which is prepared by salting and drying raw dog meat.&#10;&#10;It is illegal in Switzerland to commercially produce food made from dog meat, or to produce such food for commercial purposes.&#10;&#10;WIKIPEDIA"/>
          <p:cNvPicPr>
            <a:picLocks noChangeAspect="1" noChangeArrowheads="1"/>
          </p:cNvPicPr>
          <p:nvPr/>
        </p:nvPicPr>
        <p:blipFill>
          <a:blip r:embed="rId3" cstate="print"/>
          <a:srcRect/>
          <a:stretch>
            <a:fillRect/>
          </a:stretch>
        </p:blipFill>
        <p:spPr bwMode="auto">
          <a:xfrm>
            <a:off x="3124200" y="3124200"/>
            <a:ext cx="2286000" cy="1066800"/>
          </a:xfrm>
          <a:prstGeom prst="rect">
            <a:avLst/>
          </a:prstGeom>
          <a:noFill/>
          <a:ln w="38100">
            <a:solidFill>
              <a:schemeClr val="tx2">
                <a:lumMod val="75000"/>
              </a:schemeClr>
            </a:solidFill>
          </a:ln>
        </p:spPr>
      </p:pic>
      <p:pic>
        <p:nvPicPr>
          <p:cNvPr id="1036" name="Picture 12" descr="Botswana, Moremi National Park, Moremi Game Reserve, Private Reserve, Farm, Chobe National park, Chobe Game Reserve, Zambia, Zambezi River, Livingstone, Zimbabwe, Kenya, Tanzania, Wildlife Conservation Project, Maramba River Lodge, South Africa, Krugger National Park, Okavango Delta, Kalahari region, Kalahari Desert.&#10;Rhinoceros /raɪˈnɒsərəs/, often abbreviated as rhino, is a group of five extant species of knee-less, odd-toed ungulates in the family Rhinocerotidae. Two of these species are native to Africa and three to southern Asia.&#10;Members of the rhinoceros family are characterized by their large size (they are some of the largest remaining megafauna, with all of the species able to reach one tonne or more in weight); as well as by a herbivorous diet; a thick protective skin, 1.5–5 cm thick, formed from layers of collagen positioned in a lattice structure; relatively small brains for mammals this size (400–600 g); and a large horn. They generally eat leafy material, although their ability to ferment food in their hindgut allows them to subsist on more fibrous plant matter, if necessary. Unlike other perissodactyls, the two African species of rhinoceros lack teeth at the front of their mouths, relying instead on their powerful premolar and molar teeth to grind up plant food.[1]&#10;Rhinoceros are killed by humans for their horns, which are bought and sold on the black market, and which are used by some cultures for ornamental or (pseudo-scientific) medicinal purposes. The horns are made of keratin, the same type of protein that makes up hair and fingernails.[2] Both African species and the Sumatran rhinoceros have two horns, while the Indian and Javan rhinoceros have a single horn.&#10;The IUCN Red List identifies three of the species as critically endangered.&#10;The word rhinoceros is derived through Latin from the Ancient Greek: ῥῑνόκερως, which is composed of ῥῑνο- (rhino-, &amp;quot;nose&amp;quot;) and κέρας (keras, &amp;quot;horn&amp;quot;). The plural in English is rhinoceros or rhinoceroses. The collective noun for a group of rhinoceroses is crash or herd.&#10;The five living species fall into three categories. The two African species, the white rhinoceros and the black rhinoceros, belong to the Dicerotini group, which originated in the middle Miocene, about 14.2 million years ago. The species diverged during the early Pliocene (about 5 million years ago). The main difference between black and white rhinos is the shape of their mouths - white rhinos have broad flat lips for grazing, whereas black rhinos have long pointed lips for eating foliage.&#10;There are two living Rhinocerotini species, the Indian rhinoceros and the Javan rhinoceros, which diverged from one another about 10 million years ago. The Sumatran rhinoceros is the only surviving representative of the most primitive group, the Dicerorhinini, which emerged in the Miocene (about 20 million years ago).[3] The extinct woolly rhinoceros of northern Europe and Asia was also a member of this tribe.&#10;A subspecific hybrid white rhino (Ceratotherium s. simum × C. s. cottoni) was bred at the Dvůr Králové Zoo (Zoological Garden Dvur Kralove nad Labem) in the Czech Republic in 1977. Interspecific hybridisation of black and white rhinoceros has also been confirmed.[4]&#10;While the black rhinoceros has 84 chromosomes (diploid number, 2N, per cell), all other rhinoceros species have 82 chromosomes.&#10;&#10;White rhinoceros&#10;Main article: White rhinoceros&#10;There are two subspecies of white rhino: the southern white rhinoceros (Ceratotherium simum simum) and the northern white rhinoceros (Ceratotherium simum cottoni). In 2007, the southern subspecies had a wild population of 17,480 (IUCN2008) - 16,266 of which were in South Africa - making them the most abundant rhino subspecies in the world. However, the northern subspecies was critically endangered, with as few as four individuals in the wild; the possibility of complete extinction in the wild having been noted since June 2008.[5] Six are known to be held in captivity, two of which reside in a zoo in San Diego. Four born in a zoo in the Czech Republic were transferred to a wildlife refuge in Kenya in December 2009, in an effort to have the animals reproduce and save the subspecies.[6]&#10;There is no conclusive explanation of the name white rhinoceros. A popular theory that &amp;quot;white&amp;quot; is a distortion of either the Afrikaans word weid or the Dutch word wijd (or its other possible spellings whyde, weit, etc.,) meaning wide and referring to the rhino's square lips is not supported by linguistic studies.[7][8]&#10;The white rhino has an immense body and large head, a short neck and broad chest. This rhino can exceed 3,500 kg (7,700 lb), have a head-and-body length of 3.5–4.6 m (11–15 ft) and a shoulder height of 1.8–2 m (5.9–6.6 ft). The record-sized white rhinoceros was about 4,500 kg (10,000 lb).[9] On its snout it has two horns. The front horn is larger than the other horn and averages 90 cm (35 in) in length and can reach 150 cm (59 in). The white rhinoceros also has a prominent muscular hump that supports its relatively large head. The colour of this animal can range from yellowish brown to slate grey. Most of its body hair is found on the ear fringes and tail bristles, with the rest distributed rather sparsely over the rest of the body. White rhinos have the distinctive flat broad mouth that is used for grazing.&#10;&#10;Black rhinoceros&#10;Main article: Black rhinoceros&#10;The name black rhinoceros (Diceros bicornis) was chosen to distinguish this species from the white rhinoceros (Ceratotherium simum). This can be confusing, as the two species are not really distinguishable by color. There are four subspecies of black rhino: South-central (Diceros bicornis minor), the most numerous, which once ranged from central Tanzania south through Zambia, Zimbabwe and Mozambique to northern and eastern South Africa; South-western (Diceros bicornis bicornis) which are better adapted to the arid and semi-arid savannas of Namibia, southern Angola, western Botswana and western South Africa; East African (Diceros bicornis michaeli), primarily in Tanzania; and West African (Diceros bicornis longipes) which was declared extinct in November 2011.[10] The native Tswanan name Keitloa is used to describe a South African variation of the black rhino in which the posterior horn is equal to or longer than the anterior horn.[11]&#10;An adult black rhinoceros stands 150–175 cm (59–69 in) high at the shoulder and is 3.5–3.9 m (11–13 ft) in length.[12] An adult weighs from 850 to 1,600 kg (1,900 to 3,500 lb), exceptionally to 1,800 kg (4,000 lb), with the females being smaller than the males. Two horns on the skull are made of keratin with the larger front horn typically 50 cm long, exceptionally up to 140 cm. Sometimes, a third smaller horn may develop. The black rhino is much smaller than the white rhino, and has a pointed mouth, which it uses to grasp leaves and twigs when feeding.&#10;During the latter half of the 20th century their numbers were severely reduced from an estimated 70,000[13] in the late 1960s to only 2,410 in 1995.[14]&#10;Indian rhinoceros&#10;Main article: Indian rhinoceros&#10;The Indian rhinoceros, or the greater one-horned rhinoceros, (Rhinoceros unicornis) is now found almost exclusively in Nepal and North-Eastern India. The rhino once inhabited many areas ranging from Pakistan to Burma and may have even roamed in China. However, because of human influence, their range has shrunk and now they only exist in several protected areas of India (in Assam, West Bengal, Gujarat and a few pairs in Uttar Pradesh) and Nepal, plus a few pairs in Lal Suhanra National Park in Pakistan. It is confined to the tall grasslands and forests in the foothills of the Himalayas.&#10;The Indian rhinoceros has thick, silver-brown skin which creates huge folds all over its body. Its upper legs and shoulders are covered in wart-like bumps, and it has very little body hair. Fully grown males are larger than females in the wild, weighing from 2,500–3,200 kg (5,500–7,100 lb).The Indian rhino stands at 1.75–2.0 metres (5.75–6.5 ft). Female Indian rhinos weigh about 1,900 kg and are 3–4 metres long. The record-sized specimen of this rhino was approximately 3,800 kg. The Indian rhino has a single horn that reaches a length of between 20 and 100 cm. Its size is comparable to that of the white rhino in Africa.&#10;Two-thirds of the world's Indian rhinoceroses are now confined to the Kaziranga National Park situated in the Golaghat district of Assam, India.[15]&#10;Javan rhinoceros&#10;Main article: Javan rhinoceros&#10;The Javan rhinoceros (Rhinoceros sondaicus) is one of the rarest and most endangered large mammals anywhere in the world.[16] According to 2002 estimates, only about 60 remain, in Java (Indonesia) and Vietnam. Of all the rhino species, the least is known of the Javan Rhino. These animals prefer dense lowland rain forest, tall grass and reed beds that are plentiful with large floodplains and mud wallows. Though once widespread throughout Asia, by the 1930s the rhinoceros was nearly hunted to extinction in India, Burma, Peninsular Malaysia, and Sumatra for the supposed medical powers of its horn and blood. As of 2009, there are only 40 of them remaining in Ujung Kulon Conservation, Java, Indonesia. The last rhinoceros in Vietnam was reportedly killed in 2010.[17]&#10;Like the closely related, and larger, Indian rhinoceros, the Javan rhinoceros has a single horn. Its hairless, hazy gray skin falls into folds into the shoulder, back, and rump giving it an armored-like appearance. The Javan rhino's body length reaches up to 3.1–3.2 m (10–10 ft), including its head and a height of 1.5–1.7 m (4 ft 10 in–5 ft 7 in) tall. Adults are variously reported to weigh between 900–1,400 kg[18] or 1,360–2,000 kg.[19] Male horns can reach 26 cm in length, while in females they are knobs or are not present at all.[19]&#10;Sumatran rhinoceros&#10;Main article: Sumatran rhinoceros&#10;The Sumatran rhinoceros (Dicerorhinus sumatrensis) is the smallest extant rhinoceros species, as well as the one with the most hair. It can be found at very high altitudes in Borneo and Sumatra. Due to habitat loss and poaching, its numbers have declined and it is the most threatened rhinoceros. About 275 Sumatran rhinos are believed to remain.&#10;A mature Sumatran rhino typically stands about 130 cm (51 in) high at the shoulder, with a body length of 240–315 cm (94–124 in) and weighing around 700 kg (1,500 lb), though the largest individuals have been known to weigh as much as 1,000 kilograms. Like the African species, it has two horns; the larger is the front (25–79 cm), with the smaller usually less than 10 cm long. The males have much larger horns than the females. Hair can range from dense (the densest hair in young calves) to scarce. The color of these rhinos is reddish brown. The body is short and has stubby legs. They also have a prehensile lip.&#10;Rhinocerotoids diverged from other perissodactyls by the early Eocene. Fossils of Hyrachyus eximus found in North America date to this period. This small hornless ancestor resembled a tapir or small horse more than a rhino. Three families, sometimes grouped together as the superfamily Rhinocerotoidea, evolved in the late Eocene: Hyracodontidae, Amynodontidae and Rhinocerotidae.&#10;Hyracodontidae, also known as 'running rhinos', showed adaptations for speed, and would have looked more like horses than modern rhinos. The smallest hyracodontids were dog-sized; the largest was Indricotherium, believed to be one of the largest land mammals that ever existed. The hornless Indricotherium was almost seven metres high, ten metres long, and weighed as much as 15 tons. Like a giraffe, it ate leaves from trees. The hyracodontids spread across Eurasia from the mid-Eocene to early Miocene.&#10;The Amynodontidae, also known as &amp;quot;aquatic rhinos&amp;quot;, dispersed across North America and Eurasia, from the late Eocene to early Oligocene. The amynodontids were hippopotamus-like in their ecology and appearance, inhabiting rivers and lakes, and sharing many of the same adaptations to aquatic life as hippos.&#10;The family of all modern rhinoceros, the Rhinocerotidae, first appeared in the Late Eocene in Eurasia. The earliest members of Rhinocerotidae were small and numerous; at least 26 genera lived in Eurasia and North America until a wave of extinctions in the middle Oligocene wiped out most of the smaller species. However, several independent lineages survived. Menoceras, a pig-sized rhinoceros, had two horns side-by-side. The North American Teleoceras had short legs, a barrel chest and lived until about 5 million years ago. The last rhinos in the Americas became extinct during the Pliocene.&#10;Modern rhinos are believed to have began dispersal from Asia during the Miocene. Two species survived the most recent period of glaciation and inhabited Europe as recently as 10,000 years ago: the woolly rhinoceros and Elasmotherium. The woolly rhinoceros appeared in China around 1 million years ago and first arrived in Europe around 600,000 years ago. It reappeared 200,000 years ago, alongside the woolly mammoth, and became numerous. Eventually it was hunted to extinction by early humans. Elasmotherium, also known as the giant rhinoceros, survived through the middle Pleistocene: it was two meters tall, five meters long and weighed around five tons, with a single enormous horn, hypsodont teeth and long legs for running.&#10;Of the extant rhinoceros species, the Sumatran rhino is the most archaic, first emerging more than 15 million years ago. The Sumatran rhino was closely related to the woolly rhinoceros, but not to the other modern species. The Indian rhino and Javan rhino are closely related and form a more recent lineage of Asian rhino. The ancestors of early Indian and Javan rhino diverged 2–4 million years ago.[21]&#10;The origin of the two living African rhinos can be traced back to the late Miocene (6 mya) species Ceratotherium neumayri. The lineages containing the living species diverged by the early Pliocene (1.5 mya), when Diceros praecox, the likely ancestor of the black rhinoceros, appears in the fossil record.[22] The black and white rhinoceros remain so closely related that they can still mate and successfully produce offspring.&#10;In the wild, adult rhinoceros have few natural predators other than humans. Young rhinos can fall prey to predators such as big cats, crocodiles, wild dogs, and hyenas. Although rhinos are of a large size and have a reputation for being tough, they are actually very easily poached; because it visits water holes daily, the rhinoceros is easily killed while taking a drink. As of December 2009 poaching has been on a global increase whilst efforts to protect the rhinoceros are considered increasingly ineffective. The worst estimate, that only 3% of poachers are successfully countered, is reported of Zimbabwe. Rhino horn is considered to be particularly effective on fevers and even &amp;quot;life saving&amp;quot; by traditional Chinese medicine practitioners, which in turn provides a sales market. Nepal is apparently alone in avoiding the crisis while poacher-hunters grow ever more sophisticated.[26] South African officials are calling for urgent action against rhinoceros poaching after poachers killed the last female rhinoceros in the Krugersdorp Game Reserve near Johannesburg.[27] Statistics from South African National Parks show a record 333 rhinoceros have been killed in 2010.[28]&#10;Horns&#10;&#10;Rhinoceros horns, unlike those of other horned mammals (which have a bony core), only consist of keratin. Rhinoceros horns are used in traditional Asian medicine, and for dagger handles in Yemen and Oman. Esmond Bradley Martin has reported on the trade for dagger handles in Yemen.[29]&#10;One repeated misconception is that rhinoceros horn in powdered form is used as an aphrodisiac in Traditional Chinese Medicine (TCM) as Cornu Rhinoceri Asiatici It is, in fact, prescribed for fevers and convulsions.[30] Neither have been proven by evidence-based medicine. Discussions with TCM practitioners to reduce its use have met with mixed results since some TCM doctors see rhinoceros horn as a life-saving medicine of better quality than substitutes.[31] China has signed the CITES treaty however, and removed rhinoceros horn from the Chinese medicine pharmacopeia, administered by the Ministry of Health, in 1993. In 2011 in the United Kingdom, the Register of Chinese Herbal Medicine issued a formal statement condemning the use of rhinoceros horn.[32] A growing number of TCM educators have also spoken out against the practice.[33] To prevent poaching, in certain areas, rhinos have been tranquilized and their horns removed. Armed park rangers, particularly in South Africa, are also working on the front lines to combat poaching, sometimes killing poachers who are caught in the act. A recent spike in rhino killings has made conservationaists concerned about the future of rhino species. During 2011 448 rhino were killed for their horn in South Africa alone.[34] The horn is incredibly valuable: an average sized horn can bring in much as a quarter of a million dollars in Vietnam and many rhino range States have stockpiles of rhino horn.[35][36] Still, poaching is hitting record levels due to demands from China and Vietnam.[37]&#10;Historical representations&#10;&#10;Albrecht Dürer created a famous woodcut of a rhinoceros in 1515, based on a written description and brief sketch by an unknown artist of an Indian rhinoceros that had arrived in Lisbon earlier that year. Dürer never saw the animal itself and, as a result, Dürer's Rhinoceros is a somewhat inaccurate depiction.&#10;There are legends about rhinoceros stamping out fire in Malaysia, India, and Burma. The mythical rhinoceros has a special name in Malay, badak api, where badak means rhinoceros and api means fire. The animal would come when a fire is lit in the forest and stamp it out.[38] There are no recent confirmations of this phenomenon. However, this legend has been reinforced by the film The Gods Must Be Crazy, where an African rhinoceros is shown to be putting out two campfires.&#10;Conservation&#10;International Rhino Foundation&#10;Save the Rhino&#10;Nicolaas Jan van Strien&#10;Individual rhinoceroses&#10;Abada&#10;Clara&#10;Rhinoceros of Versailles&#10;See also: Fictional Rhinoceroses&#10;Other&#10;Rhinoceroses in ancient China&#10;A wine vessel in the form of a bronze rhinoceros with silver inlay, from the Western Han (202 BC – 9 AD) period of China, sporting a saddle on its back&#10;A rhinoceros depicted on a Roman mosaic in Villa Romana del Casale, an archeological site near Piazza Armerina in Sicily, Italy&#10;Dürer's Rhinoceros, in a woodcut from 1515&#10;Monk with rhinoceros horn. Samye, Tibet, 1938.&#10;Indricotherium, the extinct &amp;quot;giant giraffe&amp;quot; rhinoceros. It stood 18 feet tall at the shoulder and weighed up to 20 tonnes (22 short tons).&#10;Coelodonta, the extinct woolly rhinoceros&#10;The thick dermal armour of the Rhinoceros evolved at the same time as shearing tusks[20]&#10;The Sumatran rhinoceros is the smallest of the rhino species&#10;Smaller in size than the Indian rhinoceros, the Javan rhinoceros also have a single horn&#10;The Indian rhinoceros has a single horn&#10;The black rhinoceros has a beak shaped lip and is similar in color to the white rhinoceros&#10;The white rhinoceros is actually grey&#10;Black rhinoceros (Diceros bicornis) at the Saint Louis Zoo&#10;Scientific classification&#10;Kingdom:Animalia&#10;Phylum:Chordata&#10;Class:Mammalia&#10;Infraclass:Eutheria&#10;Order:Perissodactyla&#10;Suborder:Ceratomorpha&#10;Superfamily:Rhinocerotoidea&#10;Family:Rhinocerotidae&#10;Gray, 1820&#10;Extant Genera&#10;Ceratotherium&#10;Dicerorhinus&#10;Diceros&#10;Rhinoceros&#10;Extinct genera, see text&#10;&#10;NEW DELHI: A total of 631 animals, including 19 rhinos, died in the recent floods in Kaziranga National Park of Assam, the Rajya Sabha was informed today.&#10;&#10;In a written reply to the House, forest and environment minister Jayanthi Natarajan also said that flood is a natural and recurring phenomenon in Kaziranga and it creates a variety of habitats for different species.&#10;&#10;&amp;quot;Mortality of wild animals due to flood has been reported during the year only in Kaziranga Tiger Reserve. As reported by the state, a total of 631 animal deaths, including 19 rhinos, have occurred in Kaziranga due to excess water brought by the flood during June-July 2012,&amp;quot; she said.&#10;&#10;She also informed the House that the flooding results in damage to infrastructure such as roads, anti-poaching camps, artificial high grounds.&#10;&#10;&amp;quot;Similar high floods of 1988 and 1998 recorded animal mortality of 1203 and 652 respectively,&amp;quot; Natarajan said.&#10;&#10;Replying to a separate question on tiger deaths reported in Corbett National Park in Uttarakhand, she said from 2008 till now, there are 19 such incidents of the big cats dying due to natural and other causes.&#10;&#10;She said only two incidents of poaching were reported from the national park.&#10;&#10;In reply to another question on Tiger Project, she said, &amp;quot;The country level tiger population, estimated once in every four years using the refined methodology, is 1706.&amp;quot;&#10;&#10;While the lower limit of the tiger population is estimated to be 1520, the upper limit has been fixed at 1909.&#10;&#10;Providing details of the 'India State Survey of Forest Report 2011', Natarajan told the House that &amp;quot;Forest and tree cover in the country is 78.29 million hectare, which is 23.81 per cent of the total geographical cover. This includes 2.76 per cent of tree cover.&amp;quot;&#10;&#10;On the forest cover in hilly and tribal areas, she said, &amp;quot;In the hill and tribal districts of the country, a decrease in forest dover of 548 sq km and 679 sq km respectively has been reported as compared to the previous assessment.&amp;quot;&#10;&#10;The northeastern states account for one-fourth of the country's forest cover but, &amp;quot;A decline of 549 sq km in forest cover as compared to the previous assessment&amp;quot;, she said.&#10;&#10;Replying to a query on mangrove cover in the country, Natarajan said there has been an increase of 23.34 sq km during the same period. &#10;More expensive than cocaine, rhino horn is now the party drug of choice among Vietnam’s young things.&#10;&#10;Instead of a razor blade and mirror, a textured ceramic bowl is used for grinding down rhinoceros horn into a powder to be mixed with water or wine.&#10;&#10;Rhino horn is made of keratin, the same protein as fingernails. Scientists say it has no medicinal value, and users aren’t getting high. The belief in Vietnam is that drinking a tonic made from the horn will detoxify the body after a night of heavy boozing, and prevent a hangover. One Vietnamese news website described rhino horn wine as “the alcoholic drink of millionaires.”&#10;&#10;This is the latest twist in South Africa’s devastating rhino poaching crisis, which began with a sudden boom in illegal killings of the endangered animal in 2008 and has worsened every year since. Demand among the newly wealthy in Vietnam is the root of the problem, says TRAFFIC, the wildlife trade monitoring group.&#10;&#10;Tom Milliken, a rhino expert with TRAFFIC, said that in Vietnam, offering your friends rhino horn at a party has become a fashionable way to show wealth and status.&#10;&#10;The way it happens is like this: “I would get my closest friends and we’d go into another room. I would bring out some rhino horn and we’d all take it and then come back to the party,” said Milliken, who studied the phenomenon.&#10;&#10;A new TRAFFIC report, co-authored by Milliken, details how surging demand for horn in Vietnam, corruption in South Africa’s wildlife industry, loopholes in regulations and criminal networks have all fed into the poaching epidemic.&#10;&#10;Vietnam’s new rich have become the world’s largest consumer group of rhino horn, spurring demand and the continued slaughter of rhinos in South Africa.&#10;&#10;Another key group of Vietnamese consumers is people with serious illnesses, in particular cancer, who believe rhino horn can cure them despite the lack of any medical evidence. The TRAFFIC report describes the phenomenon of “rhino horn touts” stalking the corridors at hospitals, seeking out desperate patients with cancer.&#10;&#10;An update released by South Africa’s Department of Environmental Affairs said that 339 rhino have been killed illegally in the country since the start of 2012, on track to be the worst year for poaching yet. There have also been 192 poaching-related arrests this year.&#10;&#10;South Africa is the primary target for poachers because it is home to 21,000 rhinos, or more than 80 per cent of the world population.&#10;&#10;South Africa and Vietnam are beginning to cooperate on the problem, although progress has been slow.&#10;&#10;Vietnam’s deputy foreign affairs minister Le Loung Minh visited South Africa last week for talks on illegal trade in wildlife with his counterpart Ebrahim Ebrahim. The two governments are set to sign a memorandum of understanding that would encompass cooperation in criminal investigations. But it has taken a year of sporadic talks to reach this point — a sign of the lack of urgent action.&#10;&#10;“South Africa has progressively scaled up its response to rhino crime,” the report noted, pointing to a plan that is being implemented and the recent increase in “high-value arrests.”&#10;&#10;South Africa’s environment ministry hired Mavuso Msimang to bring together South Africans in private and public sectors to find the best way to save the rhino.&#10;&#10;The project involves studying the potential legalising of the rhino horn trade, a contentious issue. “The government has done a good job of putting their effort behind the saving of the rhino,” Msimang said at the launch of the TRAFFIC report. “It’s got shortcomings, coordination is not always great, but the will to do well is with us,” he said.&#10;Every day in South Africa, a rhinoceros will bleed to death after its horn has been hacked off by poachers. The horns are sold on the black market in Asia, mostly in Vietnam, where they’re believed to have powerful medicinal properties. Dutch veterinarian Martine van Zijl Langhout works together with local wardens to try and protect this threatened species.&#10;&#10;Van Zijll Langhout stalks as quietly as possible through the tall grass at Mauricedale Park in the east of South Africa near the famous Kruger Park. She pulls back the trigger on her special tranquiliser rifle, takes aim and fires. The rhinoceros in her sights wobbles groggily for a few minutes before sinking onto its knees and rolling unconscious onto its side. Van Zijll Langhout and her team, carrying a chainsaw, approach the animal cautiously.&#10;&#10;Brutal killings&#10;There are some 20,000 rhinos in South Africa, 80 percent of the world population. And every day these animals are slaughtered savagely by poachers. First the rhino is shot to bring it down, and then the horn is hacked off with axes and machetes. The poachers cut as deeply into the animal’s head as possible. Every extra centimetre of horn means more money in their pockets. In 2007, thirteen rhinos in South Africa fell victim to poachers. Last year that number had soared to 448, and the toll so far this year is 312.&#10;&#10;Reducing risk&#10;Loud snoring can be heard. The vet blindfolds the rhinoceros and then the park manager starts up the chainsaw and proceeds to slice into the beast’s horn. Van Zijll Langhout monitors its breathing: “This is one way to stop the poachers” she explains. “They want as much horn as possible so rhinos with a small horn are a less attractive target”.&#10;&#10;Van Zijll Langhout came to South Africa in 1997 when she was still a student and worked at Kruger Park with lions, elephants and rhinos. She knew she’d found her dream job, and five years ago she returned as a qualified vet. “It’s an unquenchable passion, such an adventure, and every day is different,” she says, “It’s such a privilege to work with African animals and an honour to be able to do something for them”.&#10;&#10;No better option&#10;The preventive removal of the rhinoceros’ horn takes about ten minutes. Van Zijll Langhout, an energetic woman in her thirties with wildly curly hair, compares the process to clipping nails or having a haircut: “It’s completely painless; we cut above the blood vessels”. Again she checks the animal’s breathing as its snores echo through the bush. “It’s not nice that we have to do this, but I don’t really see a better option”, she sighs, “and the horn does grow back, otherwise we wouldn’t do it.” The fact that visitors to the park might be disappointed and expect to see rhinos complete with proud curving horns doesn’t bother her: “What matters is the animals’ survival”.&#10;&#10;Organised crime&#10;The fight against poaching is a difficult one. “These are professional criminals”, explains Van Zijll Langhout. “This isn’t about poor locals living in huts. Poachers have advanced weapons and sometimes even use helicopters.” The horns are worth more than their weight in gold, so it’s a lucrative trade for organised crime syndicates.&#10;&#10;The horn falls to the ground; the team will preserve it and register it. The rhino is given an injection. Within minutes he’s back on his feet and walking off into the bush. His newly weightless head is no guarantee of safety though. A rhino was poached in the park the same week as the horns were sawn off. Even the stump that remains after the procedure is worth big money. &#10;Both black and white rhinoceroses are actually gray. They are different not in color but in lip shape. The black rhino has a pointed upper lip, while its white relative has a squared lip. The difference in lip shape is related to the animals' diets. Black rhinos are browsers that get most of their sustenance from eating trees and bushes. They use their lips to pluck leaves and fruit from the branches. White rhinos graze on grasses, walking with their enormous heads and squared lips lowered to the ground.&#10;&#10;White rhinos live on Africa's grassy plains, where they sometimes gather in groups of as many as a dozen individuals. Females reproduce only every two and a half to five years. Their single calf does not live on its own until it is about three years old.&#10;&#10;Under the hot African sun, white rhinos take cover by lying in the shade. Rhinos are also wallowers. They find a suitable water hole and roll in its mud, coating their skin with a natural bug repellent and sun block.&#10;&#10;Rhinos have sharp hearing and a keen sense of smell. They may find one another by following the trail of scent each enormous animal leaves behind it on the landscape.&#10;&#10;White rhinos have two horns, the foremost more prominent than the other. Rhino horns grow as much as three inches (eight centimeters) a year, and have been known to grow up to 5 feet (1.5 meters) long. Females use their horns to protect their young, while males use them to battle attackers.&#10;&#10;The prominent horn for which rhinos are so well known has been their downfall. Many animals have been killed for this hard, hair-like growth, which is revered for medicinal use in China, Taiwan, Hong Kong, and Singapore. The horn is also valued in North Africa and the Middle East as an ornamental dagger handle.&#10;&#10;The white rhino once roamed much of sub-Saharan Africa, but today is on the verge of extinction due to poaching fueled by these commercial uses. Only about 11,000 white rhinos survive in the wild, and many organizations are working to protect this much loved animal.Fast Facts&#10;&#10;Type:&#10;Mammal&#10;Diet:&#10;Herbivore&#10;Size:&#10;Head and body, 11 to 13.75 ft (3.4 to 4.2 m); tail, 20 to 27.5 in (50 to 70 cm)&#10;Weight:&#10;3,168 to 7,920 lbs (1,440 to 3,600 kg)&#10;Protection status:&#10;Endangered&#10;Size relative to a 6-ft (2-m) man:&#10;Both black and white rhinoceroses are actually gray. They are different not in color but in lip shape. The black rhino has a pointed upper lip, while its white relative has a squared lip. The difference in lip shape is related to the animals' diets. Black rhinos are browsers that get most of their sustenance from eating trees and bushes. They use their lips to pluck leaves and fruit from the branches. White rhinos graze on grasses, walking with their enormous heads and squared lips lowered to the ground.&#10;&#10;Except for females and their offspring, black rhinos are solitary. Females reproduce only every two and a half to five years. Their single calf does not live on its own until it is about three years old.&#10;&#10;Black rhinos feed at night and during the gloaming hours of dawn and dusk. Under the hot African sun, they take cover by lying in the shade. Rhinos are also wallowers. They often find a suitable water hole and roll in its mud, coating their skin with a natural bug repellent and sun block.&#10;&#10;Rhinos have sharp hearing and a keen sense of smell. They may find one another by following the trail of scent each enormous animal leaves behind it on the landscape.&#10;&#10;Black rhinos boast two horns, the foremost more prominent than the other. Rhino horns grow as much as three inches (eight centimeters) a year, and have been known to grow up to five feet (one and a half meters) long. Females use their horns to protect their young, while males use them to battle attackers.&#10;&#10;The prominent horn for which rhinos are so well known has also been their downfall. Many animals have been killed for the hard, hairlike growth, which is revered for medicinal uses in China, Taiwan, Hong Kong, and Singapore. The horn is also valued in North Africa and the Middle East as an ornamental dagger handle.&#10;&#10;The black rhino once roamed most of sub-Saharan Africa, but today is on the verge of extinction due to poaching fueled by commercial demand.&#10;The rifle shot boomed through the darkening forest just as Damien Mander arrived at his campfire after a long day training game ranger recruits in western Zimbabwe's Nakavango game reserve. His thoughts flew to Basta, a pregnant black rhinoceros, and her two-year-old calf. That afternoon one of his rangers had discovered human footprints following the pair's tracks as Basta sought cover in deep bush to deliver the newest member of her threatened species.&#10;&#10;Damien, a hard-muscled former Australian Special Forces sniper with an imposing menagerie of tattoos, including &amp;quot;Seek &amp;amp; Destroy&amp;quot; in gothic lettering across his chest, swiveled his head, trying to place the direction of the shot. &amp;quot;There, near the eastern boundary,&amp;quot; he pointed into the blackness. &amp;quot;Sounded like a .223,&amp;quot; he said, identifying the position and caliber, a habit left over from 12 tours in Iraq. He and his rangers grabbed shotguns, radios, and medical kits and piled into two Land Cruisers. They roared into the night, hoping to cut off the shooter. The rangers rolled down their windows and listened for a second shot, which would likely signal Basta's calf was taken as well.&#10;&#10;It was an ideal poacher's setup: half-moon, almost no wind. The human tracks were especially ominous. Poaching crews often pay trackers to find the rhinos, follow them until dusk, then radio their position to a shooter with a high-powered rifle. After the animal is down, the two horns on its snout are hacked off in minutes, and the massive carcass is left to hyenas and vultures. Nearly always the horns are fenced to an Asian buyer; an enterprising crew might also cut out Basta's fetus and the eyes of the mother and calf to sell to black magic or muti practitioners. If this gang was well organized, a group of heavily armed men would be covering the escape route, ready to ambush the rangers.&#10;&#10;As the Land Cruiser bucked over rutted tracks, Damien did a quick calculation—between his vehicles he had two antiquated shotguns with about a dozen shells. Based on the sound of the shot, the poachers held an advantage in firepower. If the rangers did pick up a trail and followed on foot, they would have to contend with lions, leopards, and hyenas out hunting in the dark.&#10;&#10;In the backseat of one of the speeding Land Cruisers, Benzene, a Zimbabwean ranger who had spent nearly a year watching over Basta and her calf and knew the pair intimately, loaded three shells into his shotgun, flicked on the safety, and chambered a round. As we bounced into the night, he said, &amp;quot;It is better for the poachers if they meet a lion than if they meet us.&amp;quot;&#10;&#10;AND SO GOES A NIGHT on the front lines of southern Africa's ruthless and murky rhino war, which since 2006 has seen more than a thousand rhinos slaughtered, some 22 poachers gunned down and more than 200 arrested last year in South Africa alone. At the bloody heart of this conflict is the rhino's horn, a prized ingredient in traditional Asian medicines. Though black market prices vary widely, as of last fall dealers in Vietnam quoted prices ranging from $33 to $133 a gram, which at the top end is double the price of gold and can exceed the price of cocaine.&#10;&#10;Although the range of the two African species—the white rhino and its smaller cousin, the black rhino—has been reduced primarily to southern Africa and Kenya, their populations had shown encouraging improvement. In 2007 white rhinos numbered 17,470, while blacks had nearly doubled to 4,230 since the mid '90s.&#10;&#10;For conservationists these numbers represented a triumph. In the 1970s and '80s, poaching had devastated the two species. Then China banned rhino horn from traditional medicine, and Yemen forbade its use for ceremonial dagger handles. All signs seemed to point to better days. But in 2008 the number of poached rhinos in South Africa shot up to 83, from just 13 in 2007. By 2010 the figure had soared to 333, followed by over 400 last year. Traffic, a wildlife trade monitoring network, found most of the horn trade now leads to Vietnam, a shift that coincided with a swell of rumors that a high-ranking Vietnamese official used rhino horn to cure his cancer.&#10;&#10;Meanwhile in South Africa, attracted by spiraling prices—and profits—crime syndicates began adding rhino poaching to their portfolios.&#10;animals architecture art asia australia autumn baby band barcelona beach berlin bike bird birds birthday black blackandwhite blue bw california canada canon car cat chicago china christmas church city clouds color concert dance day de dog england europe fall family fashion festival film florida flower flowers food football france friends fun garden geotagged germany girl graffiti green halloween hawaii holiday house india instagramapp iphone iphoneography island italia italy japan kids la lake landscape light live london love macro me mexico model museum music nature new newyork newyorkcity night nikon nyc ocean old paris park party people photo photography photos portrait raw red river rock san sanfrancisco scotland sea seattle show sky snow spain spring square squareformat street summer sun sunset taiwan texas thailand tokyo travel tree trees trip uk unitedstates urban usa vacation vintage washington water wedding white winter woman yellow zoo"/>
          <p:cNvPicPr>
            <a:picLocks noChangeAspect="1" noChangeArrowheads="1"/>
          </p:cNvPicPr>
          <p:nvPr/>
        </p:nvPicPr>
        <p:blipFill>
          <a:blip r:embed="rId4" cstate="print"/>
          <a:srcRect/>
          <a:stretch>
            <a:fillRect/>
          </a:stretch>
        </p:blipFill>
        <p:spPr bwMode="auto">
          <a:xfrm>
            <a:off x="1" y="5196046"/>
            <a:ext cx="1600200" cy="1661954"/>
          </a:xfrm>
          <a:prstGeom prst="rect">
            <a:avLst/>
          </a:prstGeom>
          <a:noFill/>
        </p:spPr>
      </p:pic>
      <p:pic>
        <p:nvPicPr>
          <p:cNvPr id="1038" name="Picture 14" descr="Sheep (Ovis aries) are quadrupedal, ruminant mammals typically kept as livestock. Like most ruminants, sheep are members of the order Artiodactyla, the even-toed ungulates. Although the name sheep applies to many species in the genus Ovis, in everyday usage it almost always refers to Ovis aries. Numbering a little over one billion, domestic sheep are also the most numerous species of sheep. An adult female is referred to as a ewe (/juː/), an intact male as a ram, occasionally a tup, a castrated male as a wether, and a young sheep as a lamb.&#10;&#10;Sheep are most likely descended from the wild mouflon of Europe and Asia, with Iran being a geographic envelope of the domestication center.[1] One of the earliest animals to be domesticated for agricultural purposes, sheep are raised for fleeces, meat (lamb, hogget or mutton) and milk. A sheep's wool is the most widely used animal fiber, and is usually harvested by shearing. Ovine meat is called lamb when from younger animals and mutton when from older ones in Commonwealth countries, and lamb in the United States (including from adults). Sheep continue to be important for wool and meat today, and are also occasionally raised for pelts, as dairy animals, or as model organisms for science.&#10;&#10;Sheep husbandry is practised throughout the majority of the inhabited world, and has been fundamental to many civilizations. In the modern era, Australia, New Zealand, the southern and central South American nations, and the British Isles are most closely associated with sheep production.&#10;&#10;There is a large lexicon of unique terms for sheep husbandry which vary considerably by region and dialect. Use of the word sheep began in Middle English as a derivation of the Old English word scēap; it is both the singular and plural name for the animal. A group of sheep is called a flock. Many other specific terms for the various life stages of sheep exist, generally related to lambing, shearing, and age.&#10;&#10;Being a key animal in the history of farming, sheep have a deeply entrenched place in human culture, and find representation in much modern language and symbology. As livestock, sheep are most often associated with pastoral, Arcadian imagery. Sheep figure in many mythologies—such as the Golden Fleece—and major religions, especially the Abrahamic traditions. In both ancient and modern religious ritual, sheep are used as sacrificial animals.&#10;&#10;The exact line of descent between domestic sheep and their wild ancestors is unclear.[2] The most common hypothesis states that Ovis aries is descended from the Asiatic (O. orientalis) species of mouflon.[3] Sheep were among the first animals to be domesticated by humankind (although the domestication of dogs may have taken place more than 20,000 years earlier); the domestication date is estimated to fall between 11,000 and 9,000 B.C in Mesopotamia[4][5][6][7] and possibly around 7,000 B.C. in Mehrgarh in the Indus Valley.[8][9] The rearing of sheep for secondary products, and the resulting breed development, began in either southwest Asia or western Europe.[10] Initially, sheep were kept solely for meat, milk and skins. Archaeological evidence from statuary found at sites in Iran suggests that selection for woolly sheep may have begun around 6000 BC,[3][11] and the earliest woven wool garments have been dated to two to three thousand years later.[12]&#10;&#10;Sheep husbandry spread quickly in Europe. Excavations show that in about 6000 BC, during the Neolithic period of prehistory, the Castelnovien people, living around Châteauneuf-les-Martigues near present-day Marseille in the south of France, were among the first in Europe to keep domestic sheep.[13] Practically from its inception, ancient Greek civilization relied on sheep as primary livestock, and were even said to name individual animals.[14] Ancient Romans kept sheep on a wide scale, and were an important agent in the spread of sheep raising. Pliny the Elder, in his Natural History (Naturalis Historia), speaks at length about sheep and wool.[15] European colonists spread the practice to the New World from 1493 onwards.&#10;&#10;Domestic sheep are relatively small ruminants, usually with a crimped hair called wool and often with horns forming a lateral spiral. Domestic sheep differ from their wild relatives and ancestors in several respects, having become uniquely neotenic as a result of selective breeding by humans.[18][19] A few primitive breeds of sheep retain some of the characteristics of their wild cousins, such as short tails. Depending on breed, domestic sheep may have no horns at all (i.e. polled), or horns in both sexes, or in males only. Most horned breeds have a single pair, but a few breeds may have several.[16]&#10;&#10;Another trait unique to domestic sheep as compared to wild ovines is their wide variation in color. Wild sheep are largely variations of brown hues, and variation within species is extremely limited. Colors of domestic sheep range from pure white to dark chocolate brown, and even spotted or piebald.[20][21] Selection for easily dyeable white fleeces began early in sheep domestication, and as white wool is a dominant trait it spread quickly. However, colored sheep do appear in many modern breeds, and may even appear as a recessive trait in white flocks.[20][21] While white wool is desirable for large commercial markets, there is a niche market for colored fleeces, mostly for handspinning.[22] The nature of the fleece varies widely among the breeds, from dense and highly crimped, to long and hairlike. There is variation of wool type and quality even among members of the same flock, so wool classing is a step in the commercial processing of the fibre.&#10;&#10;Depending on breed, sheep show a range of heights and weights. Their rate of growth and mature weight is a heritable trait that is often selected for in breeding.[23] Ewes typically weigh between 45 and 100 kilograms (100 and 220 lb), and rams between 45 and 160 kilograms (100 and 350 lb).[24] When all deciduous teeth have erupted, the sheep has 20 teeth.[25] Mature sheep have 32 teeth. As with other ruminants, the front teeth in the lower jaw bite against a hard, toothless pad in the upper jaw. These are used to pick off vegetation, then the rear teeth grind it before it is swallowed. There are eight lower front teeth in ruminants, but there is some disagreement as to whether these are eight incisors, or six incisors and two incisor-shaped canines. This means that the dental formula for sheep is either &#10;0.0.3.3&#10;4.0.3.3&#10; or &#10;0.0.3.3&#10;3.1.3.3&#10; [26] There is a large diastema between the incisors and the molars. In the first few years of life one can calculate the age of sheep from their front teeth, as a pair of milk teeth is replaced by larger adult teeth each year, the full set of eight adult front teeth being complete at about four years of age. The front teeth are then gradually lost as sheep age, making it harder for them to feed and hindering the health and productivity of the animal. For this reason, domestic sheep on normal pasture begin to slowly decline from four years on, and the life expectancy of a sheep is 10 to 12 years, though some sheep may live as long as 20 years.&#10;&#10;Sheep have good hearing, and are sensitive to noise when being handled.[29] Sheep have horizontal slit-shaped pupils, with excellent peripheral vision; with visual fields of about 270° to 320°, sheep can see behind themselves without turning their heads.[22][30] Many breeds have only short hair on the face, and some have facial wool (if any) confined to the poll and or the area of the mandibular angle; the wide angles of peripheral vision apply to these breeds. A few breeds tend to have considerable wool on the face; for some individuals of these breeds, peripheral vision may be greatly reduced by &amp;quot;wool blindness&amp;quot;, unless recently shorn about the face.[31] Sheep have poor depth perception; shadows and dips in the ground may cause sheep to baulk. In general, sheep have a tendency to move out of the dark and into well-lit areas,[32] and prefer to move uphill when disturbed. Sheep also have an excellent sense of smell, and, like all species of their genus, have scent glands just in front of the eyes, and interdigitally on the feet. The purpose of these glands is uncertain,[33] but those on the face may be used in breeding behaviors.[23] The foot glands might also be related to reproduction,[23] but alternative functions, such as secretion of a waste product or a scent marker to help lost sheep find their flock, have also been proposed.[33]&#10;&#10;Comparison with goats&#10;Sheep and goats are closely related: both are in the subfamily Caprinae. However, they are separate species, so hybrids rarely occur, and are always infertile. A hybrid of a ewe and a buck (a male goat) is called a sheep-goat hybrid, and is not to be confused with the sheep-goat chimera, though both are known as geep. Visual differences between sheep and goats include the beard of goats and divided upper lip of sheep. Sheep tails also hang down, even when short or docked, while the short tails of goats are held upwards. Also, sheep breeds are often naturally polled (either in both sexes or just in the female), while naturally polled goats are rare (though many are polled artificially). Males of the two species differ in that buck goats acquire a unique and strong odor during the rut, whereas rams do not.&#10;&#10;The domestic sheep is a multi-purpose animal, and the more than 200 breeds now in existence were created to serve these diverse purposes.[16][34] Some sources give a count of a thousand or more breeds,[35][36] but these numbers cannot be verified, according to some sources.[22][28] However, several hundred breeds of sheep have been identified by the Food and Agriculture Organization of the UN (FAO), with the estimated number varying somewhat from time to time: e.g. 863 breeds as of 1993,[37] 1314 breeds as of 1995[38] and 1229 breeds as of 2006.[39] (These numbers exclude extinct breeds, which are also tallied by the FAO.) For the purpose of such tallies, the FAO definition of a breed is &amp;quot;either a subspecific group of domestic livestock with definable and identifiable external characteristics that enable it to be separated by visual appraisal from other similarly defined groups within the same species or a group for which geographical and/or cultural separation from phenotypically similar groups has led to acceptance of its separate identity.&amp;quot;[39] Almost all sheep are classified as being best suited to furnishing a certain product: wool, meat, milk, hides, or a combination in a dual-purpose breed. Other features used when classifying sheep include face color (generally white or black), tail length, presence or lack of horns, and the topography for which the breed has been developed. This last point is especially stressed in the UK, where breeds are described as either upland (hill or mountain) or lowland breeds.[32] A sheep may also be of a fat-tailed type, which is a dual-purpose sheep common in Africa and Asia with larger deposits of fat within and around its tail.&#10;&#10;Breeds are often categorized by the type of their wool. Fine wool breeds are those that have wool of great crimp and density, which are preferred for textiles. Most of these were derived from Merino sheep, and the breed continues to dominate the world sheep industry. Downs breeds have wool between the extremes, and are typically fast-growing meat and ram breeds with dark faces.[40] Some major medium wool breeds, such as the Corriedale, are dual-purpose crosses of long and fine-wooled breeds and were created for high-production commercial flocks. Long wool breeds are the largest of sheep, with long wool and a slow rate of growth. Long wool sheep are most valued for crossbreeding to improve the attributes of other sheep types. For example: the American Columbia breed was developed by crossing Lincoln rams (a long wool breed) with fine-wooled Rambouillet ewes.&#10;&#10;Coarse or carpet wool sheep are those with a medium to long length wool of characteristic coarseness. Breeds traditionally used for carpet wool show great variability, but the chief requirement is a wool that will not break down under heavy use (as would that of the finer breeds). As the demand for carpet-quality wool declines, some breeders of this type of sheep are attempting to use a few of these traditional breeds for alternative purposes. Others have always been primarily meat-class sheep.&#10;&#10;A minor class of sheep are the dairy breeds. Dual-purpose breeds that may primarily be meat or wool sheep are often used secondarily as milking animals, but there are a few breeds that are predominantly used for milking. These sheep produce a higher quantity of milk and have slightly longer lactation curves.[42] In the quality of their milk, the fat and protein content percentages of dairy sheep vary from non-dairy breeds, but lactose content does not.[43]&#10;&#10;A last group of sheep breeds is that of fur or hair sheep, which do not grow wool at all. Hair sheep are similar to the early domesticated sheep kept before woolly breeds were developed, and are raised for meat and pelts. Some modern breeds of hair sheep, such as the Dorper, result from crosses between wool and hair breeds. For meat and hide producers, hair sheep are cheaper to keep, as they do not need shearing.[41] Hair sheep are also more resistant to parasites and hot weather.[28]&#10;&#10;With the modern rise of corporate agribusiness and the decline of localized family farms, many breeds of sheep are in danger of extinction. The Rare Breeds Survival Trust of the UK lists 22 native breeds as having only 3,000 registered animals (each), and The Livestock Conservancy lists 14 as either &amp;quot;critical&amp;quot; or &amp;quot;threatened&amp;quot;.[44][45][46] Preferences for breeds with uniform characteristics and fast growth have pushed heritage (or heirloom) breeds to the margins of the sheep industry.[41] Those that remain are maintained through the efforts of conservation organizations, breed registries, and individual farmers dedicated to their preservation.&#10;Sheep are herbivorous mammals. Most breeds prefer to graze on grass and other short roughage, avoiding the taller woody parts of plants that goats readily consume.[47] Both sheep and goats use their lips and tongues to select parts of the plant that are easier to digest or higher in nutrition.[47] Sheep, however, graze well in monoculture pastures where most goats fare poorly.&#10;&#10;Like all ruminants, sheep have a complex digestive system composed of four chambers, allowing them to break down cellulose from stems, leaves, and seed hulls into simpler carbohydrates. When sheep graze, vegetation is chewed into a mass called a bolus, which is then passed into the rumen, via the reticulum. The rumen is a 19- to 38-liter (5 to 10 gallon) organ in which feed is fermented.[48] The fermenting organisms include bacteria, fungi, and protozoa.[49] (Other important rumen organisms include some archaea, which produce methane from carbon dioxide.[50]) The bolus is periodically regurgitated back to the mouth as cud for additional chewing and salivation.[48] After fermentation in the rumen, feed passes into the reticulum and the omasum; special feeds such as grains may bypass the rumen altogether. After the first three chambers, food moves into the abomasum for final digestion before processing by the intestines. The abomasum is the only one of the four chambers analogous to the human stomach, and is sometimes called the &amp;quot;true stomach&amp;quot;.[51]&#10;&#10;Other than forage, the other staple feed for sheep is hay, often during the winter months. The ability to thrive solely on pasture (even without hay) varies with breed, but all sheep can survive on this diet.[41] Also included in some sheep's diets are minerals, either in a trace mix or in licks. Feed provided to sheep must be specially formulated, as most cattle, poultry, pig, and even some goat feeds contain levels of copper that are lethal to sheep.[22] The same danger applies to mineral supplements such as salt licks.[52]&#10;&#10;Grazing behavior&#10;Sheep follow a diurnal pattern of activity, feeding from dawn to dusk, stopping sporadically to rest and chew their cud. Ideal pasture for sheep is not lawnlike grass, but an array of grasses, legumes and forbs.[53] Types of land where sheep are raised vary widely, from pastures that are seeded and improved intentionally to rough, native lands. Common plants toxic to sheep are present in most of the world, and include (but are not limited to) cherry, some oaks and acorns, tomato, yew, rhubarb, potato, and rhododendron.&#10;&#10;Sheep are largely grazing herbivores, unlike browsing animals such as goats and deer that prefer taller foliage. With a much narrower face, sheep crop plants very close to the ground and can overgraze a pasture much faster than cattle.[28] For this reason, many shepherds use managed intensive rotational grazing, where a flock is rotated through multiple pastures, giving plants time to recover.[28][32] Paradoxically, sheep can both cause and solve the spread of invasive plant species. By disturbing the natural state of pasture, sheep and other livestock can pave the way for invasive plants. However, sheep also prefer to eat invasives such as cheatgrass, leafy spurge, kudzu and spotted knapweed over native species such as sagebrush, making grazing sheep effective for conservation grazing.[55] Research conducted in Imperial County, California compared lamb grazing with herbicides for weed control in seedling alfalfa fields. Three trials demonstrated that grazing lambs were just as effective as herbicides in controlling winter weeds. Entomologists also compared grazing lambs to insecticides for insect control in winter alfalfa. In this trial, lambs provided insect control as effectively as insecticides.&#10;&#10;Sheep are flock animals and strongly gregarious; much sheep behavior can be understood on the basis of these tendencies. The dominance hierarchy of sheep and their natural inclination to follow a leader to new pastures were the pivotal factors in sheep being one of the first domesticated livestock species.[57] Furthermore, in contrast to the red deer and gazelle (two other ungulates of primary importance to meat production in prehistoric times), sheep do not defend territories although they do form home ranges.[58] All sheep have a tendency to congregate close to other members of a flock, although this behavior varies with breed,[29] and sheep can become stressed when separated from their flock members.[23] During flocking, sheep have a strong tendency to follow, and a leader may simply be the first individual to move. Relationships in flocks tend to be closest among related sheep: in mixed-breed flocks, subgroups of the same breed tend to form, and a ewe and her direct descendants often move as a unit within large flocks.[22] Sheep can become hefted to one particular local pasture (heft) so they do not roam freely in unfenced landscapes. Lambs learn the heft from ewes and if whole flocks are culled it must be retaught to the replacement animals.[23][59]&#10;&#10;Flock behaviour in sheep is generally only exhibited in groups of four or more sheep; fewer sheep may not react as expected when alone or with few other sheep.[22] Being a prey species, the primary defense mechanism of sheep is to flee from danger when their flight zone is entered. Cornered sheep may charge and butt, or threaten by hoof stamping and adopting an aggressive posture. This is particularly true for ewes with newborn lambs.[22]&#10;&#10;In regions where sheep have no natural predators, none of the native breeds of sheep exhibit a strong flocking behavior.&#10;&#10;Farmers exploit flocking behavior to keep sheep together on unfenced pastures such as hill farming, and to move them more easily. For this purpose shepherds may use herding dogs in this effort, with a highly bred herding ability. Sheep are food-oriented, and association of humans with regular feeding often results in sheep soliciting people for food.[60] Those who are moving sheep may exploit this behavior by leading sheep with buckets of feed.[61][62]&#10;&#10;Dominance hierarchy&#10;Sheep establish a dominance hierarchy through fighting, threats and competitiveness. Dominant animals are inclined to be more aggressive with other sheep, and usually feed first at troughs.[63] Primarily among rams, horn size is a factor in the flock hierarchy.[64] Rams with different size horns may be less inclined to fight to establish the dominance order, while rams with similarly sized horns are more so.[64] Merinos have an almost linear hierarchy whereas there is a less rigid structure in Border Leicesters when a competitive feeding situation arises.[65]&#10;&#10;In sheep, position in a moving flock is highly correlated with social dominance, but there is no definitive study to show consistent voluntary leadership by an individual sheep.[65]&#10;&#10;Intelligence and learning ability&#10;Sheep are frequently thought of as unintelligent animals.[66] Their flocking behavior and quickness to flee and panic can make shepherding a difficult endeavor for the uninitiated. Despite these perceptions, a University of Illinois monograph on sheep reported their intelligence to be just below that of pigs and on par with that of cattle.[22] Sheep can recognize individual human and ovine faces and remember them for years.[67][68] In addition to long-term facial recognition of individuals, sheep can also differentiate emotional states through facial characteristics.[67][68] If worked with patiently, sheep may learn their names, and many sheep are trained to be led by halter for showing and other purposes.[22] Sheep have also responded well to clicker training.[22] Sheep have been used as pack animals; Tibetan nomads distribute baggage equally throughout a flock as it is herded between living sites.[22]&#10;&#10;It has been reported that some sheep have apparently shown problem-solving abilities; a flock in West Yorkshire, England allegedly found a way to get over cattle grids by rolling on their backs, although documentation of this has relied on anecdotal accounts.&#10;&#10;Sounds made by domestic sheep include bleats, grunts, rumbles and snorts. Bleating (&amp;quot;baaing&amp;quot;) is used mostly for contact communication, especially between dam and lambs, but also at times between other flock members.[70] The bleats of individual sheep are distinctive, enabling the ewe and her lambs to recognize each other's vocalizations.[71] Vocal communication between lambs and their dam declines to a very low level within several weeks after parturition.[70] A variety of bleats may be heard, depending on sheep age and circumstances. Apart from contact communication, bleating may signal distress, frustration or impatience; however, sheep are usually silent when in pain. Isolation commonly prompts bleating by sheep.[72] Pregnant ewes may grunt when in labor.[73] Rumbling sounds are made by the ram during courting; somewhat similar rumbling sounds may be made by the ewe,[70] especially when with her neonate lambs. A snort (explosive exhalation through the nostrils) may signal aggression or a warning,[70][74] and is often elicited from startled sheep.&#10;&#10;In sheep breeds lacking facial wool, the visual field is wide. In 10 sheep (Cambridge, Lleyn and Welsh Mountain breeds, which lack facial wool), the visual field ranged from 298° to 325°, averaging 313.1°, with binocular overlap ranging from 44.5° to 74°, averaging 61.7°.[76] In some breeds, unshorn facial wool can limit the visual field; in some individuals, this may be enough to cause &amp;quot;wool blindness&amp;quot;. In 60 Merinos, visual fields ranged from 219.1° to 303.0°, averaging 269.9°, and the binocular field ranged from 8.9° to 77.7°, averaging 47.5°; 36% of the measurements were limited by wool,[77] although photographs of the experiments indicate that only limited facial wool regrowth had occurred since shearing. In addition to facial wool (in some breeds), visual field limitations can include ears and (in some breeds) horns,[77] so the visual field can be extended by tilting the head. Sheep eyes exhibit very low hyperopia and little astigmatism. Such visual characteristics are likely to produce a well-focused retinal image of objects in both the middle and long distance.[76] Because sheep eyes have no accommodation, one might expect the image of very near objects to be blurred, but a rather clear near image could be provided by the tapetum and large retinal image of the sheep's eye, and adequate close vision may occur at muzzle length.[76] Good depth perception, inferred from the sheep's sure-footedness, was confirmed in &amp;quot;visual cliff&amp;quot; experiments;[77][78] behavioral responses indicating depth perception are seen in lambs at one day old.[79] Sheep are thought to have colour vision, and can distinguish between a variety of colours: black, red, brown, green, yellow and white.[80] Sight is a vital part of sheep communication, and when grazing, they maintain visual contact with each other.[81] Each sheep lifts its head upwards to check the position of other sheep in the flock. This constant monitoring is probably what keeps the sheep in a flock as they move along grazing. Sheep become stressed when isolated; this stress is reduced if they are provided with a mirror, indicating that the sight of other sheep reduces stress.[82]&#10;&#10;Taste is the most important sense in sheep, establishing forage preferences, with sweet and sour plants being preferred and bitter plants being more commonly rejected. Touch and sight are also important in relation to specific plant characteristics, such as succulence and growth form.[83]&#10;&#10;The ram uses his vomeronasal organ (sometimes called the Jacobson's organ) to sense the pheromones of ewes and detect when they are in estrus.[84] The ewe uses her vomeronasal organ for early recognition of her neonate lamb.&#10;&#10;Sheep follow a similar reproductive strategy to other herd animals. A group of ewes is generally mated by a single ram, who has either been chosen by a breeder or (in feral populations) has established dominance through physical contest with other rams.[41] Most sheep are seasonal breeders, although some are able to breed year-round.[41] Ewes generally reach sexual maturity at six to eight months old, and rams generally at four to six months.[41] However, there are exceptions. For example, Finnsheep ewe lambs may reach puberty as early as 3 to 4 months, and Merino ewes sometimes reach puberty at 18 to 20 months.[86] Ewes have estrus cycles about every 17 days,[87] during which they emit a scent and indicate readiness through physical displays towards rams. A minority of rams (8% on average) display a preference for homosexuality[88] and a small number of the females that were accompanied by a male fetus in utero are freemartins (female animals that are behaviorally masculine and lack functioning ovaries).[89][90][91][92]&#10;&#10;In feral sheep, rams may fight during the rut to determine which individuals may mate with ewes. Rams, especially unfamiliar ones, will also fight outside the breeding period to establish dominance; rams can kill one another if allowed to mix freely.[41] During the rut, even usually friendly rams may become aggressive towards humans due to increases in their hormone levels.[23]&#10;&#10;After mating, sheep have a gestation period of about five months,[93] and normal labor takes one to three hours.[94] Although some breeds regularly throw larger litters of lambs, most produce single or twin lambs.[23][95] During or soon after labor, ewes and lambs may be confined to small lambing jugs,[96] small pens designed to aid both careful observation of ewes and to cement the bond between them and their lambs.&#10;&#10;Ovine obstetrics can be problematic. By selectively breeding ewes that produce multiple offspring with higher birth weights for generations, sheep producers have inadvertently caused some domestic sheep to have difficulty lambing; balancing ease of lambing with high productivity is one of the dilemmas of sheep breeding.[97] In the case of any such problems, those present at lambing may assist the ewe by extracting or repositioning lambs.[41] After the birth, ewes ideally break the amniotic sac (if it is not broken during labor), and begin licking clean the lamb.[41] Most lambs will begin standing within an hour of birth.[41] In normal situations, lambs nurse after standing, receiving vital colostrum milk. Lambs that either fail to nurse or are rejected by the ewe require help to survive, such as bottle-feeding or fostering by another ewe.[98]&#10;&#10;Most lambs begin life being born outdoors. After lambs are several weeks old, lamb marking (ear tagging, docking, mulesing, and castrating) is carried out.[41] Vaccinations are usually carried out at this point as well. Ear tags with numbers are attached, or ear marks are applied, for ease of later identification of sheep. Docking and castration are commonly done after 24 hours (to avoid interference with maternal bonding and consumption of colostrum) and are often done not later than one week after birth, to minimize pain, stress, recovery time and complications.[99][100] The first course of vaccinations (commonly anti-clostridial) is commonly given at an age of about 10 to 12 weeks; i.e. when the concentration of maternal antibodies passively acquired via colostrum is expected to have fallen low enough to permit development of active immunity.[101][102][103] Ewes are often revaccinated annually about 3 weeks before lambing, to provide high antibody concentrations in colostrum during the first several hours after lambing.[104] Ram lambs that will either be slaughtered or separated from ewes before sexual maturity are not usually castrated.[32] Objections to all these procedures have been raised by animal rights groups, but farmers defend them by saying they save money, and inflict only temporary pain.&#10;&#10;Sheep may fall victim to poisons, infectious diseases, and physical injuries. As a prey species, a sheep's system is adapted to hide the obvious signs of illness, to prevent being targeted by predators.[23] However, some signs of ill health are obvious, with sick sheep eating little, vocalizing excessively, and being generally listless.[105] Throughout history, much of the money and labor of sheep husbandry has aimed to prevent sheep ailments. Historically, shepherds often created remedies by experimentation on the farm. In some developed countries, including the United States, sheep lack the economic importance for drug companies to perform expensive clinical trials required to approve more than a relatively limited number of drugs for ovine use.[106] However, extra-label drug use in sheep production is permitted in many jurisdictions, subject to certain restrictions. In the US, for example, regulations governing extra-label drug use in animals are found in 21 CFR (Code of Federal Regulations) Part 530.[107] In the 20th and 21st centuries, a minority of sheep owners have turned to alternative treatments such as homeopathy, herbalism and even traditional Chinese medicine to treat sheep veterinary problems.[22][23] Despite some favorable anecdotal evidence, the effectiveness of alternative veterinary medicine has been met with skepticism in scientific journals.[22][23][108] The need for traditional anti-parasite drugs and antibiotics is widespread, and is the main impediment to certified organic farming with sheep.[41]&#10;&#10;Many breeders take a variety of preventive measures to ward off problems. The first is to ensure all sheep are healthy when purchased. Many buyers avoid outlets known to be clearing houses for animals culled from healthy flocks as either sick or simply inferior.[23] This can also mean maintaining a closed flock, and quarantining new sheep for a month. Two fundamental preventive programs are maintaining good nutrition and reducing stress in the sheep. Restraint, isolation, loud noises, novel situations, pain, heat, extreme cold, fatigue and other stressors can lead to secretion of cortisol, a stress hormone, in amounts that may indicate welfare problems.[109][110][111][112] Excessive stress can compromise the immune system.[112] &amp;quot;Shipping fever&amp;quot; (pneumonic mannheimiosis, formerly called pasteurellosis) is a disease of particular concern, that can occur as a result of stress, notably during transport and (or) handling.[113][114] Pain, fear and several other stressors can cause secretion of epinephrine (adrenaline). Considerable epinephrine secretion in the final days before slaughter can adversely affect meat quality (by causing glycogenolysis, removing the substrate for normal post-slaughter acidification of meat) and result in meat becoming more susceptible to colonization by spoilage bacteria.[110] Because of such issues, low-stress handling is essential in sheep management. Avoiding poisoning is also important; common poisons are pesticide sprays, inorganic fertilizer, motor oil, as well as radiator coolant containing ethylene glycol.&#10;&#10;Common forms of preventive medication for sheep are vaccinations and treatments for parasites. Both external and internal parasites are the most prevalent malady in sheep, and are either fatal, or reduce the productivity of flocks.[23] Worms are the most common internal parasites. They are ingested during grazing, incubate within the sheep, and are expelled through the digestive system (beginning the cycle again). Oral anti-parasitic medicines, known as drenches, are given to a flock to treat worms, sometimes after worm eggs in the feces has been counted to assess infestation levels. Afterwards, sheep may be moved to a new pasture to avoid ingesting the same parasites.[32] External sheep parasites include: lice (for different parts of the body), sheep keds, nose bots, sheep itch mites, and maggots. Keds are blood-sucking parasites that cause general malnutrition and decreased productivity, but are not fatal. Maggots are those of the bot fly and the blow-fly, commonly Lucilia sericata or its relative L. cuprina. Fly maggots cause the extremely destructive condition of flystrike. Flies lay their eggs in wounds or wet, manure-soiled wool; when the maggots hatch they burrow into a sheep's flesh, eventually causing death if untreated. In addition to other treatments, crutching (shearing wool from a sheep's rump) is a common preventive method. Some countries allow mulesing, a practice that involves stripping away the skin on the rump to prevent fly-strike, normally performed when the sheep is a lamb.[116][117] Nose bots are fly larvae that inhabit a sheep's sinuses, causing breathing difficulties and discomfort. Common signs are a discharge from the nasal passage, sneezing, and frantic movement such as head shaking. External parasites may be controlled through the use of backliners, sprays or immersive sheep dips.[23]&#10;&#10;A wide array of bacterial and viral diseases affect sheep. Diseases of the hoof, such as foot rot and foot scald may occur, and are treated with footbaths and other remedies. Foot rot is present in over 97% of flocks in the UK.[118] These painful conditions cause lameness and hinder feeding. Ovine Johne's disease is a wasting disease that affects young sheep. Bluetongue disease is an insect-borne illness causing fever and inflammation of the mucous membranes. Ovine rinderpest (or peste des petits ruminants) is a highly contagious and often fatal viral disease affecting sheep and goats. Sheep may also be affected by primary [119] or secondary photosensitization. Tetanus can also afflict sheep through wounds from shearing, docking, castration, or vaccination. The organism also can be introduced into the reproductive tract by unsanitary humans who assist ewes during lambing.[120]&#10;&#10;A few sheep conditions are transmissible to humans. Orf (also known as scabby mouth, contagious ecthyma or soremouth) is a skin disease leaving lesions that is transmitted through skin-to-skin contact. Cutaneous anthrax is also called woolsorter's disease, as the spores can be transmitted in unwashed wool. More seriously, the organisms that can cause spontaneous enzootic abortion in sheep are easily transmitted to pregnant women. Also of concern are the prion disease scrapie and the virus that causes foot-and-mouth disease (FMD), as both can devastate flocks. The latter poses a slight risk to humans. During the 2001 FMD pandemic in the UK, hundreds of sheep were culled and some rare British breeds were at risk of extinction due to this.[23]&#10;&#10;Of the 600,300 sheep lost to the US economy in 2004, 37.3% were lost to predators, while 26.5% were lost to some form of disease. Poisoning accounted for 1.7% of non-productive deaths&#10;&#10;Other than parasites and disease, predation is a threat to sheep and the profitability of sheep raising. Sheep have little ability to defend themselves, compared with other species kept as livestock. Even if sheep survive an attack, they may die from their injuries or simply from panic.[23] However, the impact of predation varies dramatically with region. In Africa, Australia, the Americas, and parts of Europe and Asia predators are a serious problem. In the United States, for instance, over one third of sheep deaths in 2004 were caused by predation.[121] In contrast, other nations are virtually devoid of sheep predators, particularly islands known for extensive sheep husbandry.[23] Worldwide, canids—including the domestic dog—are responsible for most sheep deaths.[122][123][124] Other animals that occasionally prey on sheep include: felines, bears, birds of prey, ravens and feral hogs.[121][125]&#10;&#10;Sheep producers have used a wide variety of measures to combat predation. Pre-modern shepherds used their own presence, livestock guardian dogs, and protective structures such as barns and fencing. Fencing (both regular and electric), penning sheep at night and lambing indoors all continue to be widely used.[41] More modern shepherds used guns, traps, and poisons to kill predators,[126] causing significant decreases in predator populations. In the wake of the environmental and conservation movements, the use of these methods now usually falls under the purview of specially designated government agencies in most developed countries.[127]&#10;&#10;The 1970s saw a resurgence in the use of livestock guardian dogs and the development of new methods of predator control by sheep producers, many of them non-lethal.[32] Donkeys and guard llamas have been used since the 1980s in sheep operations, using the same basic principle as livestock guardian dogs.[23] Interspecific pasturing, usually with larger livestock such as cattle or horses, may help to deter predators, even if such species do not actively guard sheep.[41] In addition to animal guardians, contemporary sheep operations may use non-lethal predator deterrents such as motion-activated lights and noisy alarms.&#10;&#10;Sheep are an important part of the global agricultural economy. However, their once vital status has been largely replaced by other livestock species, especially the pig, chicken, and cow.[32] China, Australia, India, and Iran have the largest modern flocks, and serve both local and exportation needs for wool and mutton.[128] Other countries such as New Zealand have smaller flocks but retain a large international economic impact due to their export of sheep products. Sheep also play a major role in many local economies, which may be niche markets focused on organic or sustainable agriculture and local food customers.[22][129] Especially in developing countries, such flocks may be a part of subsistence agriculture rather than a system of trade. Sheep themselves may be a medium of trade in barter economies.&#10;&#10;Domestic sheep provide a wide array of raw materials. Wool was one of the first textiles, although in the late 20th century wool prices began to fall dramatically as the result of the popularity and cheap prices for synthetic fabrics.[22] For many sheep owners, the cost of shearing is greater than the possible profit from the fleece, making subsisting on wool production alone practically impossible without farm subsidies.[22] Fleeces are used as material in making alternative products such as wool insulation.[130] In the 21st century, the sale of meat is the most profitable enterprise in the sheep industry, even though far less sheep meat is consumed than chicken, pork or beef.[32]&#10;&#10;Sheepskin is likewise used for making clothes, footwear, rugs, and other products. Byproducts from the slaughter of sheep are also of value: sheep tallow can be used in candle and soap making, sheep bone and cartilage has been used to furnish carved items such as dice and buttons as well as rendered glue and gelatin.[131] Sheep intestine can be formed into sausage casings, and lamb intestine has been formed into surgical sutures, as well as strings for musical instruments and tennis rackets.[16] Sheep droppings, which are high in cellulose, have even been sterilized and mixed with traditional pulp materials to make paper.[132] Of all sheep byproducts, perhaps the most valuable is lanolin: the waterproof, fatty substance found naturally in sheep's wool and used as a base for innumerable cosmetics and other products.[16]&#10;&#10;Some farmers who keep sheep also make a profit from live sheep. Providing lambs for youth programs such as 4-H and competition at agricultural shows is often a dependable avenue for the sale of sheep.[133] Farmers may also choose to focus on a particular breed of sheep in order to sell registered purebred animals, as well as provide a ram rental service for breeding.[134] A new option for deriving profit from live sheep is the rental of flocks for grazing; these &amp;quot;mowing services&amp;quot; are hired in order to keep unwanted vegetation down in public spaces and to lessen fire hazard.[135]&#10;&#10;Despite the falling demand and price for sheep products in many markets, sheep have distinct economic advantages when compared with other livestock. They do not require expensive housing,[136] such as that used in the intensive farming of chickens or pigs. They are an efficient use of land; roughly six sheep can be kept on the amount that would suffice for a single cow or horse.[23][137] Sheep can also consume plants, such as noxious weeds, that most other animals will not touch, and produce more young at a faster rate.[138] Also, in contrast to most livestock species, the cost of raising sheep is not necessarily tied to the price of feed crops such as grain, soybeans and corn.[139] Combined with the lower cost of quality sheep, all these factors combine to equal a lower overhead for sheep producers, thus entailing a higher profitability potential for the small farmer.[139] Sheep are especially beneficial for independent producers, including family farms with limited resources, as the sheep industry is one of the few types of animal agriculture that has not been vertically integrated by agribusiness.[140] However, small flocks, from 10 to 50 ewes, often are not profitable because they tend to be poorly managed. The primary reason is that mechanization is not feasible, so return per hour of labor is not maximized. Small farm flocks generally are used simply to control weeds on irrigation ditches or maintained as a hobby.&#10;&#10;Sheep meat and milk were one of the earliest staple proteins consumed by human civilization after the transition from hunting and gathering to agriculture.[23] Sheep meat prepared for food is known as either mutton or lamb, and approximately 540 million sheep are slaughtered each year for meat worldwide.[142] &amp;quot;Mutton&amp;quot; is derived from the Old French moton, which was the word for sheep used by the Anglo-Norman rulers of much of the British Isles in the Middle Ages. This became the name for sheep meat in English, while the Old English word sceap was kept for the live animal.[143] Throughout modern history, &amp;quot;mutton&amp;quot; has been limited to the meat of mature sheep usually at least two years of age; &amp;quot;lamb&amp;quot; is used for that of immature sheep less than a year.[144][145][146]&#10;&#10;In the 21st century, the nations with the highest consumption of sheep meat are the Arab States of the Persian Gulf, New Zealand, Australia, Greece, Uruguay, the United Kingdom and Ireland.[22] These countries eat 14–40 lbs (3–18 kg) of sheep meat per capita, per annum.[22][146] Sheep meat is also popular in France, Africa (especially the Arab World), the Caribbean, the rest of the Middle East, India, and parts of China.[146] This often reflects a history of sheep production. In these countries in particular, dishes comprising alternative cuts and offal may be popular or traditional. Sheep testicles—called animelles or lamb fries—are considered a delicacy in many parts of the world. Perhaps the most unusual dish of sheep meat is the Scottish haggis, composed of various sheep innards cooked along with oatmeal and chopped onions inside its stomach.[147] In comparison, countries such as the U.S. consume only a pound or less (under 0.5 kg), with Americans eating 50 pounds (22 kg) of pork and 65 pounds (29 kg) of beef.[146] In addition, such countries rarely eat mutton, and may favor the more expensive cuts of lamb: mostly lamb chops and leg of lamb.[22]&#10;&#10;Though sheep's milk may be drunk rarely in fresh form,[148] today it is used predominantly in cheese and yogurt making. Sheep have only two teats, and produce a far smaller volume of milk than cows.[23] However, as sheep's milk contains far more fat, solids, and minerals than cow's milk, it is ideal for the cheese-making process.[43] It also resists contamination during cooling better because of its much higher calcium content.[43] Well-known cheeses made from sheep milk include the Feta of Bulgaria and Greece, Roquefort of France, Manchego from Spain, the Pecorino Romano (the Italian word for sheep is pecore) and Ricotta of Italy. Yogurts, especially some forms of strained yogurt, may also be made from sheep milk.[149] Many of these products are now often made with cow's milk, especially when produced outside their country of origin.[22] Sheep milk contains 4.8% lactose, which may affect those who are intolerant.[22]&#10;&#10;As with other domestic animals, the meat of uncastrated males is inferior in quality, especially as they grow. A &amp;quot;bucky&amp;quot; lamb is a lamb which was not castrated early enough, or which was castrated improperly (resulting in one testicle being retained). These lambs are worth less at market.&#10;&#10;Sheep are generally too large and reproduce too slowly to make ideal research subjects, and thus are not a common model organism.[153] They have, however, played an influential role in some fields of science. In particular, the Roslin Institute of Edinburgh, Scotland used sheep for genetics research that produced groundbreaking results. In 1995, two ewes named Megan and Morag were the first mammals cloned from differentiated cells. A year later, a Finnish Dorset sheep named Dolly, dubbed &amp;quot;the world's most famous sheep&amp;quot; in Scientific American,[154] was the first mammal to be cloned from an adult somatic cell. Following this, Polly and Molly were the first mammals to be simultaneously cloned and transgenic.&#10;&#10;As of 2008, the sheep genome has not been fully sequenced, although a detailed genetic map has been published,[155] and a draft version of the complete genome produced by assembling sheep DNA sequences using information given by the genomes of other mammals.[156] In 2012, a transgenic sheep named &amp;quot;Peng Peng&amp;quot; was cloned by Chinese scientists, who spliced his genes with that of a roundworm (C. elegans) in order to increase production of fats healthier for human consumption.[157]&#10;&#10;In the study of natural selection, the population of Soay sheep that remain on the island of Hirta have been used to explore the relation of body size and coloration to reproductive success.[158] Soay sheep come in several colors, and researchers investigated why the larger, darker sheep were in decline; this occurrence contradicted the rule of thumb that larger members of a population tend to be more successful reproductively.[159] The feral Soays on Hirta are especially useful subjects because they are isolated.[160]&#10;&#10;Sheep are one of the few animals where the molecular basis of the diversity of male sexual preferences has been examined.[161] However, this research has been controversial, and much publicity has been produced by a study at the Oregon Health and Science University that investigated the mechanisms that produce homosexuality in rams. Organizations such as PETA campaigned against the study, accusing scientists of trying to cure homosexuality in the sheep.[88] OHSU and the involved scientists vehemently denied such accusations.[88]&#10;&#10;Domestic sheep are sometimes used in medical research, particularly for researching cardiovascular physiology, in areas such as hypertension and heart failure.[162][163] Pregnant sheep are also a useful model for human pregnancy,[164] and have been used to investigate the effects on fetal development of malnutrition and hypoxia.[165] In behavioral sciences, sheep have been used in isolated cases for the study of facial recognition, as their mental process of recognition is qualitatively similar to humans.&#10;&#10;Sheep have had a strong presence in many cultures, especially in areas where they form the most common type of livestock. In the English language, to call someone a sheep or ovine may allude that they are timid and easily led.[167] In contradiction to this image, male sheep are often used as symbols of virility and power; the logos of the Los Angeles Rams football team and the Dodge Ram pickup truck allude to males of the bighorn sheep, Ovis canadensis.&#10;&#10;Counting sheep is popularly said to be an aid to sleep, and some ancient systems of counting sheep persist today. Sheep also enter in colloquial sayings and idiom frequently with such phrases as &amp;quot;black sheep&amp;quot;. To call an individual a black sheep implies that they are an odd or disreputable member of a group.[168] This usage derives from the recessive trait that causes an occasional black lamb to be born into an entirely white flock. These black sheep were considered undesirable by shepherds, as black wool is not as commercially viable as white wool.[168] Citizens who accept overbearing governments have been referred to by the Portmanteau neologism of sheeple. Somewhat differently, the adjective &amp;quot;sheepish&amp;quot; is also used to describe embarrassment.[169]&#10;&#10;In heraldry&#10;In British heraldry, sheep appear in the form of rams, sheep proper and lambs. These are distinguished by the ram being depicted with horns and a tail, the sheep with neither and the lamb with its tail only. A further variant of the lamb, termed the Paschal lamb, is depicted as carrying a Christian cross and with a halo over its head. Rams' heads, portrayed without a neck and facing the viewer, are also found in British armories. The fleece, depicted as an entire sheepskin carried by a ring around its midsection, originally became known through its use in the arms of the Order of the Golden Fleece and was later adopted by towns and individuals with connections to the wool industry.&#10;&#10;In antiquity, symbolism involving sheep cropped up in religions in the ancient Near East, the Mideast, and the Mediterranean area: Çatalhöyük, ancient Egyptian religion, the Cana'anite and Phoenician tradition, Judaism, Greek religion, and others. Religious symbolism and ritual involving sheep began with some of the first known faiths: Skulls of rams (along with bulls) occupied central placement in shrines at the Çatalhöyük settlement in 8,000 BCE.[171] In Ancient Egyptian religion, the ram was the symbol of several gods: Khnum, Heryshaf and Amun (in his incarnation as a god of fertility).[22] Other deities occasionally shown with ram features include the goddess Ishtar, the Phoenician god Baal-Hamon, and the Babylonian god Ea-Oannes.[22] In Madagascar, sheep were not eaten as they were believed to be incarnations of the souls of ancestors.[172]&#10;&#10;There are many ancient Greek references to sheep: that of Chrysomallos, the golden-fleeced ram, continuing to be told through into the modern era. Astrologically, Aries, the ram, is the first sign of the classical Greek zodiac, and the sheep is the eighth of the twelve animals associated with the 12-year cycle of in the Chinese zodiac, related to the Chinese calendar.[172] In Mongolia, shagai are an ancient form of dice made from the cuboid bones of sheep that are often used for fortunetelling purposes.&#10;&#10;Sheep play an important role in all the Abrahamic faiths; Abraham, Isaac, Jacob, Moses, King David and the Islamic prophet Muhammad were all shepherds. According to the Biblical story of the Binding of Isaac, a ram is sacrificed as a substitute for Isaac after an angel stays Abraham's hand (in the Islamic tradition, Abraham was about to sacrifice Ishmael). Eid al-Adha is a major annual festival in Islam in which sheep (or other animals) are sacrificed in remembrance of this act.[173][174] Sheep are occasionally sacrificed to commemorate important secular events in Islamic cultures.[175] Greeks and Romans sacrificed sheep regularly in religious practice, and Judaism once sacrificed sheep as a Korban (sacrifice), such as the Passover lamb .[172] Ovine symbols—such as the ceremonial blowing of a shofar—still find a presence in modern Judaic traditions.&#10;&#10;Collectively, followers of Christianity are often referred to as a flock, with Christ as the Good Shepherd, and sheep are an element in the Christian iconography of the birth of Jesus. Some Christian saints are considered patrons of shepherds, and even of sheep themselves. Christ is also portrayed as the Sacrificial lamb of God (Agnus Dei) and Easter celebrations in Greece and Romania traditionally feature a meal of Paschal lamb. A church leader is often called the pastor, which is derived from the Latin word for shepherd. In many western Christian traditions bishops carry a staff, which also serves as a symbol of the episcopal office, known as a crosier, which is modeled on the shepherd's crook.&#10;&#10;Sheep are key symbols in fables and nursery rhymes like The Wolf in Sheep's Clothing, Little Bo Peep, Baa, Baa, Black Sheep, and Mary Had a Little Lamb; novels such as George Orwell's Animal Farm and Haruki Murakami's A Wild Sheep Chase; songs such as Bach's Sheep may safely graze (Schafe können sicher weiden) and Pink Floyd's Sheep, and poems like William Blake's &amp;quot;The Lamb&amp;quot;.&#10;"/>
          <p:cNvPicPr>
            <a:picLocks noChangeAspect="1" noChangeArrowheads="1"/>
          </p:cNvPicPr>
          <p:nvPr/>
        </p:nvPicPr>
        <p:blipFill>
          <a:blip r:embed="rId5" cstate="print"/>
          <a:srcRect/>
          <a:stretch>
            <a:fillRect/>
          </a:stretch>
        </p:blipFill>
        <p:spPr bwMode="auto">
          <a:xfrm>
            <a:off x="7010400" y="5488542"/>
            <a:ext cx="2057400" cy="1369458"/>
          </a:xfrm>
          <a:prstGeom prst="rect">
            <a:avLst/>
          </a:prstGeom>
          <a:noFill/>
        </p:spPr>
      </p:pic>
      <p:pic>
        <p:nvPicPr>
          <p:cNvPr id="1040" name="Picture 16" descr="(Credit: Getty Images)"/>
          <p:cNvPicPr>
            <a:picLocks noChangeAspect="1" noChangeArrowheads="1"/>
          </p:cNvPicPr>
          <p:nvPr/>
        </p:nvPicPr>
        <p:blipFill>
          <a:blip r:embed="rId6" cstate="print"/>
          <a:srcRect/>
          <a:stretch>
            <a:fillRect/>
          </a:stretch>
        </p:blipFill>
        <p:spPr bwMode="auto">
          <a:xfrm>
            <a:off x="5379242" y="4191000"/>
            <a:ext cx="1554958" cy="1219200"/>
          </a:xfrm>
          <a:prstGeom prst="rect">
            <a:avLst/>
          </a:prstGeom>
          <a:noFill/>
        </p:spPr>
      </p:pic>
      <p:pic>
        <p:nvPicPr>
          <p:cNvPr id="1042" name="Picture 18" descr="An expert extracts venom from a rattlesnake in Sao Paulo, Brazil (Credit: Getty Images)"/>
          <p:cNvPicPr>
            <a:picLocks noChangeAspect="1" noChangeArrowheads="1"/>
          </p:cNvPicPr>
          <p:nvPr/>
        </p:nvPicPr>
        <p:blipFill>
          <a:blip r:embed="rId7" cstate="print"/>
          <a:srcRect/>
          <a:stretch>
            <a:fillRect/>
          </a:stretch>
        </p:blipFill>
        <p:spPr bwMode="auto">
          <a:xfrm>
            <a:off x="0" y="0"/>
            <a:ext cx="2966156" cy="1668463"/>
          </a:xfrm>
          <a:prstGeom prst="rect">
            <a:avLst/>
          </a:prstGeom>
          <a:noFill/>
        </p:spPr>
      </p:pic>
      <p:sp>
        <p:nvSpPr>
          <p:cNvPr id="15" name="Rectangle 14"/>
          <p:cNvSpPr/>
          <p:nvPr/>
        </p:nvSpPr>
        <p:spPr>
          <a:xfrm>
            <a:off x="0" y="1600201"/>
            <a:ext cx="2514600" cy="738664"/>
          </a:xfrm>
          <a:prstGeom prst="rect">
            <a:avLst/>
          </a:prstGeom>
        </p:spPr>
        <p:txBody>
          <a:bodyPr wrap="square">
            <a:spAutoFit/>
          </a:bodyPr>
          <a:lstStyle/>
          <a:p>
            <a:r>
              <a:rPr lang="en-US" sz="1400" i="1" dirty="0" smtClean="0"/>
              <a:t>An expert extracts venom from a rattlesnake in Sao Paulo, Brazil (Credit: Getty Images)</a:t>
            </a:r>
            <a:endParaRPr lang="en-US" sz="1400" dirty="0"/>
          </a:p>
        </p:txBody>
      </p:sp>
      <p:pic>
        <p:nvPicPr>
          <p:cNvPr id="1044" name="Picture 20" descr="The bite of a funnel-web spider can kill a human, but one component of its venom could prevent brain damage in stroke survivors (Credit: Getty Images)"/>
          <p:cNvPicPr>
            <a:picLocks noChangeAspect="1" noChangeArrowheads="1"/>
          </p:cNvPicPr>
          <p:nvPr/>
        </p:nvPicPr>
        <p:blipFill>
          <a:blip r:embed="rId8" cstate="print"/>
          <a:srcRect/>
          <a:stretch>
            <a:fillRect/>
          </a:stretch>
        </p:blipFill>
        <p:spPr bwMode="auto">
          <a:xfrm>
            <a:off x="2971800" y="0"/>
            <a:ext cx="2057400" cy="1211263"/>
          </a:xfrm>
          <a:prstGeom prst="rect">
            <a:avLst/>
          </a:prstGeom>
          <a:noFill/>
        </p:spPr>
      </p:pic>
      <p:sp>
        <p:nvSpPr>
          <p:cNvPr id="17" name="Rectangle 16"/>
          <p:cNvSpPr/>
          <p:nvPr/>
        </p:nvSpPr>
        <p:spPr>
          <a:xfrm>
            <a:off x="2895600" y="1219200"/>
            <a:ext cx="2286000" cy="1169551"/>
          </a:xfrm>
          <a:prstGeom prst="rect">
            <a:avLst/>
          </a:prstGeom>
        </p:spPr>
        <p:txBody>
          <a:bodyPr wrap="square">
            <a:spAutoFit/>
          </a:bodyPr>
          <a:lstStyle/>
          <a:p>
            <a:r>
              <a:rPr lang="en-US" sz="1400" i="1" dirty="0" smtClean="0"/>
              <a:t>The bite of a funnel-web spider can kill a human, but one component of its venom could prevent brain damage in stroke survivors</a:t>
            </a:r>
            <a:endParaRPr lang="en-US" sz="1400" dirty="0"/>
          </a:p>
        </p:txBody>
      </p:sp>
      <p:pic>
        <p:nvPicPr>
          <p:cNvPr id="1046" name="Picture 22" descr="The venom of a deathstalker scorpion helps researchers find, and remove, cancer tumours too small for even MRI scans to spot (Credit: Getty Images)"/>
          <p:cNvPicPr>
            <a:picLocks noChangeAspect="1" noChangeArrowheads="1"/>
          </p:cNvPicPr>
          <p:nvPr/>
        </p:nvPicPr>
        <p:blipFill>
          <a:blip r:embed="rId9" cstate="print"/>
          <a:srcRect/>
          <a:stretch>
            <a:fillRect/>
          </a:stretch>
        </p:blipFill>
        <p:spPr bwMode="auto">
          <a:xfrm>
            <a:off x="6858000" y="4191000"/>
            <a:ext cx="2286000" cy="1219200"/>
          </a:xfrm>
          <a:prstGeom prst="rect">
            <a:avLst/>
          </a:prstGeom>
          <a:noFill/>
        </p:spPr>
      </p:pic>
      <p:sp>
        <p:nvSpPr>
          <p:cNvPr id="19" name="Rectangle 18"/>
          <p:cNvSpPr/>
          <p:nvPr/>
        </p:nvSpPr>
        <p:spPr>
          <a:xfrm>
            <a:off x="5410200" y="3084493"/>
            <a:ext cx="2819400" cy="954107"/>
          </a:xfrm>
          <a:prstGeom prst="rect">
            <a:avLst/>
          </a:prstGeom>
        </p:spPr>
        <p:txBody>
          <a:bodyPr wrap="square">
            <a:spAutoFit/>
          </a:bodyPr>
          <a:lstStyle/>
          <a:p>
            <a:r>
              <a:rPr lang="en-US" sz="1400" i="1" dirty="0" smtClean="0"/>
              <a:t>The venom of a death-stalker scorpion helps researchers find, and remove, cancer tumors too small for even MRI scans to spot </a:t>
            </a:r>
            <a:endParaRPr lang="en-US" sz="1400" dirty="0"/>
          </a:p>
        </p:txBody>
      </p:sp>
      <p:pic>
        <p:nvPicPr>
          <p:cNvPr id="1048" name="Picture 24" descr="The venom from a species of pygmy rattlesnake inspired Eptifibatide, a synthetic which prevents heart attacks (Credit: Getty Images)"/>
          <p:cNvPicPr>
            <a:picLocks noChangeAspect="1" noChangeArrowheads="1"/>
          </p:cNvPicPr>
          <p:nvPr/>
        </p:nvPicPr>
        <p:blipFill>
          <a:blip r:embed="rId10" cstate="print"/>
          <a:srcRect/>
          <a:stretch>
            <a:fillRect/>
          </a:stretch>
        </p:blipFill>
        <p:spPr bwMode="auto">
          <a:xfrm flipH="1">
            <a:off x="5379242" y="5486400"/>
            <a:ext cx="1524000" cy="1371600"/>
          </a:xfrm>
          <a:prstGeom prst="rect">
            <a:avLst/>
          </a:prstGeom>
          <a:noFill/>
        </p:spPr>
      </p:pic>
      <p:sp>
        <p:nvSpPr>
          <p:cNvPr id="21" name="Rectangle 20"/>
          <p:cNvSpPr/>
          <p:nvPr/>
        </p:nvSpPr>
        <p:spPr>
          <a:xfrm>
            <a:off x="3352800" y="4267200"/>
            <a:ext cx="1905000" cy="2308324"/>
          </a:xfrm>
          <a:prstGeom prst="rect">
            <a:avLst/>
          </a:prstGeom>
        </p:spPr>
        <p:txBody>
          <a:bodyPr wrap="square">
            <a:spAutoFit/>
          </a:bodyPr>
          <a:lstStyle/>
          <a:p>
            <a:r>
              <a:rPr lang="en-US" i="1" dirty="0" smtClean="0"/>
              <a:t>The venom from a species of pygmy rattlesnake inspired </a:t>
            </a:r>
            <a:r>
              <a:rPr lang="en-US" i="1" dirty="0" err="1" smtClean="0"/>
              <a:t>Eptifibatide</a:t>
            </a:r>
            <a:r>
              <a:rPr lang="en-US" i="1" dirty="0" smtClean="0"/>
              <a:t>, a synthetic which prevents heart attacks</a:t>
            </a:r>
            <a:endParaRPr lang="en-US" dirty="0"/>
          </a:p>
        </p:txBody>
      </p:sp>
      <p:pic>
        <p:nvPicPr>
          <p:cNvPr id="1050" name="Picture 26" descr="Moschustier.jpg"/>
          <p:cNvPicPr>
            <a:picLocks noChangeAspect="1" noChangeArrowheads="1"/>
          </p:cNvPicPr>
          <p:nvPr/>
        </p:nvPicPr>
        <p:blipFill>
          <a:blip r:embed="rId11" cstate="print"/>
          <a:srcRect/>
          <a:stretch>
            <a:fillRect/>
          </a:stretch>
        </p:blipFill>
        <p:spPr bwMode="auto">
          <a:xfrm>
            <a:off x="0" y="3672046"/>
            <a:ext cx="1587500" cy="1428750"/>
          </a:xfrm>
          <a:prstGeom prst="rect">
            <a:avLst/>
          </a:prstGeom>
          <a:noFill/>
        </p:spPr>
      </p:pic>
      <p:pic>
        <p:nvPicPr>
          <p:cNvPr id="1052" name="Picture 28" descr="https://upload.wikimedia.org/wikipedia/commons/thumb/c/c7/Moschus_chrysogaster.jpg/120px-Moschus_chrysogaster.jpg"/>
          <p:cNvPicPr>
            <a:picLocks noChangeAspect="1" noChangeArrowheads="1"/>
          </p:cNvPicPr>
          <p:nvPr/>
        </p:nvPicPr>
        <p:blipFill>
          <a:blip r:embed="rId12" cstate="print"/>
          <a:srcRect/>
          <a:stretch>
            <a:fillRect/>
          </a:stretch>
        </p:blipFill>
        <p:spPr bwMode="auto">
          <a:xfrm>
            <a:off x="0" y="2438400"/>
            <a:ext cx="1600200" cy="1219200"/>
          </a:xfrm>
          <a:prstGeom prst="rect">
            <a:avLst/>
          </a:prstGeom>
          <a:noFill/>
        </p:spPr>
      </p:pic>
      <p:pic>
        <p:nvPicPr>
          <p:cNvPr id="1056" name="Picture 32" descr="Take Action"/>
          <p:cNvPicPr>
            <a:picLocks noChangeAspect="1" noChangeArrowheads="1"/>
          </p:cNvPicPr>
          <p:nvPr/>
        </p:nvPicPr>
        <p:blipFill>
          <a:blip r:embed="rId13" cstate="print"/>
          <a:srcRect/>
          <a:stretch>
            <a:fillRect/>
          </a:stretch>
        </p:blipFill>
        <p:spPr bwMode="auto">
          <a:xfrm>
            <a:off x="5105400" y="0"/>
            <a:ext cx="2590800" cy="2057400"/>
          </a:xfrm>
          <a:prstGeom prst="rect">
            <a:avLst/>
          </a:prstGeom>
          <a:noFill/>
        </p:spPr>
      </p:pic>
      <p:pic>
        <p:nvPicPr>
          <p:cNvPr id="1058" name="Picture 34" descr="Monarch of the Glen by Edwin Henry Landseer"/>
          <p:cNvPicPr>
            <a:picLocks noChangeAspect="1" noChangeArrowheads="1"/>
          </p:cNvPicPr>
          <p:nvPr/>
        </p:nvPicPr>
        <p:blipFill>
          <a:blip r:embed="rId14" cstate="print"/>
          <a:srcRect/>
          <a:stretch>
            <a:fillRect/>
          </a:stretch>
        </p:blipFill>
        <p:spPr bwMode="auto">
          <a:xfrm>
            <a:off x="1600200" y="5105400"/>
            <a:ext cx="1752600" cy="1752600"/>
          </a:xfrm>
          <a:prstGeom prst="rect">
            <a:avLst/>
          </a:prstGeom>
          <a:noFill/>
        </p:spPr>
      </p:pic>
      <p:pic>
        <p:nvPicPr>
          <p:cNvPr id="17410" name="Picture 2" descr="https://live.staticflickr.com/2049/2102417490_77b2d5c3e6_n.jpg"/>
          <p:cNvPicPr>
            <a:picLocks noChangeAspect="1" noChangeArrowheads="1"/>
          </p:cNvPicPr>
          <p:nvPr/>
        </p:nvPicPr>
        <p:blipFill>
          <a:blip r:embed="rId15" cstate="print"/>
          <a:srcRect/>
          <a:stretch>
            <a:fillRect/>
          </a:stretch>
        </p:blipFill>
        <p:spPr bwMode="auto">
          <a:xfrm>
            <a:off x="1676400" y="3657600"/>
            <a:ext cx="1524000" cy="1600200"/>
          </a:xfrm>
          <a:prstGeom prst="rect">
            <a:avLst/>
          </a:prstGeom>
          <a:noFill/>
        </p:spPr>
      </p:pic>
    </p:spTree>
    <p:extLst>
      <p:ext uri="{BB962C8B-B14F-4D97-AF65-F5344CB8AC3E}">
        <p14:creationId xmlns:p14="http://schemas.microsoft.com/office/powerpoint/2010/main" xmlns="" val="2918220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4953000" cy="808038"/>
          </a:xfrm>
          <a:solidFill>
            <a:srgbClr val="FFC000"/>
          </a:solidFill>
        </p:spPr>
        <p:txBody>
          <a:bodyPr>
            <a:normAutofit/>
          </a:bodyPr>
          <a:lstStyle/>
          <a:p>
            <a:r>
              <a:rPr lang="en-US" sz="4000" b="1" dirty="0" smtClean="0"/>
              <a:t>COD LIVER OIL</a:t>
            </a:r>
            <a:endParaRPr lang="en-US" sz="4000" b="1" dirty="0"/>
          </a:p>
        </p:txBody>
      </p:sp>
      <p:sp>
        <p:nvSpPr>
          <p:cNvPr id="3" name="Content Placeholder 2"/>
          <p:cNvSpPr>
            <a:spLocks noGrp="1"/>
          </p:cNvSpPr>
          <p:nvPr>
            <p:ph idx="1"/>
          </p:nvPr>
        </p:nvSpPr>
        <p:spPr>
          <a:xfrm>
            <a:off x="228600" y="914400"/>
            <a:ext cx="4267200" cy="4495800"/>
          </a:xfrm>
        </p:spPr>
        <p:txBody>
          <a:bodyPr>
            <a:normAutofit fontScale="62500" lnSpcReduction="20000"/>
          </a:bodyPr>
          <a:lstStyle/>
          <a:p>
            <a:r>
              <a:rPr lang="en-US" dirty="0"/>
              <a:t>Cod liver oil can be obtained from eating fresh cod liver or by taking </a:t>
            </a:r>
            <a:r>
              <a:rPr lang="en-US" dirty="0" smtClean="0"/>
              <a:t>supplements.</a:t>
            </a:r>
          </a:p>
          <a:p>
            <a:r>
              <a:rPr lang="en-US" dirty="0" smtClean="0"/>
              <a:t>Cod </a:t>
            </a:r>
            <a:r>
              <a:rPr lang="en-US" dirty="0"/>
              <a:t>liver oil is used for high cholesterol, </a:t>
            </a:r>
            <a:r>
              <a:rPr lang="en-US" dirty="0" smtClean="0"/>
              <a:t>high</a:t>
            </a:r>
            <a:r>
              <a:rPr lang="en-US" dirty="0"/>
              <a:t> triglycerides, kidney disease in people with diabetes, high blood pressure, heart disease, osteoarthritis, depression, an autoimmune disease called systemic lupus </a:t>
            </a:r>
            <a:r>
              <a:rPr lang="en-US" dirty="0" err="1"/>
              <a:t>erythematosus</a:t>
            </a:r>
            <a:r>
              <a:rPr lang="en-US" dirty="0"/>
              <a:t> (SLE), glaucoma, and middle </a:t>
            </a:r>
            <a:r>
              <a:rPr lang="en-US" dirty="0" smtClean="0"/>
              <a:t>ear infections</a:t>
            </a:r>
            <a:r>
              <a:rPr lang="en-US" dirty="0"/>
              <a:t> (otitis media</a:t>
            </a:r>
            <a:r>
              <a:rPr lang="en-US" dirty="0" smtClean="0"/>
              <a:t>).</a:t>
            </a:r>
          </a:p>
          <a:p>
            <a:r>
              <a:rPr lang="en-US" dirty="0" smtClean="0"/>
              <a:t>Some </a:t>
            </a:r>
            <a:r>
              <a:rPr lang="en-US" dirty="0"/>
              <a:t>people put cod liver oil on their skin to speed wound healing.</a:t>
            </a:r>
          </a:p>
        </p:txBody>
      </p:sp>
      <p:pic>
        <p:nvPicPr>
          <p:cNvPr id="7170" name="Picture 2" descr="https://live.staticflickr.com/5219/5424317133_0d1c6063e3_n.jpg"/>
          <p:cNvPicPr>
            <a:picLocks noChangeAspect="1" noChangeArrowheads="1"/>
          </p:cNvPicPr>
          <p:nvPr/>
        </p:nvPicPr>
        <p:blipFill>
          <a:blip r:embed="rId2" cstate="print"/>
          <a:srcRect/>
          <a:stretch>
            <a:fillRect/>
          </a:stretch>
        </p:blipFill>
        <p:spPr bwMode="auto">
          <a:xfrm>
            <a:off x="6324600" y="304799"/>
            <a:ext cx="2667000" cy="3048001"/>
          </a:xfrm>
          <a:prstGeom prst="rect">
            <a:avLst/>
          </a:prstGeom>
          <a:noFill/>
        </p:spPr>
      </p:pic>
      <p:pic>
        <p:nvPicPr>
          <p:cNvPr id="7172" name="Picture 4" descr="&lt;i&gt;Essential for the healthy function of the brain, the heart, the joints, the digestive system and many other systems of the body.&lt;/i&gt;&#10;&#10;&lt;b&gt;Gears Used:&#10;Nikon D700&#10;AF-S VR Micro-NIKKOR 105mm f/2.8G IF-ED Lens&#10;&#10;Strobist Info&#10;One SB600 1/8 power from Camera Right. Reflective sheet at a side and above the frame.&#10;&lt;a target=&quot;blank&quot; href=&quot;http://img49.yfrog.com/i/rbk.jpg/&quot; rel=&quot;nofollow&quot;&gt;Setup Shot&lt;/a&gt; for another subject but used a similar setup for this too.&lt;/b&gt;"/>
          <p:cNvPicPr>
            <a:picLocks noChangeAspect="1" noChangeArrowheads="1"/>
          </p:cNvPicPr>
          <p:nvPr/>
        </p:nvPicPr>
        <p:blipFill>
          <a:blip r:embed="rId3" cstate="print"/>
          <a:srcRect/>
          <a:stretch>
            <a:fillRect/>
          </a:stretch>
        </p:blipFill>
        <p:spPr bwMode="auto">
          <a:xfrm>
            <a:off x="6477000" y="3505200"/>
            <a:ext cx="2438400" cy="1600200"/>
          </a:xfrm>
          <a:prstGeom prst="rect">
            <a:avLst/>
          </a:prstGeom>
          <a:noFill/>
        </p:spPr>
      </p:pic>
      <p:pic>
        <p:nvPicPr>
          <p:cNvPr id="7174" name="Picture 6" descr="Hovid Cod Liver Oil 180's&#10;&#10;Fishing the Goodness of Vitamin A&#10;Good vision development, Proper cellular growth and maintenance&#10;&#10;Fishing the Goodness of Vitamin D&#10;Promoting bone mineralization; Absorption of calcium and phosphorus from food in the intestines, and reabsorption of calcium in the kidneys; Modulate neuromuscular and immune function and reduce inflammation.&#10;&#10;Vitamin A 600IU&#10;Vitamin D 60IU&#10;DHA 9%&#10;EPA 8%"/>
          <p:cNvPicPr>
            <a:picLocks noChangeAspect="1" noChangeArrowheads="1"/>
          </p:cNvPicPr>
          <p:nvPr/>
        </p:nvPicPr>
        <p:blipFill>
          <a:blip r:embed="rId4" cstate="print"/>
          <a:srcRect/>
          <a:stretch>
            <a:fillRect/>
          </a:stretch>
        </p:blipFill>
        <p:spPr bwMode="auto">
          <a:xfrm>
            <a:off x="4724400" y="1066800"/>
            <a:ext cx="1552575" cy="3048001"/>
          </a:xfrm>
          <a:prstGeom prst="rect">
            <a:avLst/>
          </a:prstGeom>
          <a:noFill/>
        </p:spPr>
      </p:pic>
      <p:pic>
        <p:nvPicPr>
          <p:cNvPr id="7176" name="Picture 8" descr="Llechwedd Slate Caverns&#10;Blaenau Ffestiniog, Gwynedd, Wales, UK"/>
          <p:cNvPicPr>
            <a:picLocks noChangeAspect="1" noChangeArrowheads="1"/>
          </p:cNvPicPr>
          <p:nvPr/>
        </p:nvPicPr>
        <p:blipFill>
          <a:blip r:embed="rId5" cstate="print"/>
          <a:srcRect/>
          <a:stretch>
            <a:fillRect/>
          </a:stretch>
        </p:blipFill>
        <p:spPr bwMode="auto">
          <a:xfrm>
            <a:off x="4648201" y="4038600"/>
            <a:ext cx="1752599" cy="1752600"/>
          </a:xfrm>
          <a:prstGeom prst="rect">
            <a:avLst/>
          </a:prstGeom>
          <a:noFill/>
        </p:spPr>
      </p:pic>
      <p:pic>
        <p:nvPicPr>
          <p:cNvPr id="8194" name="Picture 2" descr="https://upload.wikimedia.org/wikipedia/commons/thumb/e/ee/Gadus_morhua_Cod-2b-Atlanterhavsparken-Norway.JPG/330px-Gadus_morhua_Cod-2b-Atlanterhavsparken-Norway.JPG"/>
          <p:cNvPicPr>
            <a:picLocks noChangeAspect="1" noChangeArrowheads="1"/>
          </p:cNvPicPr>
          <p:nvPr/>
        </p:nvPicPr>
        <p:blipFill>
          <a:blip r:embed="rId6" cstate="print"/>
          <a:srcRect/>
          <a:stretch>
            <a:fillRect/>
          </a:stretch>
        </p:blipFill>
        <p:spPr bwMode="auto">
          <a:xfrm>
            <a:off x="762000" y="4953000"/>
            <a:ext cx="3143250" cy="1724025"/>
          </a:xfrm>
          <a:prstGeom prst="rect">
            <a:avLst/>
          </a:prstGeom>
          <a:noFill/>
        </p:spPr>
      </p:pic>
      <p:sp>
        <p:nvSpPr>
          <p:cNvPr id="9" name="TextBox 8"/>
          <p:cNvSpPr txBox="1"/>
          <p:nvPr/>
        </p:nvSpPr>
        <p:spPr>
          <a:xfrm>
            <a:off x="3886200" y="6260068"/>
            <a:ext cx="3276600" cy="369332"/>
          </a:xfrm>
          <a:prstGeom prst="rect">
            <a:avLst/>
          </a:prstGeom>
          <a:solidFill>
            <a:srgbClr val="FFFF00"/>
          </a:solidFill>
        </p:spPr>
        <p:txBody>
          <a:bodyPr wrap="square" rtlCol="0">
            <a:spAutoFit/>
          </a:bodyPr>
          <a:lstStyle/>
          <a:p>
            <a:r>
              <a:rPr lang="en-US" dirty="0" smtClean="0"/>
              <a:t>Atlantic Cod from Genus </a:t>
            </a:r>
            <a:r>
              <a:rPr lang="en-US" b="1" dirty="0" err="1" smtClean="0"/>
              <a:t>Gadus</a:t>
            </a:r>
            <a:endParaRPr lang="en-US" b="1" dirty="0"/>
          </a:p>
        </p:txBody>
      </p:sp>
    </p:spTree>
    <p:extLst>
      <p:ext uri="{BB962C8B-B14F-4D97-AF65-F5344CB8AC3E}">
        <p14:creationId xmlns:p14="http://schemas.microsoft.com/office/powerpoint/2010/main" xmlns="" val="356484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Though similar in fatty acid composition to other fish oils, cod liver oil has higher concentrations of vitamins A and D. </a:t>
            </a:r>
            <a:endParaRPr lang="en-US" dirty="0" smtClean="0"/>
          </a:p>
          <a:p>
            <a:r>
              <a:rPr lang="en-US" dirty="0" smtClean="0"/>
              <a:t>According </a:t>
            </a:r>
            <a:r>
              <a:rPr lang="en-US" dirty="0"/>
              <a:t>to the United States Department of Agriculture, a tablespoon (13.6 grams or 14.8 mL) of cod liver oil </a:t>
            </a:r>
            <a:r>
              <a:rPr lang="en-US" dirty="0" smtClean="0"/>
              <a:t>contains 4,080</a:t>
            </a:r>
            <a:r>
              <a:rPr lang="en-US" dirty="0"/>
              <a:t> </a:t>
            </a:r>
            <a:r>
              <a:rPr lang="en-US" dirty="0" err="1"/>
              <a:t>μg</a:t>
            </a:r>
            <a:r>
              <a:rPr lang="en-US" dirty="0"/>
              <a:t> of retinol (vitamin A) and 34 </a:t>
            </a:r>
            <a:r>
              <a:rPr lang="en-US" dirty="0" err="1"/>
              <a:t>μg</a:t>
            </a:r>
            <a:r>
              <a:rPr lang="en-US" dirty="0"/>
              <a:t> (1360 IU) of vitamin </a:t>
            </a:r>
            <a:r>
              <a:rPr lang="en-US" dirty="0" smtClean="0"/>
              <a:t>D.</a:t>
            </a:r>
            <a:endParaRPr lang="en-US" baseline="30000" dirty="0"/>
          </a:p>
          <a:p>
            <a:r>
              <a:rPr lang="en-US" dirty="0" smtClean="0"/>
              <a:t>The</a:t>
            </a:r>
            <a:r>
              <a:rPr lang="en-US" dirty="0"/>
              <a:t> Dietary Reference Intake of vitamin A is 900 </a:t>
            </a:r>
            <a:r>
              <a:rPr lang="en-US" dirty="0" err="1"/>
              <a:t>μg</a:t>
            </a:r>
            <a:r>
              <a:rPr lang="en-US" dirty="0"/>
              <a:t> per day for adult men and 700 </a:t>
            </a:r>
            <a:r>
              <a:rPr lang="en-US" dirty="0" err="1"/>
              <a:t>μg</a:t>
            </a:r>
            <a:r>
              <a:rPr lang="en-US" dirty="0"/>
              <a:t> per day for women, while that for vitamin D is 15 </a:t>
            </a:r>
            <a:r>
              <a:rPr lang="en-US" dirty="0" err="1"/>
              <a:t>μg</a:t>
            </a:r>
            <a:r>
              <a:rPr lang="en-US" dirty="0"/>
              <a:t> per day.</a:t>
            </a:r>
          </a:p>
        </p:txBody>
      </p:sp>
    </p:spTree>
    <p:extLst>
      <p:ext uri="{BB962C8B-B14F-4D97-AF65-F5344CB8AC3E}">
        <p14:creationId xmlns:p14="http://schemas.microsoft.com/office/powerpoint/2010/main" xmlns="" val="390309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3124200" cy="762000"/>
          </a:xfrm>
        </p:spPr>
        <p:txBody>
          <a:bodyPr/>
          <a:lstStyle/>
          <a:p>
            <a:r>
              <a:rPr lang="en-US" b="1" dirty="0" smtClean="0"/>
              <a:t>SHELLAC</a:t>
            </a:r>
            <a:endParaRPr lang="en-US" b="1" dirty="0"/>
          </a:p>
        </p:txBody>
      </p:sp>
      <p:sp>
        <p:nvSpPr>
          <p:cNvPr id="3" name="Content Placeholder 2"/>
          <p:cNvSpPr>
            <a:spLocks noGrp="1"/>
          </p:cNvSpPr>
          <p:nvPr>
            <p:ph idx="1"/>
          </p:nvPr>
        </p:nvSpPr>
        <p:spPr>
          <a:xfrm>
            <a:off x="457200" y="1219200"/>
            <a:ext cx="4267200" cy="5410200"/>
          </a:xfrm>
        </p:spPr>
        <p:txBody>
          <a:bodyPr>
            <a:normAutofit fontScale="47500" lnSpcReduction="20000"/>
          </a:bodyPr>
          <a:lstStyle/>
          <a:p>
            <a:r>
              <a:rPr lang="en-US" dirty="0"/>
              <a:t>Shellac is made by the insect </a:t>
            </a:r>
            <a:r>
              <a:rPr lang="en-US" i="1" dirty="0" err="1"/>
              <a:t>Laccifer</a:t>
            </a:r>
            <a:r>
              <a:rPr lang="en-US" i="1" dirty="0"/>
              <a:t> </a:t>
            </a:r>
            <a:r>
              <a:rPr lang="en-US" i="1" dirty="0" err="1"/>
              <a:t>lacca</a:t>
            </a:r>
            <a:r>
              <a:rPr lang="en-US" dirty="0"/>
              <a:t>. Don’t confuse shellac made by this insect with the varnish-like product found at hardware stores. </a:t>
            </a:r>
            <a:endParaRPr lang="en-US" dirty="0" smtClean="0"/>
          </a:p>
          <a:p>
            <a:r>
              <a:rPr lang="en-US" dirty="0" smtClean="0"/>
              <a:t>Varnish-like </a:t>
            </a:r>
            <a:r>
              <a:rPr lang="en-US" dirty="0"/>
              <a:t>shellac contains methanol (wood alcohol) and is very </a:t>
            </a:r>
            <a:r>
              <a:rPr lang="en-US" dirty="0" smtClean="0"/>
              <a:t>poisonous.</a:t>
            </a:r>
            <a:endParaRPr lang="en-US" dirty="0"/>
          </a:p>
          <a:p>
            <a:r>
              <a:rPr lang="en-US" dirty="0" smtClean="0"/>
              <a:t>In </a:t>
            </a:r>
            <a:r>
              <a:rPr lang="en-US" dirty="0"/>
              <a:t>dentistry, shellac from </a:t>
            </a:r>
            <a:r>
              <a:rPr lang="en-US" i="1" dirty="0" err="1"/>
              <a:t>Laccifer</a:t>
            </a:r>
            <a:r>
              <a:rPr lang="en-US" i="1" dirty="0"/>
              <a:t> </a:t>
            </a:r>
            <a:r>
              <a:rPr lang="en-US" i="1" dirty="0" err="1"/>
              <a:t>lacca</a:t>
            </a:r>
            <a:r>
              <a:rPr lang="en-US" i="1" dirty="0"/>
              <a:t> </a:t>
            </a:r>
            <a:r>
              <a:rPr lang="en-US" dirty="0"/>
              <a:t>is used to make dentures and other dental products. </a:t>
            </a:r>
            <a:endParaRPr lang="en-US" dirty="0" smtClean="0"/>
          </a:p>
          <a:p>
            <a:r>
              <a:rPr lang="en-US" dirty="0" smtClean="0"/>
              <a:t>In </a:t>
            </a:r>
            <a:r>
              <a:rPr lang="en-US" dirty="0"/>
              <a:t>the pharmaceutical industry, shellac is used as a tablet coating and for other uses. </a:t>
            </a:r>
            <a:endParaRPr lang="en-US" dirty="0" smtClean="0"/>
          </a:p>
          <a:p>
            <a:r>
              <a:rPr lang="en-US" dirty="0" smtClean="0"/>
              <a:t>In </a:t>
            </a:r>
            <a:r>
              <a:rPr lang="en-US" dirty="0"/>
              <a:t>manufacturing, shellac is used as a finish for furniture, an ingredient in hair spray and in other cosmetics. </a:t>
            </a:r>
            <a:endParaRPr lang="en-US" dirty="0" smtClean="0"/>
          </a:p>
          <a:p>
            <a:r>
              <a:rPr lang="en-US" dirty="0" smtClean="0">
                <a:solidFill>
                  <a:srgbClr val="C00000"/>
                </a:solidFill>
              </a:rPr>
              <a:t>Although </a:t>
            </a:r>
            <a:r>
              <a:rPr lang="en-US" dirty="0">
                <a:solidFill>
                  <a:srgbClr val="C00000"/>
                </a:solidFill>
              </a:rPr>
              <a:t>shellac has been used for years in pharmacy, dentistry, and manufacturing, it has fallen into disfavor for some products because it ages over </a:t>
            </a:r>
            <a:r>
              <a:rPr lang="en-US" dirty="0" smtClean="0">
                <a:solidFill>
                  <a:srgbClr val="C00000"/>
                </a:solidFill>
              </a:rPr>
              <a:t>time.</a:t>
            </a:r>
            <a:endParaRPr lang="en-US" dirty="0">
              <a:solidFill>
                <a:srgbClr val="C00000"/>
              </a:solidFill>
            </a:endParaRPr>
          </a:p>
          <a:p>
            <a:r>
              <a:rPr lang="en-US" dirty="0" smtClean="0">
                <a:solidFill>
                  <a:srgbClr val="C00000"/>
                </a:solidFill>
              </a:rPr>
              <a:t>Shellac </a:t>
            </a:r>
            <a:r>
              <a:rPr lang="en-US" dirty="0">
                <a:solidFill>
                  <a:srgbClr val="C00000"/>
                </a:solidFill>
              </a:rPr>
              <a:t>does not have any medicinal uses.</a:t>
            </a:r>
            <a:r>
              <a:rPr lang="en-US" dirty="0"/>
              <a:t/>
            </a:r>
            <a:br>
              <a:rPr lang="en-US" dirty="0"/>
            </a:br>
            <a:endParaRPr lang="en-US" dirty="0"/>
          </a:p>
        </p:txBody>
      </p:sp>
      <p:pic>
        <p:nvPicPr>
          <p:cNvPr id="5122" name="Picture 2" descr="https://upload.wikimedia.org/wikipedia/commons/thumb/b/b6/Shellac_varities.png/310px-Shellac_varities.png"/>
          <p:cNvPicPr>
            <a:picLocks noChangeAspect="1" noChangeArrowheads="1"/>
          </p:cNvPicPr>
          <p:nvPr/>
        </p:nvPicPr>
        <p:blipFill>
          <a:blip r:embed="rId2" cstate="print"/>
          <a:srcRect/>
          <a:stretch>
            <a:fillRect/>
          </a:stretch>
        </p:blipFill>
        <p:spPr bwMode="auto">
          <a:xfrm>
            <a:off x="4953000" y="685800"/>
            <a:ext cx="3810000" cy="2286000"/>
          </a:xfrm>
          <a:prstGeom prst="rect">
            <a:avLst/>
          </a:prstGeom>
          <a:noFill/>
        </p:spPr>
      </p:pic>
      <p:sp>
        <p:nvSpPr>
          <p:cNvPr id="5" name="Rectangle 4"/>
          <p:cNvSpPr/>
          <p:nvPr/>
        </p:nvSpPr>
        <p:spPr>
          <a:xfrm>
            <a:off x="5187162" y="3200400"/>
            <a:ext cx="3423438" cy="646331"/>
          </a:xfrm>
          <a:prstGeom prst="rect">
            <a:avLst/>
          </a:prstGeom>
          <a:solidFill>
            <a:schemeClr val="bg2">
              <a:lumMod val="75000"/>
            </a:schemeClr>
          </a:solidFill>
        </p:spPr>
        <p:txBody>
          <a:bodyPr wrap="none">
            <a:spAutoFit/>
          </a:bodyPr>
          <a:lstStyle/>
          <a:p>
            <a:pPr algn="ctr"/>
            <a:r>
              <a:rPr lang="en-US" dirty="0" smtClean="0"/>
              <a:t>Some of the many different colors </a:t>
            </a:r>
          </a:p>
          <a:p>
            <a:pPr algn="ctr"/>
            <a:r>
              <a:rPr lang="en-US" dirty="0" smtClean="0"/>
              <a:t>of shellac</a:t>
            </a:r>
            <a:endParaRPr lang="en-US" dirty="0"/>
          </a:p>
        </p:txBody>
      </p:sp>
      <p:sp>
        <p:nvSpPr>
          <p:cNvPr id="6" name="Rectangle 5"/>
          <p:cNvSpPr/>
          <p:nvPr/>
        </p:nvSpPr>
        <p:spPr>
          <a:xfrm>
            <a:off x="533400" y="4889718"/>
            <a:ext cx="8305800" cy="1815882"/>
          </a:xfrm>
          <a:prstGeom prst="rect">
            <a:avLst/>
          </a:prstGeom>
          <a:solidFill>
            <a:schemeClr val="bg2">
              <a:lumMod val="75000"/>
            </a:schemeClr>
          </a:solidFill>
        </p:spPr>
        <p:txBody>
          <a:bodyPr wrap="square">
            <a:spAutoFit/>
          </a:bodyPr>
          <a:lstStyle/>
          <a:p>
            <a:r>
              <a:rPr lang="en-US" sz="1400" b="1" dirty="0" smtClean="0"/>
              <a:t>Shellac</a:t>
            </a:r>
            <a:r>
              <a:rPr lang="en-US" sz="1400" dirty="0" smtClean="0"/>
              <a:t> (</a:t>
            </a:r>
            <a:r>
              <a:rPr lang="en-US" sz="1400" dirty="0" smtClean="0">
                <a:hlinkClick r:id="rId3" tooltip="Help:IPA/English"/>
              </a:rPr>
              <a:t>/</a:t>
            </a:r>
            <a:r>
              <a:rPr lang="en-US" sz="1400" dirty="0" err="1" smtClean="0">
                <a:hlinkClick r:id="rId3" tooltip="Help:IPA/English"/>
              </a:rPr>
              <a:t>ʃəˈlæk</a:t>
            </a:r>
            <a:r>
              <a:rPr lang="en-US" sz="1400" dirty="0" smtClean="0">
                <a:hlinkClick r:id="rId3" tooltip="Help:IPA/English"/>
              </a:rPr>
              <a:t>/</a:t>
            </a:r>
            <a:r>
              <a:rPr lang="en-US" sz="1400" dirty="0" smtClean="0"/>
              <a:t>)</a:t>
            </a:r>
            <a:r>
              <a:rPr lang="en-US" sz="1400" baseline="30000" dirty="0" smtClean="0">
                <a:hlinkClick r:id="rId4"/>
              </a:rPr>
              <a:t>[1]</a:t>
            </a:r>
            <a:r>
              <a:rPr lang="en-US" sz="1400" dirty="0" smtClean="0"/>
              <a:t> is a </a:t>
            </a:r>
            <a:r>
              <a:rPr lang="en-US" sz="1400" dirty="0" smtClean="0">
                <a:hlinkClick r:id="rId5" tooltip="Resin"/>
              </a:rPr>
              <a:t>resin</a:t>
            </a:r>
            <a:r>
              <a:rPr lang="en-US" sz="1400" dirty="0" smtClean="0"/>
              <a:t> secreted by the female </a:t>
            </a:r>
            <a:r>
              <a:rPr lang="en-US" sz="1400" dirty="0" err="1" smtClean="0">
                <a:hlinkClick r:id="rId6" tooltip="Kerria lacca"/>
              </a:rPr>
              <a:t>lac</a:t>
            </a:r>
            <a:r>
              <a:rPr lang="en-US" sz="1400" dirty="0" smtClean="0">
                <a:hlinkClick r:id="rId6" tooltip="Kerria lacca"/>
              </a:rPr>
              <a:t> bug</a:t>
            </a:r>
            <a:r>
              <a:rPr lang="en-US" sz="1400" dirty="0" smtClean="0"/>
              <a:t> on trees in the forests of India and Thailand. It is processed and sold as dry flakes and dissolved in </a:t>
            </a:r>
            <a:r>
              <a:rPr lang="en-US" sz="1400" dirty="0" smtClean="0">
                <a:hlinkClick r:id="rId7" tooltip="Ethanol"/>
              </a:rPr>
              <a:t>alcohol</a:t>
            </a:r>
            <a:r>
              <a:rPr lang="en-US" sz="1400" dirty="0" smtClean="0"/>
              <a:t> to make liquid shellac, which is used as a brush-on colorant, food </a:t>
            </a:r>
            <a:r>
              <a:rPr lang="en-US" sz="1400" dirty="0" smtClean="0">
                <a:hlinkClick r:id="rId8" tooltip="Glazing agent"/>
              </a:rPr>
              <a:t>glaze</a:t>
            </a:r>
            <a:r>
              <a:rPr lang="en-US" sz="1400" dirty="0" smtClean="0"/>
              <a:t> and </a:t>
            </a:r>
            <a:r>
              <a:rPr lang="en-US" sz="1400" dirty="0" smtClean="0">
                <a:hlinkClick r:id="rId9" tooltip="Wood finish"/>
              </a:rPr>
              <a:t>wood finish</a:t>
            </a:r>
            <a:r>
              <a:rPr lang="en-US" sz="1400" dirty="0" smtClean="0"/>
              <a:t>. Shellac functions as a tough natural </a:t>
            </a:r>
            <a:r>
              <a:rPr lang="en-US" sz="1400" dirty="0" smtClean="0">
                <a:hlinkClick r:id="rId10" tooltip="Primer (paint)"/>
              </a:rPr>
              <a:t>primer</a:t>
            </a:r>
            <a:r>
              <a:rPr lang="en-US" sz="1400" dirty="0" smtClean="0"/>
              <a:t>, </a:t>
            </a:r>
            <a:r>
              <a:rPr lang="en-US" sz="1400" dirty="0" smtClean="0">
                <a:hlinkClick r:id="rId11" tooltip="Sanding"/>
              </a:rPr>
              <a:t>sanding</a:t>
            </a:r>
            <a:r>
              <a:rPr lang="en-US" sz="1400" dirty="0" smtClean="0"/>
              <a:t> </a:t>
            </a:r>
            <a:r>
              <a:rPr lang="en-US" sz="1400" dirty="0" smtClean="0">
                <a:hlinkClick r:id="rId12" tooltip="Sealant"/>
              </a:rPr>
              <a:t>sealant</a:t>
            </a:r>
            <a:r>
              <a:rPr lang="en-US" sz="1400" dirty="0" smtClean="0"/>
              <a:t>, </a:t>
            </a:r>
            <a:r>
              <a:rPr lang="en-US" sz="1400" dirty="0" smtClean="0">
                <a:hlinkClick r:id="rId13" tooltip="Tannin"/>
              </a:rPr>
              <a:t>tannin</a:t>
            </a:r>
            <a:r>
              <a:rPr lang="en-US" sz="1400" dirty="0" smtClean="0"/>
              <a:t>-blocker, </a:t>
            </a:r>
            <a:r>
              <a:rPr lang="en-US" sz="1400" dirty="0" err="1" smtClean="0">
                <a:hlinkClick r:id="rId14" tooltip="Odour"/>
              </a:rPr>
              <a:t>odour</a:t>
            </a:r>
            <a:r>
              <a:rPr lang="en-US" sz="1400" dirty="0" smtClean="0"/>
              <a:t>-blocker, </a:t>
            </a:r>
            <a:r>
              <a:rPr lang="en-US" sz="1400" dirty="0" smtClean="0">
                <a:hlinkClick r:id="rId15" tooltip="Wood stain"/>
              </a:rPr>
              <a:t>stain</a:t>
            </a:r>
            <a:r>
              <a:rPr lang="en-US" sz="1400" dirty="0" smtClean="0"/>
              <a:t>, and </a:t>
            </a:r>
            <a:r>
              <a:rPr lang="en-US" sz="1400" dirty="0" smtClean="0">
                <a:hlinkClick r:id="rId16" tooltip="Gloss (material appearance)"/>
              </a:rPr>
              <a:t>high-gloss</a:t>
            </a:r>
            <a:r>
              <a:rPr lang="en-US" sz="1400" dirty="0" smtClean="0"/>
              <a:t> </a:t>
            </a:r>
            <a:r>
              <a:rPr lang="en-US" sz="1400" dirty="0" smtClean="0">
                <a:hlinkClick r:id="rId17" tooltip="Varnish"/>
              </a:rPr>
              <a:t>varnish</a:t>
            </a:r>
            <a:r>
              <a:rPr lang="en-US" sz="1400" dirty="0" smtClean="0"/>
              <a:t>. Shellac was once used in electrical applications as it possesses good </a:t>
            </a:r>
            <a:r>
              <a:rPr lang="en-US" sz="1400" dirty="0" smtClean="0">
                <a:hlinkClick r:id="rId18" tooltip="Electrical insulation"/>
              </a:rPr>
              <a:t>insulation</a:t>
            </a:r>
            <a:r>
              <a:rPr lang="en-US" sz="1400" dirty="0" smtClean="0"/>
              <a:t> qualities and it seals out moisture. </a:t>
            </a:r>
            <a:r>
              <a:rPr lang="en-US" sz="1400" dirty="0" smtClean="0">
                <a:hlinkClick r:id="rId19" tooltip="Phonograph"/>
              </a:rPr>
              <a:t>Phonograph</a:t>
            </a:r>
            <a:r>
              <a:rPr lang="en-US" sz="1400" dirty="0" smtClean="0"/>
              <a:t> and 78 rpm </a:t>
            </a:r>
            <a:r>
              <a:rPr lang="en-US" sz="1400" dirty="0" smtClean="0">
                <a:hlinkClick r:id="rId20" tooltip="Gramophone record"/>
              </a:rPr>
              <a:t>gramophone records</a:t>
            </a:r>
            <a:r>
              <a:rPr lang="en-US" sz="1400" dirty="0" smtClean="0"/>
              <a:t> were made of it until they were replaced by </a:t>
            </a:r>
            <a:r>
              <a:rPr lang="en-US" sz="1400" dirty="0" smtClean="0">
                <a:hlinkClick r:id="rId21" tooltip="Polyvinyl chloride"/>
              </a:rPr>
              <a:t>vinyl</a:t>
            </a:r>
            <a:r>
              <a:rPr lang="en-US" sz="1400" dirty="0" smtClean="0"/>
              <a:t> </a:t>
            </a:r>
            <a:r>
              <a:rPr lang="en-US" sz="1400" dirty="0" smtClean="0">
                <a:hlinkClick r:id="rId22" tooltip="LP record"/>
              </a:rPr>
              <a:t>long-playing records</a:t>
            </a:r>
            <a:r>
              <a:rPr lang="en-US" sz="1400" dirty="0" smtClean="0"/>
              <a:t> from the 1950s onwards.</a:t>
            </a:r>
          </a:p>
          <a:p>
            <a:r>
              <a:rPr lang="en-US" sz="1400" dirty="0" smtClean="0"/>
              <a:t>From the time it replaced oil and wax finishes in the 19th century, shellac was one of the dominant wood finishes in the western world until it was largely replaced by </a:t>
            </a:r>
            <a:r>
              <a:rPr lang="en-US" sz="1400" dirty="0" smtClean="0">
                <a:hlinkClick r:id="rId23" tooltip="Nitrocellulose lacquer"/>
              </a:rPr>
              <a:t>nitrocellulose lacquer</a:t>
            </a:r>
            <a:r>
              <a:rPr lang="en-US" sz="1400" dirty="0" smtClean="0"/>
              <a:t> in the 1920s and 1930s.</a:t>
            </a:r>
            <a:endParaRPr lang="en-US" sz="1400" dirty="0"/>
          </a:p>
        </p:txBody>
      </p:sp>
    </p:spTree>
    <p:extLst>
      <p:ext uri="{BB962C8B-B14F-4D97-AF65-F5344CB8AC3E}">
        <p14:creationId xmlns:p14="http://schemas.microsoft.com/office/powerpoint/2010/main" xmlns="" val="77412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MUSK</a:t>
            </a:r>
            <a:endParaRPr lang="en-US" dirty="0"/>
          </a:p>
        </p:txBody>
      </p:sp>
      <p:sp>
        <p:nvSpPr>
          <p:cNvPr id="3" name="Content Placeholder 2"/>
          <p:cNvSpPr>
            <a:spLocks noGrp="1"/>
          </p:cNvSpPr>
          <p:nvPr>
            <p:ph idx="1"/>
          </p:nvPr>
        </p:nvSpPr>
        <p:spPr>
          <a:xfrm>
            <a:off x="457200" y="1600200"/>
            <a:ext cx="4114800" cy="4525963"/>
          </a:xfrm>
        </p:spPr>
        <p:txBody>
          <a:bodyPr>
            <a:normAutofit fontScale="55000" lnSpcReduction="20000"/>
          </a:bodyPr>
          <a:lstStyle/>
          <a:p>
            <a:r>
              <a:rPr lang="en-US" dirty="0"/>
              <a:t>Scientific Name(s): </a:t>
            </a:r>
            <a:r>
              <a:rPr lang="en-US" i="1" dirty="0" err="1">
                <a:solidFill>
                  <a:srgbClr val="C00000"/>
                </a:solidFill>
              </a:rPr>
              <a:t>Moschus</a:t>
            </a:r>
            <a:r>
              <a:rPr lang="en-US" i="1" dirty="0">
                <a:solidFill>
                  <a:srgbClr val="C00000"/>
                </a:solidFill>
              </a:rPr>
              <a:t> </a:t>
            </a:r>
            <a:r>
              <a:rPr lang="en-US" i="1" dirty="0" err="1">
                <a:solidFill>
                  <a:srgbClr val="C00000"/>
                </a:solidFill>
              </a:rPr>
              <a:t>moschiferus</a:t>
            </a:r>
            <a:r>
              <a:rPr lang="en-US" dirty="0"/>
              <a:t> </a:t>
            </a:r>
            <a:r>
              <a:rPr lang="en-US" dirty="0" smtClean="0"/>
              <a:t>L.</a:t>
            </a:r>
          </a:p>
          <a:p>
            <a:r>
              <a:rPr lang="en-US" dirty="0" smtClean="0"/>
              <a:t>Common </a:t>
            </a:r>
            <a:r>
              <a:rPr lang="en-US" dirty="0"/>
              <a:t>Name(s): Deer musk, Musk, </a:t>
            </a:r>
            <a:r>
              <a:rPr lang="en-US" dirty="0" err="1"/>
              <a:t>Tonquin</a:t>
            </a:r>
            <a:r>
              <a:rPr lang="en-US" dirty="0"/>
              <a:t> </a:t>
            </a:r>
            <a:r>
              <a:rPr lang="en-US" dirty="0" smtClean="0"/>
              <a:t>musk</a:t>
            </a:r>
            <a:endParaRPr lang="en-US" dirty="0"/>
          </a:p>
          <a:p>
            <a:r>
              <a:rPr lang="en-US" dirty="0" smtClean="0"/>
              <a:t>Musk</a:t>
            </a:r>
            <a:r>
              <a:rPr lang="en-US" dirty="0"/>
              <a:t> is a class of aromatic substances commonly used as base notes in perfumery. </a:t>
            </a:r>
            <a:endParaRPr lang="en-US" dirty="0" smtClean="0"/>
          </a:p>
          <a:p>
            <a:r>
              <a:rPr lang="en-US" dirty="0" smtClean="0"/>
              <a:t>They </a:t>
            </a:r>
            <a:r>
              <a:rPr lang="en-US" dirty="0"/>
              <a:t>include glandular secretions from animals such as the musk deer, numerous plants emitting similar fragrances, and artificial substances with similar </a:t>
            </a:r>
            <a:r>
              <a:rPr lang="en-US" dirty="0" smtClean="0"/>
              <a:t>odors.</a:t>
            </a:r>
            <a:endParaRPr lang="en-US" baseline="30000" dirty="0"/>
          </a:p>
          <a:p>
            <a:r>
              <a:rPr lang="en-US" dirty="0" smtClean="0"/>
              <a:t>Musk</a:t>
            </a:r>
            <a:r>
              <a:rPr lang="en-US" dirty="0"/>
              <a:t> was a name originally given to a substance with a strong odor obtained from a gland of the musk deer. </a:t>
            </a:r>
            <a:endParaRPr lang="en-US" dirty="0" smtClean="0"/>
          </a:p>
          <a:p>
            <a:endParaRPr lang="en-US" dirty="0" smtClean="0"/>
          </a:p>
          <a:p>
            <a:r>
              <a:rPr lang="en-US" dirty="0" smtClean="0"/>
              <a:t>Wild animals, Plants…….</a:t>
            </a:r>
            <a:endParaRPr lang="en-US" dirty="0"/>
          </a:p>
        </p:txBody>
      </p:sp>
      <p:pic>
        <p:nvPicPr>
          <p:cNvPr id="4098" name="Picture 2" descr="https://upload.wikimedia.org/wikipedia/commons/thumb/2/27/Primary_Form_of_Musk.jpg/220px-Primary_Form_of_Musk.jpg"/>
          <p:cNvPicPr>
            <a:picLocks noChangeAspect="1" noChangeArrowheads="1"/>
          </p:cNvPicPr>
          <p:nvPr/>
        </p:nvPicPr>
        <p:blipFill>
          <a:blip r:embed="rId2" cstate="print"/>
          <a:srcRect/>
          <a:stretch>
            <a:fillRect/>
          </a:stretch>
        </p:blipFill>
        <p:spPr bwMode="auto">
          <a:xfrm>
            <a:off x="4762500" y="1600200"/>
            <a:ext cx="2095500" cy="1400175"/>
          </a:xfrm>
          <a:prstGeom prst="rect">
            <a:avLst/>
          </a:prstGeom>
          <a:noFill/>
        </p:spPr>
      </p:pic>
      <p:sp>
        <p:nvSpPr>
          <p:cNvPr id="5" name="Rectangle 4"/>
          <p:cNvSpPr/>
          <p:nvPr/>
        </p:nvSpPr>
        <p:spPr>
          <a:xfrm>
            <a:off x="6934200" y="1981200"/>
            <a:ext cx="2133600" cy="830997"/>
          </a:xfrm>
          <a:prstGeom prst="rect">
            <a:avLst/>
          </a:prstGeom>
        </p:spPr>
        <p:txBody>
          <a:bodyPr wrap="square">
            <a:spAutoFit/>
          </a:bodyPr>
          <a:lstStyle/>
          <a:p>
            <a:r>
              <a:rPr lang="en-US" sz="1600" dirty="0" smtClean="0">
                <a:solidFill>
                  <a:srgbClr val="C00000"/>
                </a:solidFill>
              </a:rPr>
              <a:t>A musk pod, obtained from the male</a:t>
            </a:r>
          </a:p>
          <a:p>
            <a:r>
              <a:rPr lang="en-US" sz="1600" dirty="0" smtClean="0">
                <a:solidFill>
                  <a:srgbClr val="C00000"/>
                </a:solidFill>
                <a:hlinkClick r:id="rId3" tooltip="Musk deer"/>
              </a:rPr>
              <a:t>musk deer</a:t>
            </a:r>
            <a:endParaRPr lang="en-US" sz="1600" dirty="0">
              <a:solidFill>
                <a:srgbClr val="C00000"/>
              </a:solidFill>
            </a:endParaRPr>
          </a:p>
        </p:txBody>
      </p:sp>
      <p:pic>
        <p:nvPicPr>
          <p:cNvPr id="4100" name="Picture 4" descr="https://upload.wikimedia.org/wikipedia/commons/thumb/4/4d/Galaxolide_200.svg/220px-Galaxolide_200.svg.png"/>
          <p:cNvPicPr>
            <a:picLocks noChangeAspect="1" noChangeArrowheads="1"/>
          </p:cNvPicPr>
          <p:nvPr/>
        </p:nvPicPr>
        <p:blipFill>
          <a:blip r:embed="rId4" cstate="print"/>
          <a:srcRect/>
          <a:stretch>
            <a:fillRect/>
          </a:stretch>
        </p:blipFill>
        <p:spPr bwMode="auto">
          <a:xfrm>
            <a:off x="4724400" y="3429000"/>
            <a:ext cx="2095500" cy="1304926"/>
          </a:xfrm>
          <a:prstGeom prst="rect">
            <a:avLst/>
          </a:prstGeom>
          <a:noFill/>
        </p:spPr>
      </p:pic>
      <p:sp>
        <p:nvSpPr>
          <p:cNvPr id="7" name="Rectangle 6"/>
          <p:cNvSpPr/>
          <p:nvPr/>
        </p:nvSpPr>
        <p:spPr>
          <a:xfrm>
            <a:off x="6934200" y="3289518"/>
            <a:ext cx="2057400" cy="1815882"/>
          </a:xfrm>
          <a:prstGeom prst="rect">
            <a:avLst/>
          </a:prstGeom>
        </p:spPr>
        <p:txBody>
          <a:bodyPr wrap="square">
            <a:spAutoFit/>
          </a:bodyPr>
          <a:lstStyle/>
          <a:p>
            <a:r>
              <a:rPr lang="en-US" sz="1600" dirty="0" err="1" smtClean="0">
                <a:hlinkClick r:id="rId5" tooltip="Galaxolide"/>
              </a:rPr>
              <a:t>Galaxolide</a:t>
            </a:r>
            <a:r>
              <a:rPr lang="en-US" sz="1600" dirty="0" smtClean="0"/>
              <a:t>, a polycyclic musk commonly found in </a:t>
            </a:r>
            <a:r>
              <a:rPr lang="en-US" sz="1600" dirty="0" smtClean="0">
                <a:hlinkClick r:id="rId6" tooltip="Laundry detergent"/>
              </a:rPr>
              <a:t>laundry detergents</a:t>
            </a:r>
            <a:r>
              <a:rPr lang="en-US" sz="1600" dirty="0" smtClean="0"/>
              <a:t> to mask the smell of the detergent chemicals</a:t>
            </a:r>
            <a:endParaRPr lang="en-US" sz="1600" dirty="0"/>
          </a:p>
        </p:txBody>
      </p:sp>
    </p:spTree>
    <p:extLst>
      <p:ext uri="{BB962C8B-B14F-4D97-AF65-F5344CB8AC3E}">
        <p14:creationId xmlns:p14="http://schemas.microsoft.com/office/powerpoint/2010/main" xmlns="" val="95011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76200"/>
            <a:ext cx="2819400" cy="838200"/>
          </a:xfrm>
        </p:spPr>
        <p:txBody>
          <a:bodyPr/>
          <a:lstStyle/>
          <a:p>
            <a:r>
              <a:rPr lang="en-US" b="1" dirty="0"/>
              <a:t>Ambergris</a:t>
            </a:r>
            <a:endParaRPr lang="en-US" dirty="0"/>
          </a:p>
        </p:txBody>
      </p:sp>
      <p:sp>
        <p:nvSpPr>
          <p:cNvPr id="3" name="Content Placeholder 2"/>
          <p:cNvSpPr>
            <a:spLocks noGrp="1"/>
          </p:cNvSpPr>
          <p:nvPr>
            <p:ph idx="1"/>
          </p:nvPr>
        </p:nvSpPr>
        <p:spPr>
          <a:xfrm>
            <a:off x="152400" y="838200"/>
            <a:ext cx="4419600" cy="2971800"/>
          </a:xfrm>
        </p:spPr>
        <p:txBody>
          <a:bodyPr>
            <a:noAutofit/>
          </a:bodyPr>
          <a:lstStyle/>
          <a:p>
            <a:r>
              <a:rPr lang="en-US" sz="2000" b="1" dirty="0"/>
              <a:t>Ambergris</a:t>
            </a:r>
            <a:r>
              <a:rPr lang="en-US" sz="2000" dirty="0"/>
              <a:t> </a:t>
            </a:r>
            <a:r>
              <a:rPr lang="en-US" sz="2000" dirty="0" smtClean="0"/>
              <a:t>(</a:t>
            </a:r>
            <a:r>
              <a:rPr lang="en-US" sz="2000" i="1" dirty="0" err="1" smtClean="0"/>
              <a:t>ambra</a:t>
            </a:r>
            <a:r>
              <a:rPr lang="en-US" sz="2000" i="1" dirty="0" smtClean="0"/>
              <a:t> </a:t>
            </a:r>
            <a:r>
              <a:rPr lang="en-US" sz="2000" i="1" dirty="0" err="1"/>
              <a:t>grisea</a:t>
            </a:r>
            <a:r>
              <a:rPr lang="en-US" sz="2000" dirty="0"/>
              <a:t>, Old French: </a:t>
            </a:r>
            <a:r>
              <a:rPr lang="en-US" sz="2000" i="1" dirty="0" err="1"/>
              <a:t>ambre</a:t>
            </a:r>
            <a:r>
              <a:rPr lang="en-US" sz="2000" i="1" dirty="0"/>
              <a:t> </a:t>
            </a:r>
            <a:r>
              <a:rPr lang="en-US" sz="2000" i="1" dirty="0" err="1"/>
              <a:t>gris</a:t>
            </a:r>
            <a:r>
              <a:rPr lang="en-US" sz="2000" dirty="0"/>
              <a:t>), </a:t>
            </a:r>
            <a:r>
              <a:rPr lang="en-US" sz="2000" i="1" dirty="0" err="1"/>
              <a:t>ambergrease</a:t>
            </a:r>
            <a:r>
              <a:rPr lang="en-US" sz="2000" dirty="0"/>
              <a:t>, or </a:t>
            </a:r>
            <a:r>
              <a:rPr lang="en-US" sz="2000" i="1" dirty="0"/>
              <a:t>grey amber</a:t>
            </a:r>
            <a:r>
              <a:rPr lang="en-US" sz="2000" dirty="0"/>
              <a:t>, is a solid, waxy, flammable substance of a dull grey or blackish </a:t>
            </a:r>
            <a:r>
              <a:rPr lang="en-US" sz="2000" dirty="0" smtClean="0"/>
              <a:t>color </a:t>
            </a:r>
            <a:r>
              <a:rPr lang="en-US" sz="2000" dirty="0"/>
              <a:t>produced in the digestive system </a:t>
            </a:r>
            <a:r>
              <a:rPr lang="en-US" sz="2000" dirty="0" smtClean="0"/>
              <a:t>(intestine) of</a:t>
            </a:r>
            <a:r>
              <a:rPr lang="en-US" sz="2000" dirty="0"/>
              <a:t> sperm </a:t>
            </a:r>
            <a:r>
              <a:rPr lang="en-US" sz="2000" dirty="0" smtClean="0"/>
              <a:t>whales (</a:t>
            </a:r>
            <a:r>
              <a:rPr lang="en-US" sz="2000" i="1" dirty="0" err="1" smtClean="0"/>
              <a:t>Physeter</a:t>
            </a:r>
            <a:r>
              <a:rPr lang="en-US" sz="2000" i="1" dirty="0" smtClean="0"/>
              <a:t> </a:t>
            </a:r>
            <a:r>
              <a:rPr lang="en-US" sz="2000" i="1" dirty="0" err="1" smtClean="0"/>
              <a:t>catodon</a:t>
            </a:r>
            <a:r>
              <a:rPr lang="en-US" sz="2000" dirty="0" smtClean="0"/>
              <a:t>). </a:t>
            </a:r>
          </a:p>
          <a:p>
            <a:r>
              <a:rPr lang="en-US" sz="2000" dirty="0" smtClean="0"/>
              <a:t>Freshly </a:t>
            </a:r>
            <a:r>
              <a:rPr lang="en-US" sz="2000" dirty="0"/>
              <a:t>produced ambergris has a marine, fecal odor.</a:t>
            </a:r>
          </a:p>
        </p:txBody>
      </p:sp>
      <p:pic>
        <p:nvPicPr>
          <p:cNvPr id="3074" name="Picture 2" descr="ambergris"/>
          <p:cNvPicPr>
            <a:picLocks noChangeAspect="1" noChangeArrowheads="1"/>
          </p:cNvPicPr>
          <p:nvPr/>
        </p:nvPicPr>
        <p:blipFill>
          <a:blip r:embed="rId2" cstate="print"/>
          <a:srcRect/>
          <a:stretch>
            <a:fillRect/>
          </a:stretch>
        </p:blipFill>
        <p:spPr bwMode="auto">
          <a:xfrm>
            <a:off x="4572000" y="990600"/>
            <a:ext cx="4419600" cy="2857500"/>
          </a:xfrm>
          <a:prstGeom prst="rect">
            <a:avLst/>
          </a:prstGeom>
          <a:noFill/>
        </p:spPr>
      </p:pic>
      <p:sp>
        <p:nvSpPr>
          <p:cNvPr id="5" name="Rectangle 4"/>
          <p:cNvSpPr/>
          <p:nvPr/>
        </p:nvSpPr>
        <p:spPr>
          <a:xfrm>
            <a:off x="4572000" y="4016276"/>
            <a:ext cx="4495800" cy="2308324"/>
          </a:xfrm>
          <a:prstGeom prst="rect">
            <a:avLst/>
          </a:prstGeom>
          <a:solidFill>
            <a:schemeClr val="bg2">
              <a:lumMod val="90000"/>
            </a:schemeClr>
          </a:solidFill>
        </p:spPr>
        <p:txBody>
          <a:bodyPr wrap="square">
            <a:spAutoFit/>
          </a:bodyPr>
          <a:lstStyle/>
          <a:p>
            <a:r>
              <a:rPr lang="en-US" dirty="0" smtClean="0"/>
              <a:t>Fresh ambergris is black and soft and has a disagreeable </a:t>
            </a:r>
            <a:r>
              <a:rPr lang="en-US" dirty="0" err="1" smtClean="0"/>
              <a:t>odour</a:t>
            </a:r>
            <a:r>
              <a:rPr lang="en-US" dirty="0" smtClean="0"/>
              <a:t>. When exposed to sun, air, and seawater, however, it hardens and fades to a light gray or yellow, developing a subtle and pleasant </a:t>
            </a:r>
            <a:r>
              <a:rPr lang="en-US" dirty="0" smtClean="0">
                <a:hlinkClick r:id="rId3"/>
              </a:rPr>
              <a:t>fragrance</a:t>
            </a:r>
            <a:r>
              <a:rPr lang="en-US" dirty="0" smtClean="0"/>
              <a:t> in the process. Pieces are usually small, but one chunk found in the </a:t>
            </a:r>
            <a:r>
              <a:rPr lang="en-US" dirty="0" smtClean="0">
                <a:hlinkClick r:id="rId4"/>
              </a:rPr>
              <a:t>Dutch East Indies</a:t>
            </a:r>
            <a:r>
              <a:rPr lang="en-US" dirty="0" smtClean="0"/>
              <a:t> weighed about 635 kg (1,400 pounds).</a:t>
            </a:r>
            <a:endParaRPr lang="en-US" dirty="0"/>
          </a:p>
        </p:txBody>
      </p:sp>
      <p:sp>
        <p:nvSpPr>
          <p:cNvPr id="6" name="Rectangle 5"/>
          <p:cNvSpPr/>
          <p:nvPr/>
        </p:nvSpPr>
        <p:spPr>
          <a:xfrm>
            <a:off x="152400" y="3733800"/>
            <a:ext cx="4419600" cy="2862322"/>
          </a:xfrm>
          <a:prstGeom prst="rect">
            <a:avLst/>
          </a:prstGeom>
        </p:spPr>
        <p:txBody>
          <a:bodyPr wrap="square">
            <a:spAutoFit/>
          </a:bodyPr>
          <a:lstStyle/>
          <a:p>
            <a:r>
              <a:rPr lang="en-US" dirty="0" smtClean="0"/>
              <a:t>In the West it was used to stabilize the scent of fine </a:t>
            </a:r>
            <a:r>
              <a:rPr lang="en-US" dirty="0" smtClean="0">
                <a:hlinkClick r:id="rId3"/>
              </a:rPr>
              <a:t>perfumes</a:t>
            </a:r>
            <a:r>
              <a:rPr lang="en-US" dirty="0" smtClean="0"/>
              <a:t>. Ambergris floats and washes ashore most frequently on the coasts of </a:t>
            </a:r>
            <a:r>
              <a:rPr lang="en-US" dirty="0" smtClean="0">
                <a:hlinkClick r:id="rId5"/>
              </a:rPr>
              <a:t>China</a:t>
            </a:r>
            <a:r>
              <a:rPr lang="en-US" dirty="0" smtClean="0"/>
              <a:t>, </a:t>
            </a:r>
            <a:r>
              <a:rPr lang="en-US" dirty="0" smtClean="0">
                <a:hlinkClick r:id="rId6"/>
              </a:rPr>
              <a:t>Japan</a:t>
            </a:r>
            <a:r>
              <a:rPr lang="en-US" dirty="0" smtClean="0"/>
              <a:t>, Africa, and the Americas and on tropical islands such as the Bahamas. Because it was picked up as drift along the shores of the </a:t>
            </a:r>
            <a:r>
              <a:rPr lang="en-US" dirty="0" smtClean="0">
                <a:hlinkClick r:id="rId7"/>
              </a:rPr>
              <a:t>North Sea</a:t>
            </a:r>
            <a:r>
              <a:rPr lang="en-US" dirty="0" smtClean="0"/>
              <a:t>, ambergris was likened to the </a:t>
            </a:r>
            <a:r>
              <a:rPr lang="en-US" dirty="0" smtClean="0">
                <a:hlinkClick r:id="rId8"/>
              </a:rPr>
              <a:t>amber</a:t>
            </a:r>
            <a:r>
              <a:rPr lang="en-US" dirty="0" smtClean="0"/>
              <a:t> of the same region, and its name is derived from the French words for “gray amber.” </a:t>
            </a:r>
            <a:endParaRPr lang="en-US" dirty="0"/>
          </a:p>
        </p:txBody>
      </p:sp>
    </p:spTree>
    <p:extLst>
      <p:ext uri="{BB962C8B-B14F-4D97-AF65-F5344CB8AC3E}">
        <p14:creationId xmlns:p14="http://schemas.microsoft.com/office/powerpoint/2010/main" xmlns="" val="1777657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a:t>
            </a:r>
            <a:endParaRPr lang="en-US" b="1" dirty="0"/>
          </a:p>
        </p:txBody>
      </p:sp>
      <p:sp>
        <p:nvSpPr>
          <p:cNvPr id="3" name="Content Placeholder 2"/>
          <p:cNvSpPr>
            <a:spLocks noGrp="1"/>
          </p:cNvSpPr>
          <p:nvPr>
            <p:ph idx="1"/>
          </p:nvPr>
        </p:nvSpPr>
        <p:spPr/>
        <p:txBody>
          <a:bodyPr/>
          <a:lstStyle/>
          <a:p>
            <a:r>
              <a:rPr lang="en-US" dirty="0"/>
              <a:t>It is a solid waxy disagreeable odorous substance obtained from sperm whale. </a:t>
            </a:r>
            <a:endParaRPr lang="en-US" dirty="0" smtClean="0"/>
          </a:p>
          <a:p>
            <a:r>
              <a:rPr lang="en-US" b="1" dirty="0" smtClean="0"/>
              <a:t>Ambergris</a:t>
            </a:r>
            <a:r>
              <a:rPr lang="en-US" dirty="0"/>
              <a:t> is used to make perfume. </a:t>
            </a:r>
            <a:endParaRPr lang="en-US" dirty="0" smtClean="0"/>
          </a:p>
          <a:p>
            <a:r>
              <a:rPr lang="en-US" dirty="0" smtClean="0"/>
              <a:t>Chemically </a:t>
            </a:r>
            <a:r>
              <a:rPr lang="en-US" dirty="0"/>
              <a:t>it contains </a:t>
            </a:r>
            <a:r>
              <a:rPr lang="en-US" dirty="0" err="1"/>
              <a:t>ambrein</a:t>
            </a:r>
            <a:r>
              <a:rPr lang="en-US" dirty="0"/>
              <a:t>, </a:t>
            </a:r>
            <a:r>
              <a:rPr lang="en-US" dirty="0" err="1"/>
              <a:t>ambroxan</a:t>
            </a:r>
            <a:r>
              <a:rPr lang="en-US" dirty="0"/>
              <a:t>, </a:t>
            </a:r>
            <a:r>
              <a:rPr lang="en-US" dirty="0" err="1"/>
              <a:t>ambrinol</a:t>
            </a:r>
            <a:r>
              <a:rPr lang="en-US" dirty="0"/>
              <a:t>, and </a:t>
            </a:r>
            <a:r>
              <a:rPr lang="en-US" dirty="0" err="1"/>
              <a:t>ambroxide</a:t>
            </a:r>
            <a:r>
              <a:rPr lang="en-US" dirty="0"/>
              <a:t>. </a:t>
            </a:r>
            <a:endParaRPr lang="en-US" dirty="0" smtClean="0"/>
          </a:p>
          <a:p>
            <a:r>
              <a:rPr lang="en-US" dirty="0" smtClean="0"/>
              <a:t>It </a:t>
            </a:r>
            <a:r>
              <a:rPr lang="en-US" dirty="0"/>
              <a:t>is traditional used in treating general weakness, epilepsy, typhoid, fever, hysteria and other nervous disorders or afflictions.</a:t>
            </a:r>
          </a:p>
        </p:txBody>
      </p:sp>
    </p:spTree>
    <p:extLst>
      <p:ext uri="{BB962C8B-B14F-4D97-AF65-F5344CB8AC3E}">
        <p14:creationId xmlns:p14="http://schemas.microsoft.com/office/powerpoint/2010/main" xmlns="" val="55242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3505200" cy="685800"/>
          </a:xfrm>
        </p:spPr>
        <p:txBody>
          <a:bodyPr>
            <a:normAutofit/>
          </a:bodyPr>
          <a:lstStyle/>
          <a:p>
            <a:r>
              <a:rPr lang="en-US" sz="3600" b="1" dirty="0" smtClean="0"/>
              <a:t>CANTHARIDIN</a:t>
            </a:r>
            <a:endParaRPr lang="en-US" sz="3600" b="1" dirty="0"/>
          </a:p>
        </p:txBody>
      </p:sp>
      <p:sp>
        <p:nvSpPr>
          <p:cNvPr id="3" name="Content Placeholder 2"/>
          <p:cNvSpPr>
            <a:spLocks noGrp="1"/>
          </p:cNvSpPr>
          <p:nvPr>
            <p:ph idx="1"/>
          </p:nvPr>
        </p:nvSpPr>
        <p:spPr>
          <a:xfrm>
            <a:off x="152400" y="609600"/>
            <a:ext cx="5791200" cy="4038600"/>
          </a:xfrm>
        </p:spPr>
        <p:txBody>
          <a:bodyPr>
            <a:normAutofit/>
          </a:bodyPr>
          <a:lstStyle/>
          <a:p>
            <a:r>
              <a:rPr lang="en-US" sz="1900" dirty="0" err="1"/>
              <a:t>Cantharidin</a:t>
            </a:r>
            <a:r>
              <a:rPr lang="en-US" sz="1900" dirty="0"/>
              <a:t> is an odorless, colorless fatty substance of the terpenoid class, which is secreted by many species of blister </a:t>
            </a:r>
            <a:r>
              <a:rPr lang="en-US" sz="1900" dirty="0" smtClean="0"/>
              <a:t>beetles.</a:t>
            </a:r>
            <a:endParaRPr lang="en-US" sz="1900" baseline="30000" dirty="0"/>
          </a:p>
          <a:p>
            <a:r>
              <a:rPr lang="en-US" sz="1900" dirty="0" smtClean="0"/>
              <a:t>It </a:t>
            </a:r>
            <a:r>
              <a:rPr lang="en-US" sz="1900" dirty="0"/>
              <a:t>is a burn agent or a poison in large doses, but preparations containing it were </a:t>
            </a:r>
            <a:r>
              <a:rPr lang="en-US" sz="1900" dirty="0" smtClean="0"/>
              <a:t>historically </a:t>
            </a:r>
            <a:r>
              <a:rPr lang="en-US" sz="1900" dirty="0"/>
              <a:t>used as aphrodisiacs. </a:t>
            </a:r>
            <a:endParaRPr lang="en-US" sz="1900" dirty="0" smtClean="0"/>
          </a:p>
          <a:p>
            <a:pPr marL="0" indent="0">
              <a:buNone/>
            </a:pPr>
            <a:r>
              <a:rPr lang="en-US" sz="1900" b="1" dirty="0" smtClean="0"/>
              <a:t>      USES</a:t>
            </a:r>
          </a:p>
          <a:p>
            <a:r>
              <a:rPr lang="en-US" sz="1900" dirty="0"/>
              <a:t>Diluted solutions of </a:t>
            </a:r>
            <a:r>
              <a:rPr lang="en-US" sz="1900" dirty="0" err="1"/>
              <a:t>cantharidin</a:t>
            </a:r>
            <a:r>
              <a:rPr lang="en-US" sz="1900" dirty="0"/>
              <a:t> can be used as a topical medication to remove </a:t>
            </a:r>
            <a:r>
              <a:rPr lang="en-US" sz="1900" dirty="0" smtClean="0"/>
              <a:t>warts and</a:t>
            </a:r>
            <a:r>
              <a:rPr lang="en-US" sz="1900" dirty="0"/>
              <a:t> tattoos and to treat the small papules of </a:t>
            </a:r>
            <a:r>
              <a:rPr lang="en-US" sz="1900" i="1" dirty="0" err="1"/>
              <a:t>molluscum</a:t>
            </a:r>
            <a:r>
              <a:rPr lang="en-US" sz="1900" i="1" dirty="0"/>
              <a:t> </a:t>
            </a:r>
            <a:r>
              <a:rPr lang="en-US" sz="1900" i="1" dirty="0" err="1"/>
              <a:t>contagiosum</a:t>
            </a:r>
            <a:r>
              <a:rPr lang="en-US" sz="1900" dirty="0" smtClean="0"/>
              <a:t>.</a:t>
            </a:r>
            <a:endParaRPr lang="en-US" sz="1900" dirty="0"/>
          </a:p>
          <a:p>
            <a:r>
              <a:rPr lang="en-US" sz="1900" dirty="0"/>
              <a:t>In </a:t>
            </a:r>
            <a:r>
              <a:rPr lang="en-US" sz="1900" dirty="0" err="1"/>
              <a:t>Santería</a:t>
            </a:r>
            <a:r>
              <a:rPr lang="en-US" sz="1900" dirty="0"/>
              <a:t> rituals, cantharides are used </a:t>
            </a:r>
            <a:r>
              <a:rPr lang="en-US" sz="1900" dirty="0" smtClean="0"/>
              <a:t>in anger.</a:t>
            </a:r>
            <a:endParaRPr lang="en-US" sz="1900" dirty="0"/>
          </a:p>
          <a:p>
            <a:endParaRPr lang="en-US" b="1" dirty="0"/>
          </a:p>
        </p:txBody>
      </p:sp>
      <p:pic>
        <p:nvPicPr>
          <p:cNvPr id="1026" name="Picture 2" descr="Lytta-vesicatoria.jpg"/>
          <p:cNvPicPr>
            <a:picLocks noChangeAspect="1" noChangeArrowheads="1"/>
          </p:cNvPicPr>
          <p:nvPr/>
        </p:nvPicPr>
        <p:blipFill>
          <a:blip r:embed="rId2" cstate="print"/>
          <a:srcRect/>
          <a:stretch>
            <a:fillRect/>
          </a:stretch>
        </p:blipFill>
        <p:spPr bwMode="auto">
          <a:xfrm>
            <a:off x="5943600" y="587679"/>
            <a:ext cx="2819400" cy="2307921"/>
          </a:xfrm>
          <a:prstGeom prst="rect">
            <a:avLst/>
          </a:prstGeom>
          <a:noFill/>
        </p:spPr>
      </p:pic>
      <p:sp>
        <p:nvSpPr>
          <p:cNvPr id="5" name="Rectangle 4"/>
          <p:cNvSpPr/>
          <p:nvPr/>
        </p:nvSpPr>
        <p:spPr>
          <a:xfrm>
            <a:off x="7546000" y="228600"/>
            <a:ext cx="1217000" cy="369332"/>
          </a:xfrm>
          <a:prstGeom prst="rect">
            <a:avLst/>
          </a:prstGeom>
        </p:spPr>
        <p:txBody>
          <a:bodyPr wrap="none">
            <a:spAutoFit/>
          </a:bodyPr>
          <a:lstStyle/>
          <a:p>
            <a:r>
              <a:rPr lang="en-US" b="1" dirty="0" smtClean="0"/>
              <a:t>Spanish fly</a:t>
            </a:r>
            <a:endParaRPr lang="en-US" dirty="0"/>
          </a:p>
        </p:txBody>
      </p:sp>
      <p:sp>
        <p:nvSpPr>
          <p:cNvPr id="6" name="Rectangle 5"/>
          <p:cNvSpPr/>
          <p:nvPr/>
        </p:nvSpPr>
        <p:spPr>
          <a:xfrm>
            <a:off x="228600" y="4114800"/>
            <a:ext cx="4495800" cy="2554545"/>
          </a:xfrm>
          <a:prstGeom prst="rect">
            <a:avLst/>
          </a:prstGeom>
        </p:spPr>
        <p:txBody>
          <a:bodyPr wrap="square">
            <a:spAutoFit/>
          </a:bodyPr>
          <a:lstStyle/>
          <a:p>
            <a:r>
              <a:rPr lang="en-US" sz="1600" dirty="0" smtClean="0"/>
              <a:t>The </a:t>
            </a:r>
            <a:r>
              <a:rPr lang="en-US" sz="1600" b="1" dirty="0" smtClean="0"/>
              <a:t>Spanish fly</a:t>
            </a:r>
            <a:r>
              <a:rPr lang="en-US" sz="1600" dirty="0" smtClean="0"/>
              <a:t> (</a:t>
            </a:r>
            <a:r>
              <a:rPr lang="en-US" sz="1600" i="1" dirty="0" err="1" smtClean="0"/>
              <a:t>Lytta</a:t>
            </a:r>
            <a:r>
              <a:rPr lang="en-US" sz="1600" i="1" dirty="0" smtClean="0"/>
              <a:t> </a:t>
            </a:r>
            <a:r>
              <a:rPr lang="en-US" sz="1600" i="1" dirty="0" err="1" smtClean="0"/>
              <a:t>vesicatoria</a:t>
            </a:r>
            <a:r>
              <a:rPr lang="en-US" sz="1600" dirty="0" smtClean="0"/>
              <a:t>) is an emerald-green </a:t>
            </a:r>
            <a:r>
              <a:rPr lang="en-US" sz="1600" dirty="0" smtClean="0">
                <a:hlinkClick r:id="rId3" tooltip="Beetle"/>
              </a:rPr>
              <a:t>beetle</a:t>
            </a:r>
            <a:r>
              <a:rPr lang="en-US" sz="1600" dirty="0" smtClean="0"/>
              <a:t> in the </a:t>
            </a:r>
            <a:r>
              <a:rPr lang="en-US" sz="1600" dirty="0" smtClean="0">
                <a:hlinkClick r:id="rId4" tooltip="Blister beetle"/>
              </a:rPr>
              <a:t>blister beetle</a:t>
            </a:r>
            <a:r>
              <a:rPr lang="en-US" sz="1600" dirty="0" smtClean="0"/>
              <a:t> family (</a:t>
            </a:r>
            <a:r>
              <a:rPr lang="en-US" sz="1600" dirty="0" err="1" smtClean="0"/>
              <a:t>Meloidae</a:t>
            </a:r>
            <a:r>
              <a:rPr lang="en-US" sz="1600" dirty="0" smtClean="0"/>
              <a:t>). It and other such species were used in preparations offered by traditional </a:t>
            </a:r>
            <a:r>
              <a:rPr lang="en-US" sz="1600" dirty="0" smtClean="0">
                <a:hlinkClick r:id="rId5" tooltip="Apothecary"/>
              </a:rPr>
              <a:t>apothecaries</a:t>
            </a:r>
            <a:r>
              <a:rPr lang="en-US" sz="1600" dirty="0" smtClean="0"/>
              <a:t>, often referred to as </a:t>
            </a:r>
            <a:r>
              <a:rPr lang="en-US" sz="1600" i="1" dirty="0" smtClean="0"/>
              <a:t>Cantharides</a:t>
            </a:r>
            <a:r>
              <a:rPr lang="en-US" sz="1600" dirty="0" smtClean="0"/>
              <a:t> or </a:t>
            </a:r>
            <a:r>
              <a:rPr lang="en-US" sz="1600" i="1" dirty="0" smtClean="0"/>
              <a:t>Spanish fly</a:t>
            </a:r>
            <a:r>
              <a:rPr lang="en-US" sz="1600" dirty="0" smtClean="0"/>
              <a:t>. The insect is the source of the </a:t>
            </a:r>
            <a:r>
              <a:rPr lang="en-US" sz="1600" dirty="0" err="1" smtClean="0">
                <a:hlinkClick r:id="rId6" tooltip="Terpenoid"/>
              </a:rPr>
              <a:t>terpenoid</a:t>
            </a:r>
            <a:r>
              <a:rPr lang="en-US" sz="1600" dirty="0" smtClean="0"/>
              <a:t> </a:t>
            </a:r>
            <a:r>
              <a:rPr lang="en-US" sz="1600" dirty="0" err="1" smtClean="0">
                <a:hlinkClick r:id="rId7" tooltip="Cantharidin"/>
              </a:rPr>
              <a:t>cantharidin</a:t>
            </a:r>
            <a:r>
              <a:rPr lang="en-US" sz="1600" dirty="0" smtClean="0"/>
              <a:t>, a toxic blistering agent once used as an </a:t>
            </a:r>
            <a:r>
              <a:rPr lang="en-US" sz="1600" dirty="0" smtClean="0">
                <a:hlinkClick r:id="rId8" tooltip="Aphrodisiac"/>
              </a:rPr>
              <a:t>aphrodisiac</a:t>
            </a:r>
            <a:r>
              <a:rPr lang="en-US" sz="1600" dirty="0" smtClean="0"/>
              <a:t>.</a:t>
            </a:r>
          </a:p>
          <a:p>
            <a:r>
              <a:rPr lang="en-US" sz="1600" i="1" dirty="0" smtClean="0"/>
              <a:t>L. </a:t>
            </a:r>
            <a:r>
              <a:rPr lang="en-US" sz="1600" i="1" dirty="0" err="1" smtClean="0"/>
              <a:t>vesicatoria</a:t>
            </a:r>
            <a:r>
              <a:rPr lang="en-US" sz="1600" dirty="0" smtClean="0"/>
              <a:t> is sometimes called </a:t>
            </a:r>
            <a:r>
              <a:rPr lang="en-US" sz="1600" i="1" dirty="0" smtClean="0"/>
              <a:t>Cantharis </a:t>
            </a:r>
            <a:r>
              <a:rPr lang="en-US" sz="1600" i="1" dirty="0" err="1" smtClean="0"/>
              <a:t>vesicatoria</a:t>
            </a:r>
            <a:r>
              <a:rPr lang="en-US" sz="1600" dirty="0" smtClean="0"/>
              <a:t>,</a:t>
            </a:r>
            <a:r>
              <a:rPr lang="en-US" sz="1600" baseline="30000" dirty="0" smtClean="0">
                <a:hlinkClick r:id="rId9"/>
              </a:rPr>
              <a:t>[1]</a:t>
            </a:r>
            <a:r>
              <a:rPr lang="en-US" sz="1600" dirty="0" smtClean="0"/>
              <a:t> although the genus </a:t>
            </a:r>
            <a:r>
              <a:rPr lang="en-US" sz="1600" i="1" dirty="0" smtClean="0">
                <a:hlinkClick r:id="rId10" tooltip="Cantharis"/>
              </a:rPr>
              <a:t>Cantharis</a:t>
            </a:r>
            <a:r>
              <a:rPr lang="en-US" sz="1600" dirty="0" smtClean="0"/>
              <a:t> is in an unrelated family, </a:t>
            </a:r>
            <a:r>
              <a:rPr lang="en-US" sz="1600" dirty="0" err="1" smtClean="0">
                <a:hlinkClick r:id="rId11" tooltip="Cantharidae"/>
              </a:rPr>
              <a:t>Cantharidae</a:t>
            </a:r>
            <a:r>
              <a:rPr lang="en-US" sz="1600" dirty="0" smtClean="0"/>
              <a:t>, the soldier beetles.</a:t>
            </a:r>
            <a:endParaRPr lang="en-US" sz="1600" dirty="0"/>
          </a:p>
        </p:txBody>
      </p:sp>
      <p:sp>
        <p:nvSpPr>
          <p:cNvPr id="9" name="Rectangle 8"/>
          <p:cNvSpPr/>
          <p:nvPr/>
        </p:nvSpPr>
        <p:spPr>
          <a:xfrm>
            <a:off x="4572000" y="4643497"/>
            <a:ext cx="4572000" cy="2062103"/>
          </a:xfrm>
          <a:prstGeom prst="rect">
            <a:avLst/>
          </a:prstGeom>
          <a:solidFill>
            <a:schemeClr val="bg2">
              <a:lumMod val="90000"/>
            </a:schemeClr>
          </a:solidFill>
        </p:spPr>
        <p:txBody>
          <a:bodyPr>
            <a:spAutoFit/>
          </a:bodyPr>
          <a:lstStyle/>
          <a:p>
            <a:r>
              <a:rPr lang="en-US" sz="1600" dirty="0" err="1" smtClean="0"/>
              <a:t>Cantharidin</a:t>
            </a:r>
            <a:r>
              <a:rPr lang="en-US" sz="1600" dirty="0" smtClean="0"/>
              <a:t> is dangerously toxic, inhibiting the enzyme </a:t>
            </a:r>
            <a:r>
              <a:rPr lang="en-US" sz="1600" dirty="0" err="1" smtClean="0">
                <a:hlinkClick r:id="rId12" tooltip="PP2"/>
              </a:rPr>
              <a:t>phosphatase</a:t>
            </a:r>
            <a:r>
              <a:rPr lang="en-US" sz="1600" dirty="0" smtClean="0">
                <a:hlinkClick r:id="rId12" tooltip="PP2"/>
              </a:rPr>
              <a:t> 2A</a:t>
            </a:r>
            <a:r>
              <a:rPr lang="en-US" sz="1600" dirty="0" smtClean="0"/>
              <a:t>. It causes irritation, blistering, bleeding and discomfort. These effects can escalate to erosion and </a:t>
            </a:r>
            <a:r>
              <a:rPr lang="en-US" sz="1600" dirty="0" smtClean="0">
                <a:hlinkClick r:id="rId13" tooltip="Hemorrhage"/>
              </a:rPr>
              <a:t>bleeding</a:t>
            </a:r>
            <a:r>
              <a:rPr lang="en-US" sz="1600" dirty="0" smtClean="0"/>
              <a:t> of </a:t>
            </a:r>
            <a:r>
              <a:rPr lang="en-US" sz="1600" dirty="0" smtClean="0">
                <a:hlinkClick r:id="rId14" tooltip="Mucosa"/>
              </a:rPr>
              <a:t>mucosa</a:t>
            </a:r>
            <a:r>
              <a:rPr lang="en-US" sz="1600" dirty="0" smtClean="0"/>
              <a:t> in each system, sometimes followed by severe gastro-intestinal bleeding and acute tubular necrosis and </a:t>
            </a:r>
            <a:r>
              <a:rPr lang="en-US" sz="1600" dirty="0" err="1" smtClean="0"/>
              <a:t>glomerular</a:t>
            </a:r>
            <a:r>
              <a:rPr lang="en-US" sz="1600" dirty="0" smtClean="0"/>
              <a:t> destruction, resulting in gastro-intestinal and </a:t>
            </a:r>
            <a:r>
              <a:rPr lang="en-US" sz="1600" dirty="0" smtClean="0">
                <a:hlinkClick r:id="rId15" tooltip="Kidney dysfunction"/>
              </a:rPr>
              <a:t>renal dysfunction</a:t>
            </a:r>
            <a:r>
              <a:rPr lang="en-US" sz="1600" dirty="0" smtClean="0"/>
              <a:t>, by </a:t>
            </a:r>
            <a:r>
              <a:rPr lang="en-US" sz="1600" dirty="0" smtClean="0">
                <a:hlinkClick r:id="rId16" tooltip="Organ failure"/>
              </a:rPr>
              <a:t>organ failure</a:t>
            </a:r>
            <a:r>
              <a:rPr lang="en-US" sz="1600" dirty="0" smtClean="0"/>
              <a:t>, and death.</a:t>
            </a:r>
            <a:endParaRPr lang="en-US" sz="1600" dirty="0"/>
          </a:p>
        </p:txBody>
      </p:sp>
      <p:pic>
        <p:nvPicPr>
          <p:cNvPr id="10" name="Picture 4" descr="https://upload.wikimedia.org/wikipedia/commons/thumb/7/7a/Cantharidin-2D.svg/220px-Cantharidin-2D.svg.png"/>
          <p:cNvPicPr>
            <a:picLocks noChangeAspect="1" noChangeArrowheads="1"/>
          </p:cNvPicPr>
          <p:nvPr/>
        </p:nvPicPr>
        <p:blipFill>
          <a:blip r:embed="rId17" cstate="print"/>
          <a:srcRect/>
          <a:stretch>
            <a:fillRect/>
          </a:stretch>
        </p:blipFill>
        <p:spPr bwMode="auto">
          <a:xfrm>
            <a:off x="7162800" y="2971800"/>
            <a:ext cx="1676400" cy="1371600"/>
          </a:xfrm>
          <a:prstGeom prst="rect">
            <a:avLst/>
          </a:prstGeom>
          <a:noFill/>
        </p:spPr>
      </p:pic>
      <p:sp>
        <p:nvSpPr>
          <p:cNvPr id="11" name="Title 1"/>
          <p:cNvSpPr txBox="1">
            <a:spLocks/>
          </p:cNvSpPr>
          <p:nvPr/>
        </p:nvSpPr>
        <p:spPr>
          <a:xfrm>
            <a:off x="5715000" y="3352800"/>
            <a:ext cx="1524000" cy="381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chemeClr val="tx1"/>
                </a:solidFill>
                <a:effectLst/>
                <a:uLnTx/>
                <a:uFillTx/>
                <a:latin typeface="+mj-lt"/>
                <a:ea typeface="+mj-ea"/>
                <a:cs typeface="+mj-cs"/>
              </a:rPr>
              <a:t>CANTHARIDIN</a:t>
            </a:r>
            <a:endParaRPr kumimoji="0" lang="en-US" sz="16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416190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an you count how many bees form this huge hive?&#10;"/>
          <p:cNvPicPr>
            <a:picLocks noChangeAspect="1" noChangeArrowheads="1"/>
          </p:cNvPicPr>
          <p:nvPr/>
        </p:nvPicPr>
        <p:blipFill>
          <a:blip r:embed="rId2" cstate="print"/>
          <a:srcRect/>
          <a:stretch>
            <a:fillRect/>
          </a:stretch>
        </p:blipFill>
        <p:spPr bwMode="auto">
          <a:xfrm>
            <a:off x="0" y="0"/>
            <a:ext cx="2286000" cy="1524000"/>
          </a:xfrm>
          <a:prstGeom prst="rect">
            <a:avLst/>
          </a:prstGeom>
          <a:noFill/>
        </p:spPr>
      </p:pic>
      <p:pic>
        <p:nvPicPr>
          <p:cNvPr id="1026" name="Picture 2" descr="The bees hairy legs and the underside of the abdomen have specialized clusters of hairs (combs and brushes) to help gather pollen."/>
          <p:cNvPicPr>
            <a:picLocks noChangeAspect="1" noChangeArrowheads="1"/>
          </p:cNvPicPr>
          <p:nvPr/>
        </p:nvPicPr>
        <p:blipFill>
          <a:blip r:embed="rId3" cstate="print"/>
          <a:srcRect/>
          <a:stretch>
            <a:fillRect/>
          </a:stretch>
        </p:blipFill>
        <p:spPr bwMode="auto">
          <a:xfrm>
            <a:off x="0" y="0"/>
            <a:ext cx="2286000" cy="1524000"/>
          </a:xfrm>
          <a:prstGeom prst="rect">
            <a:avLst/>
          </a:prstGeom>
          <a:noFill/>
        </p:spPr>
      </p:pic>
      <p:pic>
        <p:nvPicPr>
          <p:cNvPr id="1027" name="Picture 3" descr="European honey bee (Apis mellifera ) somewhere under there is the queen bee."/>
          <p:cNvPicPr>
            <a:picLocks noChangeAspect="1" noChangeArrowheads="1"/>
          </p:cNvPicPr>
          <p:nvPr/>
        </p:nvPicPr>
        <p:blipFill>
          <a:blip r:embed="rId4" cstate="print"/>
          <a:srcRect/>
          <a:stretch>
            <a:fillRect/>
          </a:stretch>
        </p:blipFill>
        <p:spPr bwMode="auto">
          <a:xfrm>
            <a:off x="0" y="0"/>
            <a:ext cx="2286000" cy="1524000"/>
          </a:xfrm>
          <a:prstGeom prst="rect">
            <a:avLst/>
          </a:prstGeom>
          <a:noFill/>
        </p:spPr>
      </p:pic>
      <p:pic>
        <p:nvPicPr>
          <p:cNvPr id="1028" name="Picture 4" descr="All bees are hairy, a crucial trait for pollen collection. Flowers and flourishing vegetation often attract bees, and there is no insect as important as the bee when it comes to pollination. Many female bee species have rows of bristles on their hind legs which form a hollow basket. When the bee lands on a flower, pollen grains are combed into the hollow basket and bristles. Cross-pollination occurs when the displaced grains of pollen are distributed to the fertile pistils of other flowers as the bee alights upon them. Although only females are able to transfer pollen, all bees are able to sip the nectar from flowers using a tonguelike organ. This nectar is their primary source of energy. Pollen is sustenance for both adult and larval bees, as it contains protein and other nutrients necessary to their survival. Bees possess an organ that converts nectar into honey, which is collected, depending on the species, inside the hive or bee colony."/>
          <p:cNvPicPr>
            <a:picLocks noChangeAspect="1" noChangeArrowheads="1"/>
          </p:cNvPicPr>
          <p:nvPr/>
        </p:nvPicPr>
        <p:blipFill>
          <a:blip r:embed="rId5" cstate="print"/>
          <a:srcRect/>
          <a:stretch>
            <a:fillRect/>
          </a:stretch>
        </p:blipFill>
        <p:spPr bwMode="auto">
          <a:xfrm>
            <a:off x="0" y="0"/>
            <a:ext cx="2286000" cy="1647825"/>
          </a:xfrm>
          <a:prstGeom prst="rect">
            <a:avLst/>
          </a:prstGeom>
          <a:noFill/>
        </p:spPr>
      </p:pic>
      <p:pic>
        <p:nvPicPr>
          <p:cNvPr id="1032" name="Picture 8" descr="We have been watching this tree trunk on an old redgum for over a year to see when the parrots who chiseled it out would nest in it,Now the bees seem to need it more setting up a colony."/>
          <p:cNvPicPr>
            <a:picLocks noChangeAspect="1" noChangeArrowheads="1"/>
          </p:cNvPicPr>
          <p:nvPr/>
        </p:nvPicPr>
        <p:blipFill>
          <a:blip r:embed="rId6" cstate="print"/>
          <a:srcRect/>
          <a:stretch>
            <a:fillRect/>
          </a:stretch>
        </p:blipFill>
        <p:spPr bwMode="auto">
          <a:xfrm>
            <a:off x="2362200" y="3429001"/>
            <a:ext cx="3886200" cy="1523999"/>
          </a:xfrm>
          <a:prstGeom prst="rect">
            <a:avLst/>
          </a:prstGeom>
          <a:noFill/>
        </p:spPr>
      </p:pic>
      <p:pic>
        <p:nvPicPr>
          <p:cNvPr id="1033" name="Picture 9" descr="All bees are hairy, a crucial trait for pollen collection. Flowers and flourishing vegetation often attract bees, and there is no insect as important as the bee when it comes to pollination. Many female bee species have rows of bristles on their hind legs which form a hollow basket. When the bee lands on a flower, pollen grains are combed into the hollow basket and bristles. Cross-pollination occurs when the displaced grains of pollen are distributed to the fertile pistils of other flowers as the bee alights upon them. Although only females are able to transfer pollen, all bees are able to sip the nectar from flowers using a tonguelike organ. This nectar is their primary source of energy. Pollen is sustenance for both adult and larval bees, as it contains protein and other nutrients necessary to their survival. Bees possess an organ that converts nectar into honey, which is collected, depending on the species, inside the hive or bee colony."/>
          <p:cNvPicPr>
            <a:picLocks noChangeAspect="1" noChangeArrowheads="1"/>
          </p:cNvPicPr>
          <p:nvPr/>
        </p:nvPicPr>
        <p:blipFill>
          <a:blip r:embed="rId7" cstate="print"/>
          <a:srcRect/>
          <a:stretch>
            <a:fillRect/>
          </a:stretch>
        </p:blipFill>
        <p:spPr bwMode="auto">
          <a:xfrm>
            <a:off x="0" y="1676400"/>
            <a:ext cx="2286000" cy="1676400"/>
          </a:xfrm>
          <a:prstGeom prst="rect">
            <a:avLst/>
          </a:prstGeom>
          <a:noFill/>
        </p:spPr>
      </p:pic>
      <p:pic>
        <p:nvPicPr>
          <p:cNvPr id="1034" name="Picture 10" descr="I'm sorry this isn't very inventive, nor last week but I wanted very badly to participate even though I'm recovering from surgery. I hope to get around soon and be able to post regularly. I also look forward to commenting on all of your lovely uploads. I miss favoriting all my Flickr friends work. "/>
          <p:cNvPicPr>
            <a:picLocks noChangeAspect="1" noChangeArrowheads="1"/>
          </p:cNvPicPr>
          <p:nvPr/>
        </p:nvPicPr>
        <p:blipFill>
          <a:blip r:embed="rId8" cstate="print"/>
          <a:srcRect/>
          <a:stretch>
            <a:fillRect/>
          </a:stretch>
        </p:blipFill>
        <p:spPr bwMode="auto">
          <a:xfrm>
            <a:off x="2362200" y="0"/>
            <a:ext cx="3886200" cy="1524000"/>
          </a:xfrm>
          <a:prstGeom prst="rect">
            <a:avLst/>
          </a:prstGeom>
          <a:noFill/>
        </p:spPr>
      </p:pic>
      <p:pic>
        <p:nvPicPr>
          <p:cNvPr id="1035" name="Picture 11" descr="A worker common carder bumble bee (Bombus pascuorum) forages on a purple clover.&#10;&#10;Bees collect a sugary juice called nectar from the blossom by sucking it out with their tongues. They store it in what's called their honey stomach, which is different from their food stomach. When they have a full load, they fly back to the hive.&#10;&#10;Carder Bumblebees earn this name from their habit of combing material together (carding) to create a covering for the cells containing the larvae. This species usually creates its nests above ground, often in grass tussocks, in old mouse runs through grass, in tangles of vegetation or just under the surface of the soil.&#10;&#10;Honeybees have defensive weapons at both ends of their bodies, Greek and French researchers have found: They can not only sting their enemies, as has long been known, but they can also bite them, injecting a venom that paralyzes invaders.&#10;&#10;Do bees have a brain?&#10;The bee brain only contains about a million neurons, while humans have about 100 billion. ... Somehow, bees are capable of complex reasoning and storing memories over miles and miles of flight, and recent research has begun to show that little bee brains might be the key to understanding our own."/>
          <p:cNvPicPr>
            <a:picLocks noChangeAspect="1" noChangeArrowheads="1"/>
          </p:cNvPicPr>
          <p:nvPr/>
        </p:nvPicPr>
        <p:blipFill>
          <a:blip r:embed="rId9" cstate="print"/>
          <a:srcRect/>
          <a:stretch>
            <a:fillRect/>
          </a:stretch>
        </p:blipFill>
        <p:spPr bwMode="auto">
          <a:xfrm>
            <a:off x="0" y="3429000"/>
            <a:ext cx="2286000" cy="1524000"/>
          </a:xfrm>
          <a:prstGeom prst="rect">
            <a:avLst/>
          </a:prstGeom>
          <a:noFill/>
        </p:spPr>
      </p:pic>
      <p:pic>
        <p:nvPicPr>
          <p:cNvPr id="1038" name="Picture 14" descr="This neat northern tooth fungus has hundreds of tiny teeth underneath each of those overlapping caps. It typically grows fairly high on its host tree's trunk, and sugar maple is its main host tree. Being way too bitter to eat, it is still a beautiful sight to see, and always reminds me of a huge honey bee colony comb."/>
          <p:cNvPicPr>
            <a:picLocks noChangeAspect="1" noChangeArrowheads="1"/>
          </p:cNvPicPr>
          <p:nvPr/>
        </p:nvPicPr>
        <p:blipFill>
          <a:blip r:embed="rId10" cstate="print"/>
          <a:srcRect/>
          <a:stretch>
            <a:fillRect/>
          </a:stretch>
        </p:blipFill>
        <p:spPr bwMode="auto">
          <a:xfrm>
            <a:off x="0" y="5029200"/>
            <a:ext cx="2286000" cy="1676400"/>
          </a:xfrm>
          <a:prstGeom prst="rect">
            <a:avLst/>
          </a:prstGeom>
          <a:noFill/>
        </p:spPr>
      </p:pic>
      <p:pic>
        <p:nvPicPr>
          <p:cNvPr id="1039" name="Picture 15" descr="https://live.staticflickr.com/65535/47572402392_e11b70919b_n.jpg"/>
          <p:cNvPicPr>
            <a:picLocks noChangeAspect="1" noChangeArrowheads="1"/>
          </p:cNvPicPr>
          <p:nvPr/>
        </p:nvPicPr>
        <p:blipFill>
          <a:blip r:embed="rId11" cstate="print"/>
          <a:srcRect/>
          <a:stretch>
            <a:fillRect/>
          </a:stretch>
        </p:blipFill>
        <p:spPr bwMode="auto">
          <a:xfrm>
            <a:off x="6324600" y="3352800"/>
            <a:ext cx="2819400" cy="3352800"/>
          </a:xfrm>
          <a:prstGeom prst="rect">
            <a:avLst/>
          </a:prstGeom>
          <a:noFill/>
        </p:spPr>
      </p:pic>
      <p:pic>
        <p:nvPicPr>
          <p:cNvPr id="1040" name="Picture 16" descr="https://live.staticflickr.com/2916/14271709833_11f3625055_n.jpg"/>
          <p:cNvPicPr>
            <a:picLocks noChangeAspect="1" noChangeArrowheads="1"/>
          </p:cNvPicPr>
          <p:nvPr/>
        </p:nvPicPr>
        <p:blipFill>
          <a:blip r:embed="rId12" cstate="print"/>
          <a:srcRect/>
          <a:stretch>
            <a:fillRect/>
          </a:stretch>
        </p:blipFill>
        <p:spPr bwMode="auto">
          <a:xfrm>
            <a:off x="6324600" y="1828800"/>
            <a:ext cx="2819400" cy="1466850"/>
          </a:xfrm>
          <a:prstGeom prst="rect">
            <a:avLst/>
          </a:prstGeom>
          <a:noFill/>
        </p:spPr>
      </p:pic>
      <p:pic>
        <p:nvPicPr>
          <p:cNvPr id="1044" name="Picture 20" descr="For my video; &lt;a href=&quot;https://youtu.be/YYiwZeQgnX8&quot; rel=&quot;noreferrer nofollow&quot;&gt;youtu.be/YYiwZeQgnX8&lt;/a&gt;,&#10;&#10;Beekeepers harvesting honey combs from the hive frames as summer winds down.  A smoker , bottom right, is used to calm the bees.&#10;&#10;VanDusen Botanical Garden, &#10;Shaughnessy, Vancouver, British Columbia, Canada "/>
          <p:cNvPicPr>
            <a:picLocks noChangeAspect="1" noChangeArrowheads="1"/>
          </p:cNvPicPr>
          <p:nvPr/>
        </p:nvPicPr>
        <p:blipFill>
          <a:blip r:embed="rId13" cstate="print"/>
          <a:srcRect/>
          <a:stretch>
            <a:fillRect/>
          </a:stretch>
        </p:blipFill>
        <p:spPr bwMode="auto">
          <a:xfrm>
            <a:off x="6324600" y="0"/>
            <a:ext cx="2819400" cy="1752600"/>
          </a:xfrm>
          <a:prstGeom prst="rect">
            <a:avLst/>
          </a:prstGeom>
          <a:noFill/>
        </p:spPr>
      </p:pic>
      <p:pic>
        <p:nvPicPr>
          <p:cNvPr id="1045" name="Picture 21" descr="https://live.staticflickr.com/65535/51124954981_5bf6efac6e_n.jpg"/>
          <p:cNvPicPr>
            <a:picLocks noChangeAspect="1" noChangeArrowheads="1"/>
          </p:cNvPicPr>
          <p:nvPr/>
        </p:nvPicPr>
        <p:blipFill>
          <a:blip r:embed="rId14" cstate="print"/>
          <a:srcRect/>
          <a:stretch>
            <a:fillRect/>
          </a:stretch>
        </p:blipFill>
        <p:spPr bwMode="auto">
          <a:xfrm>
            <a:off x="2362200" y="1524000"/>
            <a:ext cx="3886200" cy="1828800"/>
          </a:xfrm>
          <a:prstGeom prst="rect">
            <a:avLst/>
          </a:prstGeom>
          <a:noFill/>
        </p:spPr>
      </p:pic>
      <p:pic>
        <p:nvPicPr>
          <p:cNvPr id="1047" name="Picture 23" descr="Greetings from our Warre Queen. Natural Beekeeping. Honey and Honey Comb.&#10; "/>
          <p:cNvPicPr>
            <a:picLocks noChangeAspect="1" noChangeArrowheads="1"/>
          </p:cNvPicPr>
          <p:nvPr/>
        </p:nvPicPr>
        <p:blipFill>
          <a:blip r:embed="rId15" cstate="print"/>
          <a:srcRect/>
          <a:stretch>
            <a:fillRect/>
          </a:stretch>
        </p:blipFill>
        <p:spPr bwMode="auto">
          <a:xfrm>
            <a:off x="2362200" y="5029201"/>
            <a:ext cx="3886200" cy="1676400"/>
          </a:xfrm>
          <a:prstGeom prst="rect">
            <a:avLst/>
          </a:prstGeom>
          <a:noFill/>
        </p:spPr>
      </p:pic>
      <p:pic>
        <p:nvPicPr>
          <p:cNvPr id="17" name="Picture 5" descr="The honey bee is native to Africa and Europe.  In Europe, the natural range extends to about 60 degrees North.  The honey bee is now found worldwide through human intervention.  Honey bees are not mapped by the people involved in the study of the wild bee fauna. A distribution map of the honey bee is therefore missing.  The honey bee can undoubtedly be found in every 5 x 5 km pen.  The honey bee is the most highly developed social species among the bees.  A people consists of a queen with a group of workers.  At certain times of the year, young queens and males or drones also develop.  In the wild, it is mainly nestled in hollows (including hollow trees).  The species build out was several vertically juxtaposed combs per nest.  The queen can live for several years.  The workers fly on all kinds of plants (pronounced polylectic) and communicate with each other through a special bee language.  The honey bee's flight time in our country is between February and November with peaks in April - May and August when the peoples reach their largest size (up to 60,000 specimens).  In the past year, there has also been some discussion in our country about the competition of honey bees with other flower visitors&#10;&#10;De honingbij komt van oorsprong voor in Afrika en Europa. In Europa loopt het natuurlijke verspreidingsgebied tot ongeveer 60 graden NB. Door toedoen van de mens komt de honingbij inmiddels wereldwijd voor. Honingbijen worden door de mensen die zich met de studie van de wilde bijenfauna bezig houden niet in kaart gebracht Een verspreidingskaartje van de honingbij ontbreekt dan ook. Ongetwijfeld is de honingbij in elk 5 x 5 km-hok aan te treffen. De honingbij is de hoogst ontwikkelde sociale soort onder de bijen. Een volk bestaat uit een koningin met een groep werksters. In bepaalde tijden van het jaar ontwikkelen zich tevens jonge koninginnen en mannetjes of darren. In de vrije natuur wordt vooral in holten genesteld (o.a. holle bomen). De soort bouwt uit was verschillende verticaal naast elkaar hangende raten per nest. De koningin kan enkele jaren oud worden. De werksters vliegen op allerlei planten (uitgesproken polylectisch) en communiceren met elkaar door middel van een speciale bijentaal. De vliegtijd van de honingbij in ons land ligt tussen februari en november met pieken in april - mei en augustus wanneer de volken hun grootste omvang (tot 60.000 exemplaren) bereiken. Afgelopen jaar is er ook in ons land enige discussie ontstaan over de concurrentie van honingbijen met andere bloembezoekers."/>
          <p:cNvPicPr>
            <a:picLocks noChangeAspect="1" noChangeArrowheads="1"/>
          </p:cNvPicPr>
          <p:nvPr/>
        </p:nvPicPr>
        <p:blipFill>
          <a:blip r:embed="rId16" cstate="print"/>
          <a:srcRect/>
          <a:stretch>
            <a:fillRect/>
          </a:stretch>
        </p:blipFill>
        <p:spPr bwMode="auto">
          <a:xfrm>
            <a:off x="0" y="2362200"/>
            <a:ext cx="1220893" cy="9810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3810000" cy="990600"/>
          </a:xfr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w="57150">
            <a:solidFill>
              <a:srgbClr val="FFC000"/>
            </a:solidFill>
          </a:ln>
        </p:spPr>
        <p:txBody>
          <a:bodyPr>
            <a:normAutofit fontScale="90000"/>
          </a:bodyPr>
          <a:lstStyle/>
          <a:p>
            <a:r>
              <a:rPr lang="en-US" dirty="0"/>
              <a:t/>
            </a:r>
            <a:br>
              <a:rPr lang="en-US" dirty="0"/>
            </a:br>
            <a:r>
              <a:rPr lang="en-US" b="1" dirty="0" smtClean="0"/>
              <a:t>Honey </a:t>
            </a:r>
            <a:br>
              <a:rPr lang="en-US" b="1" dirty="0" smtClean="0"/>
            </a:br>
            <a:endParaRPr lang="en-US" b="1" dirty="0"/>
          </a:p>
        </p:txBody>
      </p:sp>
      <p:sp>
        <p:nvSpPr>
          <p:cNvPr id="3" name="Content Placeholder 2"/>
          <p:cNvSpPr>
            <a:spLocks noGrp="1"/>
          </p:cNvSpPr>
          <p:nvPr>
            <p:ph idx="1"/>
          </p:nvPr>
        </p:nvSpPr>
        <p:spPr>
          <a:xfrm>
            <a:off x="457200" y="1219200"/>
            <a:ext cx="5791200" cy="5181600"/>
          </a:xfrm>
          <a:solidFill>
            <a:schemeClr val="accent3">
              <a:lumMod val="60000"/>
              <a:lumOff val="40000"/>
            </a:schemeClr>
          </a:solidFill>
        </p:spPr>
        <p:txBody>
          <a:bodyPr>
            <a:noAutofit/>
          </a:bodyPr>
          <a:lstStyle/>
          <a:p>
            <a:r>
              <a:rPr lang="en-US" sz="2000" b="1" dirty="0"/>
              <a:t>Honey</a:t>
            </a:r>
            <a:r>
              <a:rPr lang="en-US" sz="2000" dirty="0"/>
              <a:t> is a sweet, viscous food substance made by </a:t>
            </a:r>
            <a:r>
              <a:rPr lang="en-US" sz="2000" dirty="0" smtClean="0"/>
              <a:t>Bees</a:t>
            </a:r>
            <a:r>
              <a:rPr lang="en-US" sz="2000" dirty="0"/>
              <a:t> and some related </a:t>
            </a:r>
            <a:r>
              <a:rPr lang="en-US" sz="2000" dirty="0" smtClean="0"/>
              <a:t>insects.</a:t>
            </a:r>
            <a:endParaRPr lang="en-US" sz="2000" baseline="30000" dirty="0"/>
          </a:p>
          <a:p>
            <a:r>
              <a:rPr lang="en-US" sz="2000" dirty="0" smtClean="0"/>
              <a:t>Bees </a:t>
            </a:r>
            <a:r>
              <a:rPr lang="en-US" sz="2000" dirty="0"/>
              <a:t>produce honey from the sugary secretions of plants (floral nectar) or from secretions of other insects (such as honeydew</a:t>
            </a:r>
            <a:r>
              <a:rPr lang="en-US" sz="2000" dirty="0" smtClean="0"/>
              <a:t>), by</a:t>
            </a:r>
            <a:r>
              <a:rPr lang="en-US" sz="2000" dirty="0"/>
              <a:t> regurgitation, enzymatic activity, and water evaporation. </a:t>
            </a:r>
            <a:endParaRPr lang="en-US" sz="2000" dirty="0" smtClean="0"/>
          </a:p>
          <a:p>
            <a:r>
              <a:rPr lang="en-US" sz="2000" dirty="0" smtClean="0"/>
              <a:t>Bees </a:t>
            </a:r>
            <a:r>
              <a:rPr lang="en-US" sz="2000" dirty="0"/>
              <a:t>store honey in wax structures </a:t>
            </a:r>
            <a:r>
              <a:rPr lang="en-US" sz="2000" dirty="0" smtClean="0"/>
              <a:t>called</a:t>
            </a:r>
            <a:r>
              <a:rPr lang="en-US" sz="2000" dirty="0"/>
              <a:t> </a:t>
            </a:r>
            <a:r>
              <a:rPr lang="en-US" sz="2000" dirty="0" smtClean="0"/>
              <a:t>honeycombs.</a:t>
            </a:r>
            <a:endParaRPr lang="en-US" sz="2000" baseline="30000" dirty="0"/>
          </a:p>
          <a:p>
            <a:r>
              <a:rPr lang="en-US" sz="2000" dirty="0" smtClean="0"/>
              <a:t>The </a:t>
            </a:r>
            <a:r>
              <a:rPr lang="en-US" sz="2000" dirty="0"/>
              <a:t>variety of honey produced by honey bees (the genus </a:t>
            </a:r>
            <a:r>
              <a:rPr lang="en-US" sz="2000" i="1" dirty="0" err="1" smtClean="0"/>
              <a:t>Apis</a:t>
            </a:r>
            <a:r>
              <a:rPr lang="en-US" sz="2000" i="1" dirty="0" smtClean="0"/>
              <a:t> </a:t>
            </a:r>
            <a:r>
              <a:rPr lang="en-US" sz="2000" i="1" dirty="0" err="1" smtClean="0"/>
              <a:t>millifera</a:t>
            </a:r>
            <a:r>
              <a:rPr lang="en-US" sz="2000" dirty="0" smtClean="0"/>
              <a:t>) </a:t>
            </a:r>
            <a:r>
              <a:rPr lang="en-US" sz="2000" dirty="0"/>
              <a:t>is the best-known, due to its worldwide commercial production and human </a:t>
            </a:r>
            <a:r>
              <a:rPr lang="en-US" sz="2000" dirty="0" smtClean="0"/>
              <a:t>consumption.</a:t>
            </a:r>
            <a:endParaRPr lang="en-US" sz="2000" baseline="30000" dirty="0"/>
          </a:p>
          <a:p>
            <a:r>
              <a:rPr lang="en-US" sz="2000" dirty="0" smtClean="0"/>
              <a:t>Honey </a:t>
            </a:r>
            <a:r>
              <a:rPr lang="en-US" sz="2000" dirty="0"/>
              <a:t>is collected from wild bee colonies, or from hives of domesticated bees, a practice known as beekeeping or </a:t>
            </a:r>
            <a:r>
              <a:rPr lang="en-US" sz="2000" dirty="0" smtClean="0"/>
              <a:t>“Apiculture”.</a:t>
            </a:r>
            <a:endParaRPr lang="en-US" sz="2000" dirty="0"/>
          </a:p>
        </p:txBody>
      </p:sp>
      <p:pic>
        <p:nvPicPr>
          <p:cNvPr id="15362" name="Picture 2" descr="https://upload.wikimedia.org/wikipedia/commons/thumb/c/cc/Runny_hunny.jpg/250px-Runny_hunny.jpg"/>
          <p:cNvPicPr>
            <a:picLocks noChangeAspect="1" noChangeArrowheads="1"/>
          </p:cNvPicPr>
          <p:nvPr/>
        </p:nvPicPr>
        <p:blipFill>
          <a:blip r:embed="rId2" cstate="print"/>
          <a:srcRect/>
          <a:stretch>
            <a:fillRect/>
          </a:stretch>
        </p:blipFill>
        <p:spPr bwMode="auto">
          <a:xfrm>
            <a:off x="6324600" y="1724024"/>
            <a:ext cx="2590800" cy="3609976"/>
          </a:xfrm>
          <a:prstGeom prst="rect">
            <a:avLst/>
          </a:prstGeom>
          <a:noFill/>
        </p:spPr>
      </p:pic>
    </p:spTree>
    <p:extLst>
      <p:ext uri="{BB962C8B-B14F-4D97-AF65-F5344CB8AC3E}">
        <p14:creationId xmlns:p14="http://schemas.microsoft.com/office/powerpoint/2010/main" xmlns="" val="3478454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Traditional uses</a:t>
            </a:r>
            <a:endParaRPr lang="en-US" b="1" dirty="0"/>
          </a:p>
        </p:txBody>
      </p:sp>
      <p:sp>
        <p:nvSpPr>
          <p:cNvPr id="3" name="Content Placeholder 2"/>
          <p:cNvSpPr>
            <a:spLocks noGrp="1"/>
          </p:cNvSpPr>
          <p:nvPr>
            <p:ph idx="1"/>
          </p:nvPr>
        </p:nvSpPr>
        <p:spPr>
          <a:xfrm>
            <a:off x="457200" y="1066800"/>
            <a:ext cx="4800600" cy="5105400"/>
          </a:xfrm>
          <a:solidFill>
            <a:schemeClr val="accent3">
              <a:lumMod val="60000"/>
              <a:lumOff val="40000"/>
            </a:schemeClr>
          </a:solidFill>
        </p:spPr>
        <p:txBody>
          <a:bodyPr>
            <a:noAutofit/>
          </a:bodyPr>
          <a:lstStyle/>
          <a:p>
            <a:r>
              <a:rPr lang="en-US" sz="2000" dirty="0"/>
              <a:t>The spiritual and therapeutic use of honey in ancient India is documented in both the Vedas and the Ayurveda texts, which were both composed at least 4,000 years ago</a:t>
            </a:r>
            <a:r>
              <a:rPr lang="en-US" sz="2000" dirty="0" smtClean="0"/>
              <a:t>.</a:t>
            </a:r>
          </a:p>
          <a:p>
            <a:r>
              <a:rPr lang="en-US" sz="2000" dirty="0"/>
              <a:t>In ancient Egypt honey was used to sweeten cakes, biscuits, and other foods. </a:t>
            </a:r>
            <a:endParaRPr lang="en-US" sz="2000" dirty="0" smtClean="0"/>
          </a:p>
          <a:p>
            <a:r>
              <a:rPr lang="en-US" sz="2000" dirty="0"/>
              <a:t>In the absence of sugar, honey was an integral sweetening ingredient in Greek and Roman cuisine. </a:t>
            </a:r>
            <a:endParaRPr lang="en-US" sz="2000" dirty="0" smtClean="0"/>
          </a:p>
          <a:p>
            <a:r>
              <a:rPr lang="en-US" sz="2000" dirty="0" smtClean="0"/>
              <a:t>During </a:t>
            </a:r>
            <a:r>
              <a:rPr lang="en-US" sz="2000" dirty="0"/>
              <a:t>Roman times, honey was part of many recipes and it is mentioned in the work of many authors, including Virgil, Pliny, and Cicero.</a:t>
            </a:r>
          </a:p>
        </p:txBody>
      </p:sp>
      <p:pic>
        <p:nvPicPr>
          <p:cNvPr id="14338" name="Picture 2" descr="https://upload.wikimedia.org/wikipedia/commons/thumb/a/ab/Miels_d%27Alsace_agriculture_biologique.jpg/220px-Miels_d%27Alsace_agriculture_biologique.jpg"/>
          <p:cNvPicPr>
            <a:picLocks noChangeAspect="1" noChangeArrowheads="1"/>
          </p:cNvPicPr>
          <p:nvPr/>
        </p:nvPicPr>
        <p:blipFill>
          <a:blip r:embed="rId2" cstate="print"/>
          <a:srcRect/>
          <a:stretch>
            <a:fillRect/>
          </a:stretch>
        </p:blipFill>
        <p:spPr bwMode="auto">
          <a:xfrm>
            <a:off x="5334000" y="1066800"/>
            <a:ext cx="3505200" cy="2514600"/>
          </a:xfrm>
          <a:prstGeom prst="rect">
            <a:avLst/>
          </a:prstGeom>
          <a:noFill/>
        </p:spPr>
      </p:pic>
      <p:sp>
        <p:nvSpPr>
          <p:cNvPr id="5" name="Rectangle 4"/>
          <p:cNvSpPr/>
          <p:nvPr/>
        </p:nvSpPr>
        <p:spPr>
          <a:xfrm>
            <a:off x="5334000" y="3657600"/>
            <a:ext cx="3505200" cy="92333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p:spPr>
        <p:txBody>
          <a:bodyPr wrap="square">
            <a:spAutoFit/>
          </a:bodyPr>
          <a:lstStyle/>
          <a:p>
            <a:r>
              <a:rPr lang="en-US" dirty="0" smtClean="0"/>
              <a:t>Honey from different floral sources, with visible differences in color and texture</a:t>
            </a:r>
            <a:endParaRPr lang="en-US" dirty="0"/>
          </a:p>
        </p:txBody>
      </p:sp>
    </p:spTree>
    <p:extLst>
      <p:ext uri="{BB962C8B-B14F-4D97-AF65-F5344CB8AC3E}">
        <p14:creationId xmlns:p14="http://schemas.microsoft.com/office/powerpoint/2010/main" xmlns="" val="209378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Medicinal uses</a:t>
            </a:r>
            <a:endParaRPr lang="en-US" b="1" dirty="0"/>
          </a:p>
        </p:txBody>
      </p:sp>
      <p:sp>
        <p:nvSpPr>
          <p:cNvPr id="3" name="Content Placeholder 2"/>
          <p:cNvSpPr>
            <a:spLocks noGrp="1"/>
          </p:cNvSpPr>
          <p:nvPr>
            <p:ph idx="1"/>
          </p:nvPr>
        </p:nvSpPr>
        <p:spPr>
          <a:xfrm>
            <a:off x="304800" y="1600200"/>
            <a:ext cx="8534400" cy="4525963"/>
          </a:xfrm>
        </p:spPr>
        <p:txBody>
          <a:bodyPr>
            <a:normAutofit fontScale="85000" lnSpcReduction="10000"/>
          </a:bodyPr>
          <a:lstStyle/>
          <a:p>
            <a:pPr marL="0" indent="0">
              <a:buNone/>
            </a:pPr>
            <a:r>
              <a:rPr lang="en-US" b="1" dirty="0"/>
              <a:t>Wounds and </a:t>
            </a:r>
            <a:r>
              <a:rPr lang="en-US" b="1" dirty="0" smtClean="0"/>
              <a:t>burns</a:t>
            </a:r>
          </a:p>
          <a:p>
            <a:pPr marL="0" indent="0">
              <a:buNone/>
            </a:pPr>
            <a:r>
              <a:rPr lang="en-US" dirty="0"/>
              <a:t>Honey is a popular folk treatment for burns and other skin injuries. Preliminary evidence suggests that it aids in the healing of partial thickness burns 4–5 days faster than other dressings, and moderate evidence suggests that post-operative infections treated with honey heal faster and with fewer adverse events than with antiseptic and gauze</a:t>
            </a:r>
            <a:r>
              <a:rPr lang="en-US" dirty="0" smtClean="0"/>
              <a:t>.</a:t>
            </a:r>
          </a:p>
          <a:p>
            <a:pPr marL="0" indent="0">
              <a:buNone/>
            </a:pPr>
            <a:r>
              <a:rPr lang="en-US" b="1" dirty="0" smtClean="0"/>
              <a:t>Antibacterial</a:t>
            </a:r>
          </a:p>
          <a:p>
            <a:pPr marL="0" indent="0">
              <a:buNone/>
            </a:pPr>
            <a:r>
              <a:rPr lang="en-US" dirty="0"/>
              <a:t>Components of honey under preliminary research </a:t>
            </a:r>
            <a:r>
              <a:rPr lang="en-US" dirty="0" smtClean="0"/>
              <a:t>for potential antibacterial properties include methyl </a:t>
            </a:r>
            <a:r>
              <a:rPr lang="en-US" dirty="0" err="1" smtClean="0"/>
              <a:t>glyoxal</a:t>
            </a:r>
            <a:r>
              <a:rPr lang="en-US" dirty="0" smtClean="0"/>
              <a:t>, hydrogen peroxide, and </a:t>
            </a:r>
            <a:r>
              <a:rPr lang="en-US" dirty="0" err="1" smtClean="0"/>
              <a:t>royalisin</a:t>
            </a:r>
            <a:r>
              <a:rPr lang="en-US" dirty="0" smtClean="0"/>
              <a:t>  (</a:t>
            </a:r>
            <a:r>
              <a:rPr lang="en-US" dirty="0"/>
              <a:t>also called defensin-1).</a:t>
            </a:r>
            <a:endParaRPr lang="en-US" b="1" dirty="0" smtClean="0"/>
          </a:p>
          <a:p>
            <a:pPr marL="0" indent="0">
              <a:buNone/>
            </a:pPr>
            <a:endParaRPr lang="en-US" b="1" dirty="0"/>
          </a:p>
          <a:p>
            <a:endParaRPr lang="en-US" dirty="0"/>
          </a:p>
        </p:txBody>
      </p:sp>
    </p:spTree>
    <p:extLst>
      <p:ext uri="{BB962C8B-B14F-4D97-AF65-F5344CB8AC3E}">
        <p14:creationId xmlns:p14="http://schemas.microsoft.com/office/powerpoint/2010/main" xmlns="" val="37537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274638"/>
            <a:ext cx="3200400" cy="1143000"/>
          </a:xfrm>
        </p:spPr>
        <p:txBody>
          <a:bodyPr>
            <a:normAutofit/>
          </a:bodyPr>
          <a:lstStyle/>
          <a:p>
            <a:pPr algn="l"/>
            <a:r>
              <a:rPr lang="en-US" sz="3200" dirty="0" smtClean="0"/>
              <a:t>Conti…</a:t>
            </a:r>
            <a:endParaRPr lang="en-US" sz="3200" dirty="0"/>
          </a:p>
        </p:txBody>
      </p:sp>
      <p:sp>
        <p:nvSpPr>
          <p:cNvPr id="3" name="Content Placeholder 2"/>
          <p:cNvSpPr>
            <a:spLocks noGrp="1"/>
          </p:cNvSpPr>
          <p:nvPr>
            <p:ph idx="1"/>
          </p:nvPr>
        </p:nvSpPr>
        <p:spPr/>
        <p:txBody>
          <a:bodyPr>
            <a:normAutofit/>
          </a:bodyPr>
          <a:lstStyle/>
          <a:p>
            <a:pPr marL="0" indent="0">
              <a:buNone/>
            </a:pPr>
            <a:r>
              <a:rPr lang="en-US" b="1" dirty="0" smtClean="0"/>
              <a:t>Cough </a:t>
            </a:r>
          </a:p>
          <a:p>
            <a:pPr marL="0" indent="0">
              <a:buNone/>
            </a:pPr>
            <a:r>
              <a:rPr lang="en-US" dirty="0" smtClean="0"/>
              <a:t>WHO </a:t>
            </a:r>
            <a:r>
              <a:rPr lang="en-US" dirty="0"/>
              <a:t>recommends honey as a treatment for coughs and sore throats, including for </a:t>
            </a:r>
            <a:r>
              <a:rPr lang="en-US" dirty="0" smtClean="0"/>
              <a:t>children. Honey </a:t>
            </a:r>
            <a:r>
              <a:rPr lang="en-US" dirty="0"/>
              <a:t>is recommended by one Canadian physician for children over the age of one for the treatment of coughs, as it is deemed as effective as dextromethorphan and more effective than diphenhydramine.</a:t>
            </a:r>
          </a:p>
        </p:txBody>
      </p:sp>
    </p:spTree>
    <p:extLst>
      <p:ext uri="{BB962C8B-B14F-4D97-AF65-F5344CB8AC3E}">
        <p14:creationId xmlns:p14="http://schemas.microsoft.com/office/powerpoint/2010/main" xmlns="" val="365300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GELATIN </a:t>
            </a:r>
            <a:br>
              <a:rPr lang="en-US" b="1" dirty="0" smtClean="0"/>
            </a:br>
            <a:endParaRPr lang="en-US" b="1" dirty="0"/>
          </a:p>
        </p:txBody>
      </p:sp>
      <p:sp>
        <p:nvSpPr>
          <p:cNvPr id="3" name="Content Placeholder 2"/>
          <p:cNvSpPr>
            <a:spLocks noGrp="1"/>
          </p:cNvSpPr>
          <p:nvPr>
            <p:ph idx="1"/>
          </p:nvPr>
        </p:nvSpPr>
        <p:spPr>
          <a:xfrm>
            <a:off x="228600" y="1600200"/>
            <a:ext cx="6400800" cy="4876800"/>
          </a:xfrm>
        </p:spPr>
        <p:txBody>
          <a:bodyPr>
            <a:normAutofit/>
          </a:bodyPr>
          <a:lstStyle/>
          <a:p>
            <a:r>
              <a:rPr lang="en-US" sz="2400" dirty="0"/>
              <a:t>Gelatin or </a:t>
            </a:r>
            <a:r>
              <a:rPr lang="en-US" sz="2400" dirty="0" smtClean="0"/>
              <a:t>gelatin (from</a:t>
            </a:r>
            <a:r>
              <a:rPr lang="en-US" sz="2400" dirty="0"/>
              <a:t> Latin: </a:t>
            </a:r>
            <a:r>
              <a:rPr lang="en-US" sz="2400" i="1" dirty="0" err="1"/>
              <a:t>gelatus</a:t>
            </a:r>
            <a:r>
              <a:rPr lang="en-US" sz="2400" dirty="0"/>
              <a:t> meaning "stiff" or "frozen") is a translucent, colorless, flavorless food ingredient, derived from collagen taken from animal body parts. Brittle when dry and gummy when moist, it is also called </a:t>
            </a:r>
            <a:r>
              <a:rPr lang="en-US" sz="2400" b="1" dirty="0">
                <a:solidFill>
                  <a:schemeClr val="bg1">
                    <a:lumMod val="50000"/>
                  </a:schemeClr>
                </a:solidFill>
              </a:rPr>
              <a:t>hydrolyzed collagen, collagen </a:t>
            </a:r>
            <a:r>
              <a:rPr lang="en-US" sz="2400" b="1" dirty="0" err="1">
                <a:solidFill>
                  <a:schemeClr val="bg1">
                    <a:lumMod val="50000"/>
                  </a:schemeClr>
                </a:solidFill>
              </a:rPr>
              <a:t>hydrolysate</a:t>
            </a:r>
            <a:r>
              <a:rPr lang="en-US" sz="2400" b="1" dirty="0">
                <a:solidFill>
                  <a:schemeClr val="bg1">
                    <a:lumMod val="50000"/>
                  </a:schemeClr>
                </a:solidFill>
              </a:rPr>
              <a:t>, </a:t>
            </a:r>
            <a:r>
              <a:rPr lang="en-US" sz="2400" b="1" dirty="0" err="1">
                <a:solidFill>
                  <a:schemeClr val="bg1">
                    <a:lumMod val="50000"/>
                  </a:schemeClr>
                </a:solidFill>
              </a:rPr>
              <a:t>gelatine</a:t>
            </a:r>
            <a:r>
              <a:rPr lang="en-US" sz="2400" b="1" dirty="0">
                <a:solidFill>
                  <a:schemeClr val="bg1">
                    <a:lumMod val="50000"/>
                  </a:schemeClr>
                </a:solidFill>
              </a:rPr>
              <a:t> </a:t>
            </a:r>
            <a:r>
              <a:rPr lang="en-US" sz="2400" b="1" dirty="0" err="1">
                <a:solidFill>
                  <a:schemeClr val="bg1">
                    <a:lumMod val="50000"/>
                  </a:schemeClr>
                </a:solidFill>
              </a:rPr>
              <a:t>hydrolysate</a:t>
            </a:r>
            <a:r>
              <a:rPr lang="en-US" sz="2400" b="1" dirty="0">
                <a:solidFill>
                  <a:schemeClr val="bg1">
                    <a:lumMod val="50000"/>
                  </a:schemeClr>
                </a:solidFill>
              </a:rPr>
              <a:t>, hydrolyzed </a:t>
            </a:r>
            <a:r>
              <a:rPr lang="en-US" sz="2400" b="1" dirty="0" smtClean="0">
                <a:solidFill>
                  <a:schemeClr val="bg1">
                    <a:lumMod val="50000"/>
                  </a:schemeClr>
                </a:solidFill>
              </a:rPr>
              <a:t>gelatin</a:t>
            </a:r>
            <a:r>
              <a:rPr lang="en-US" sz="2400" b="1" dirty="0" smtClean="0"/>
              <a:t>, </a:t>
            </a:r>
            <a:r>
              <a:rPr lang="en-US" sz="2400" b="1" dirty="0"/>
              <a:t>and </a:t>
            </a:r>
            <a:r>
              <a:rPr lang="en-US" sz="2400" b="1" dirty="0">
                <a:solidFill>
                  <a:schemeClr val="bg1">
                    <a:lumMod val="50000"/>
                  </a:schemeClr>
                </a:solidFill>
              </a:rPr>
              <a:t>collagen peptides</a:t>
            </a:r>
            <a:r>
              <a:rPr lang="en-US" sz="2400" dirty="0"/>
              <a:t>. </a:t>
            </a:r>
            <a:endParaRPr lang="en-US" sz="2400" dirty="0" smtClean="0"/>
          </a:p>
          <a:p>
            <a:r>
              <a:rPr lang="en-US" sz="2400" dirty="0" smtClean="0"/>
              <a:t>It </a:t>
            </a:r>
            <a:r>
              <a:rPr lang="en-US" sz="2400" dirty="0"/>
              <a:t>is commonly used as a </a:t>
            </a:r>
            <a:r>
              <a:rPr lang="en-US" sz="2400" dirty="0" smtClean="0"/>
              <a:t>gelling agent</a:t>
            </a:r>
            <a:r>
              <a:rPr lang="en-US" sz="2400" dirty="0"/>
              <a:t> in food, medications, drug and vitamin </a:t>
            </a:r>
            <a:r>
              <a:rPr lang="en-US" sz="2400" dirty="0" smtClean="0"/>
              <a:t>capsules, papers</a:t>
            </a:r>
            <a:r>
              <a:rPr lang="en-US" sz="2400" dirty="0"/>
              <a:t>, and cosmetics.</a:t>
            </a:r>
          </a:p>
        </p:txBody>
      </p:sp>
      <p:pic>
        <p:nvPicPr>
          <p:cNvPr id="11266" name="Picture 2" descr="https://upload.wikimedia.org/wikipedia/commons/thumb/4/40/Amino_Acid_Composition_in_Gelatin_chart.png/220px-Amino_Acid_Composition_in_Gelatin_chart.png"/>
          <p:cNvPicPr>
            <a:picLocks noChangeAspect="1" noChangeArrowheads="1"/>
          </p:cNvPicPr>
          <p:nvPr/>
        </p:nvPicPr>
        <p:blipFill>
          <a:blip r:embed="rId2" cstate="print"/>
          <a:srcRect/>
          <a:stretch>
            <a:fillRect/>
          </a:stretch>
        </p:blipFill>
        <p:spPr bwMode="auto">
          <a:xfrm>
            <a:off x="6477000" y="4056611"/>
            <a:ext cx="2438400" cy="2039389"/>
          </a:xfrm>
          <a:prstGeom prst="rect">
            <a:avLst/>
          </a:prstGeom>
          <a:noFill/>
        </p:spPr>
      </p:pic>
      <p:pic>
        <p:nvPicPr>
          <p:cNvPr id="4" name="Picture 2" descr="https://upload.wikimedia.org/wikipedia/commons/thumb/3/33/Kapsel_beredningsform.jpg/220px-Kapsel_beredningsform.jpg"/>
          <p:cNvPicPr>
            <a:picLocks noChangeAspect="1" noChangeArrowheads="1"/>
          </p:cNvPicPr>
          <p:nvPr/>
        </p:nvPicPr>
        <p:blipFill>
          <a:blip r:embed="rId3" cstate="print"/>
          <a:srcRect/>
          <a:stretch>
            <a:fillRect/>
          </a:stretch>
        </p:blipFill>
        <p:spPr bwMode="auto">
          <a:xfrm>
            <a:off x="6705600" y="1676400"/>
            <a:ext cx="2095500" cy="1952625"/>
          </a:xfrm>
          <a:prstGeom prst="rect">
            <a:avLst/>
          </a:prstGeom>
          <a:noFill/>
        </p:spPr>
      </p:pic>
      <p:sp>
        <p:nvSpPr>
          <p:cNvPr id="6" name="Rectangle 5"/>
          <p:cNvSpPr/>
          <p:nvPr/>
        </p:nvSpPr>
        <p:spPr>
          <a:xfrm>
            <a:off x="6616128" y="3440668"/>
            <a:ext cx="2008050" cy="307777"/>
          </a:xfrm>
          <a:prstGeom prst="rect">
            <a:avLst/>
          </a:prstGeom>
          <a:solidFill>
            <a:srgbClr val="FFFF00"/>
          </a:solidFill>
        </p:spPr>
        <p:txBody>
          <a:bodyPr wrap="none">
            <a:spAutoFit/>
          </a:bodyPr>
          <a:lstStyle/>
          <a:p>
            <a:r>
              <a:rPr lang="en-US" sz="1400" dirty="0" smtClean="0"/>
              <a:t>Capsules made of gelatin</a:t>
            </a:r>
            <a:endParaRPr lang="en-US" sz="1400" dirty="0"/>
          </a:p>
        </p:txBody>
      </p:sp>
      <p:pic>
        <p:nvPicPr>
          <p:cNvPr id="5" name="Picture 2" descr="Fruit Jelly"/>
          <p:cNvPicPr>
            <a:picLocks noChangeAspect="1" noChangeArrowheads="1"/>
          </p:cNvPicPr>
          <p:nvPr/>
        </p:nvPicPr>
        <p:blipFill>
          <a:blip r:embed="rId4" cstate="print"/>
          <a:srcRect/>
          <a:stretch>
            <a:fillRect/>
          </a:stretch>
        </p:blipFill>
        <p:spPr bwMode="auto">
          <a:xfrm>
            <a:off x="6629400" y="457200"/>
            <a:ext cx="1991909" cy="1219200"/>
          </a:xfrm>
          <a:prstGeom prst="rect">
            <a:avLst/>
          </a:prstGeom>
          <a:noFill/>
        </p:spPr>
      </p:pic>
    </p:spTree>
    <p:extLst>
      <p:ext uri="{BB962C8B-B14F-4D97-AF65-F5344CB8AC3E}">
        <p14:creationId xmlns:p14="http://schemas.microsoft.com/office/powerpoint/2010/main" xmlns="" val="3258565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4343400" cy="884238"/>
          </a:xfrm>
        </p:spPr>
        <p:txBody>
          <a:bodyPr>
            <a:normAutofit/>
          </a:bodyPr>
          <a:lstStyle/>
          <a:p>
            <a:r>
              <a:rPr lang="en-US" sz="3600" b="1" dirty="0" smtClean="0"/>
              <a:t>Medicinal uses</a:t>
            </a:r>
            <a:endParaRPr lang="en-US" sz="3600" b="1" dirty="0"/>
          </a:p>
        </p:txBody>
      </p:sp>
      <p:sp>
        <p:nvSpPr>
          <p:cNvPr id="3" name="Content Placeholder 2"/>
          <p:cNvSpPr>
            <a:spLocks noGrp="1"/>
          </p:cNvSpPr>
          <p:nvPr>
            <p:ph idx="1"/>
          </p:nvPr>
        </p:nvSpPr>
        <p:spPr>
          <a:xfrm>
            <a:off x="304800" y="914400"/>
            <a:ext cx="2743200" cy="4038600"/>
          </a:xfrm>
        </p:spPr>
        <p:txBody>
          <a:bodyPr>
            <a:normAutofit fontScale="55000" lnSpcReduction="20000"/>
          </a:bodyPr>
          <a:lstStyle/>
          <a:p>
            <a:pPr marL="0" indent="0">
              <a:buNone/>
            </a:pPr>
            <a:r>
              <a:rPr lang="en-US" dirty="0"/>
              <a:t>Gelatin is used for </a:t>
            </a:r>
            <a:endParaRPr lang="en-US" dirty="0" smtClean="0"/>
          </a:p>
          <a:p>
            <a:r>
              <a:rPr lang="en-US" dirty="0" smtClean="0"/>
              <a:t>Weight </a:t>
            </a:r>
            <a:r>
              <a:rPr lang="en-US" dirty="0"/>
              <a:t>loss </a:t>
            </a:r>
          </a:p>
          <a:p>
            <a:r>
              <a:rPr lang="en-US" dirty="0" smtClean="0"/>
              <a:t>Treating </a:t>
            </a:r>
            <a:r>
              <a:rPr lang="en-US" dirty="0"/>
              <a:t>osteoarthritis, rheumatoid arthritis, and brittle bones (</a:t>
            </a:r>
            <a:r>
              <a:rPr lang="en-US" dirty="0">
                <a:solidFill>
                  <a:srgbClr val="FF0000"/>
                </a:solidFill>
              </a:rPr>
              <a:t>osteoporosis</a:t>
            </a:r>
            <a:r>
              <a:rPr lang="en-US" dirty="0"/>
              <a:t>). </a:t>
            </a:r>
          </a:p>
          <a:p>
            <a:r>
              <a:rPr lang="en-US" dirty="0" smtClean="0"/>
              <a:t>Some </a:t>
            </a:r>
            <a:r>
              <a:rPr lang="en-US" dirty="0"/>
              <a:t>people also use it for strengthening bones, joints, and fingernails. </a:t>
            </a:r>
            <a:endParaRPr lang="en-US" dirty="0" smtClean="0"/>
          </a:p>
          <a:p>
            <a:r>
              <a:rPr lang="en-US" dirty="0" smtClean="0"/>
              <a:t>Gelatin</a:t>
            </a:r>
            <a:r>
              <a:rPr lang="en-US" dirty="0"/>
              <a:t> is also used for improving hair quality and to shorten recovery after exercise and sports-related </a:t>
            </a:r>
            <a:r>
              <a:rPr lang="en-US" dirty="0" smtClean="0"/>
              <a:t>injury.</a:t>
            </a:r>
            <a:endParaRPr lang="en-US" dirty="0"/>
          </a:p>
        </p:txBody>
      </p:sp>
      <p:sp>
        <p:nvSpPr>
          <p:cNvPr id="4" name="Rectangle 3"/>
          <p:cNvSpPr/>
          <p:nvPr/>
        </p:nvSpPr>
        <p:spPr>
          <a:xfrm>
            <a:off x="5410200" y="914400"/>
            <a:ext cx="3429000" cy="5016758"/>
          </a:xfrm>
          <a:prstGeom prst="rect">
            <a:avLst/>
          </a:prstGeom>
        </p:spPr>
        <p:txBody>
          <a:bodyPr wrap="square">
            <a:spAutoFit/>
          </a:bodyPr>
          <a:lstStyle/>
          <a:p>
            <a:pPr fontAlgn="base"/>
            <a:r>
              <a:rPr lang="en-US" sz="2000" dirty="0" smtClean="0"/>
              <a:t>Gelatin is a natural product derived from animal skin, bones and tendons. The most common forms of gelatin are powder or granulated products. Gelatin is labeled typically animal-derived, although vegetarian gelatin is available. Agar-agar, for example, which is derived from seaweed, is a vegan alternative to traditional gelatin. Agar is the dried gelatinous substance, obtained from: </a:t>
            </a:r>
            <a:r>
              <a:rPr lang="en-US" sz="2000" i="1" dirty="0" err="1" smtClean="0"/>
              <a:t>Gelidium</a:t>
            </a:r>
            <a:r>
              <a:rPr lang="en-US" sz="2000" i="1" dirty="0" smtClean="0"/>
              <a:t> </a:t>
            </a:r>
            <a:r>
              <a:rPr lang="en-US" sz="2000" i="1" dirty="0" err="1" smtClean="0"/>
              <a:t>amansii</a:t>
            </a:r>
            <a:r>
              <a:rPr lang="en-US" sz="2000" i="1" dirty="0" smtClean="0"/>
              <a:t> </a:t>
            </a:r>
            <a:r>
              <a:rPr lang="en-US" sz="2000" dirty="0" err="1" smtClean="0"/>
              <a:t>Lamouroux</a:t>
            </a:r>
            <a:r>
              <a:rPr lang="en-US" sz="2000" dirty="0" smtClean="0"/>
              <a:t> &amp; other </a:t>
            </a:r>
            <a:r>
              <a:rPr lang="en-US" sz="2000" dirty="0" err="1" smtClean="0"/>
              <a:t>Gelidium</a:t>
            </a:r>
            <a:r>
              <a:rPr lang="en-US" sz="2000" dirty="0" smtClean="0"/>
              <a:t> Species. </a:t>
            </a:r>
            <a:endParaRPr lang="en-US" sz="2000" dirty="0"/>
          </a:p>
        </p:txBody>
      </p:sp>
      <p:pic>
        <p:nvPicPr>
          <p:cNvPr id="10241" name="Picture 1" descr="Gelidium amansii"/>
          <p:cNvPicPr>
            <a:picLocks noChangeAspect="1" noChangeArrowheads="1"/>
          </p:cNvPicPr>
          <p:nvPr/>
        </p:nvPicPr>
        <p:blipFill>
          <a:blip r:embed="rId2" cstate="print"/>
          <a:srcRect/>
          <a:stretch>
            <a:fillRect/>
          </a:stretch>
        </p:blipFill>
        <p:spPr bwMode="auto">
          <a:xfrm>
            <a:off x="3124200" y="1524000"/>
            <a:ext cx="2095500" cy="3429000"/>
          </a:xfrm>
          <a:prstGeom prst="rect">
            <a:avLst/>
          </a:prstGeom>
          <a:noFill/>
        </p:spPr>
      </p:pic>
      <p:sp>
        <p:nvSpPr>
          <p:cNvPr id="9" name="TextBox 8"/>
          <p:cNvSpPr txBox="1"/>
          <p:nvPr/>
        </p:nvSpPr>
        <p:spPr>
          <a:xfrm>
            <a:off x="3124200" y="5100935"/>
            <a:ext cx="2057400" cy="461665"/>
          </a:xfrm>
          <a:prstGeom prst="rect">
            <a:avLst/>
          </a:prstGeom>
          <a:solidFill>
            <a:schemeClr val="accent2">
              <a:lumMod val="75000"/>
            </a:schemeClr>
          </a:solidFill>
        </p:spPr>
        <p:txBody>
          <a:bodyPr wrap="square" rtlCol="0">
            <a:spAutoFit/>
          </a:bodyPr>
          <a:lstStyle/>
          <a:p>
            <a:r>
              <a:rPr lang="en-US" sz="2400" dirty="0" smtClean="0"/>
              <a:t>Red Sea Weed</a:t>
            </a:r>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533400" y="4741872"/>
            <a:ext cx="2667000" cy="1782754"/>
          </a:xfrm>
          <a:prstGeom prst="rect">
            <a:avLst/>
          </a:prstGeom>
          <a:noFill/>
          <a:ln w="9525">
            <a:noFill/>
            <a:miter lim="800000"/>
            <a:headEnd/>
            <a:tailEnd/>
          </a:ln>
        </p:spPr>
      </p:pic>
      <p:sp>
        <p:nvSpPr>
          <p:cNvPr id="11" name="TextBox 10"/>
          <p:cNvSpPr txBox="1"/>
          <p:nvPr/>
        </p:nvSpPr>
        <p:spPr>
          <a:xfrm>
            <a:off x="3124200" y="914400"/>
            <a:ext cx="2133600" cy="523220"/>
          </a:xfrm>
          <a:prstGeom prst="rect">
            <a:avLst/>
          </a:prstGeom>
          <a:solidFill>
            <a:schemeClr val="accent2">
              <a:lumMod val="75000"/>
            </a:schemeClr>
          </a:solidFill>
        </p:spPr>
        <p:txBody>
          <a:bodyPr wrap="square" rtlCol="0">
            <a:spAutoFit/>
          </a:bodyPr>
          <a:lstStyle/>
          <a:p>
            <a:pPr algn="ctr"/>
            <a:r>
              <a:rPr lang="en-US" sz="2800" dirty="0" err="1" smtClean="0"/>
              <a:t>G</a:t>
            </a:r>
            <a:r>
              <a:rPr lang="en-US" sz="2800" dirty="0" err="1" smtClean="0"/>
              <a:t>elidium</a:t>
            </a:r>
            <a:endParaRPr lang="en-US" sz="2800" dirty="0"/>
          </a:p>
        </p:txBody>
      </p:sp>
    </p:spTree>
    <p:extLst>
      <p:ext uri="{BB962C8B-B14F-4D97-AF65-F5344CB8AC3E}">
        <p14:creationId xmlns:p14="http://schemas.microsoft.com/office/powerpoint/2010/main" xmlns="" val="2639754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3886200" cy="731838"/>
          </a:xfrm>
        </p:spPr>
        <p:txBody>
          <a:bodyPr>
            <a:normAutofit/>
          </a:bodyPr>
          <a:lstStyle/>
          <a:p>
            <a:r>
              <a:rPr lang="en-US" sz="3200" b="1" dirty="0" smtClean="0"/>
              <a:t>Sources of gelatin </a:t>
            </a:r>
            <a:endParaRPr lang="en-US" sz="3200" b="1" dirty="0"/>
          </a:p>
        </p:txBody>
      </p:sp>
      <p:sp>
        <p:nvSpPr>
          <p:cNvPr id="3" name="Content Placeholder 2"/>
          <p:cNvSpPr>
            <a:spLocks noGrp="1"/>
          </p:cNvSpPr>
          <p:nvPr>
            <p:ph idx="1"/>
          </p:nvPr>
        </p:nvSpPr>
        <p:spPr>
          <a:xfrm>
            <a:off x="381000" y="762000"/>
            <a:ext cx="8382000" cy="5943600"/>
          </a:xfrm>
        </p:spPr>
        <p:txBody>
          <a:bodyPr>
            <a:noAutofit/>
          </a:bodyPr>
          <a:lstStyle/>
          <a:p>
            <a:r>
              <a:rPr lang="en-US" sz="2000" dirty="0"/>
              <a:t>Gelatin comes from the collagen found in the bones, connective tissue, and skin of pigs, cattle, and other animals. </a:t>
            </a:r>
            <a:endParaRPr lang="en-US" sz="2000" dirty="0" smtClean="0"/>
          </a:p>
          <a:p>
            <a:pPr fontAlgn="base"/>
            <a:r>
              <a:rPr lang="en-US" sz="2000" dirty="0" smtClean="0"/>
              <a:t>Collagen </a:t>
            </a:r>
            <a:r>
              <a:rPr lang="en-US" sz="2000" dirty="0"/>
              <a:t>may also be derived from fish bones. Boiling the bones extracts the protein, which sets up when it cools. This is what produces the gelatinous, fatty layer on top of a pot of homemade stock. </a:t>
            </a:r>
            <a:r>
              <a:rPr lang="en-US" sz="2000" dirty="0" smtClean="0"/>
              <a:t>Gelatin </a:t>
            </a:r>
            <a:r>
              <a:rPr lang="en-US" sz="2000" dirty="0"/>
              <a:t>sold commercially for culinary purposes gets purified before it's dried and packaged</a:t>
            </a:r>
            <a:r>
              <a:rPr lang="en-US" sz="2000" dirty="0" smtClean="0"/>
              <a:t>. Heterogeneous polysaccharides consisting of two components</a:t>
            </a:r>
          </a:p>
          <a:p>
            <a:pPr fontAlgn="base"/>
            <a:r>
              <a:rPr lang="en-US" sz="2000" b="1" dirty="0" smtClean="0"/>
              <a:t>(a) </a:t>
            </a:r>
            <a:r>
              <a:rPr lang="en-US" sz="2000" b="1" dirty="0" err="1" smtClean="0"/>
              <a:t>Agarose</a:t>
            </a:r>
            <a:r>
              <a:rPr lang="en-US" sz="2000" b="1" dirty="0" smtClean="0"/>
              <a:t> (70%):</a:t>
            </a:r>
            <a:endParaRPr lang="en-US" sz="2000" dirty="0" smtClean="0"/>
          </a:p>
          <a:p>
            <a:pPr fontAlgn="base"/>
            <a:r>
              <a:rPr lang="en-US" sz="2000" dirty="0" smtClean="0"/>
              <a:t>A neutral </a:t>
            </a:r>
            <a:r>
              <a:rPr lang="en-US" sz="2000" dirty="0" err="1" smtClean="0"/>
              <a:t>galactose</a:t>
            </a:r>
            <a:r>
              <a:rPr lang="en-US" sz="2000" dirty="0" smtClean="0"/>
              <a:t> polymer. It is free from </a:t>
            </a:r>
            <a:r>
              <a:rPr lang="en-US" sz="2000" dirty="0" err="1" smtClean="0"/>
              <a:t>sulphate</a:t>
            </a:r>
            <a:r>
              <a:rPr lang="en-US" sz="2000" dirty="0" smtClean="0"/>
              <a:t>. The gel strength of agar is due to this component. </a:t>
            </a:r>
            <a:r>
              <a:rPr lang="en-US" sz="2000" dirty="0" err="1" smtClean="0"/>
              <a:t>Agarose</a:t>
            </a:r>
            <a:r>
              <a:rPr lang="en-US" sz="2000" dirty="0" smtClean="0"/>
              <a:t> also called as </a:t>
            </a:r>
            <a:r>
              <a:rPr lang="en-US" sz="2000" dirty="0" err="1" smtClean="0"/>
              <a:t>Agarobiose</a:t>
            </a:r>
            <a:r>
              <a:rPr lang="en-US" sz="2000" dirty="0" smtClean="0"/>
              <a:t> is a disaccharide consisting alternate residues of 1, 4-α-linked 1, 3-β-D </a:t>
            </a:r>
            <a:r>
              <a:rPr lang="en-US" sz="2000" dirty="0" err="1" smtClean="0"/>
              <a:t>galactose</a:t>
            </a:r>
            <a:r>
              <a:rPr lang="en-US" sz="2000" dirty="0" smtClean="0"/>
              <a:t> and 3, 6-anhydro-L-galactose. While the disaccharide unit is called </a:t>
            </a:r>
            <a:r>
              <a:rPr lang="en-US" sz="2000" dirty="0" err="1" smtClean="0"/>
              <a:t>agarobiose</a:t>
            </a:r>
            <a:r>
              <a:rPr lang="en-US" sz="2000" dirty="0" smtClean="0"/>
              <a:t> or </a:t>
            </a:r>
            <a:r>
              <a:rPr lang="en-US" sz="2000" dirty="0" err="1" smtClean="0"/>
              <a:t>neoagarobiose</a:t>
            </a:r>
            <a:r>
              <a:rPr lang="en-US" sz="2000" dirty="0" smtClean="0"/>
              <a:t>, the linear chain is called </a:t>
            </a:r>
            <a:r>
              <a:rPr lang="en-US" sz="2000" dirty="0" err="1" smtClean="0"/>
              <a:t>agarose</a:t>
            </a:r>
            <a:r>
              <a:rPr lang="en-US" sz="2000" dirty="0" smtClean="0"/>
              <a:t>.</a:t>
            </a:r>
          </a:p>
          <a:p>
            <a:pPr fontAlgn="base"/>
            <a:r>
              <a:rPr lang="en-US" sz="2000" b="1" dirty="0" smtClean="0"/>
              <a:t>(b) </a:t>
            </a:r>
            <a:r>
              <a:rPr lang="en-US" sz="2000" b="1" dirty="0" err="1" smtClean="0"/>
              <a:t>Agaropectin</a:t>
            </a:r>
            <a:r>
              <a:rPr lang="en-US" sz="2000" b="1" dirty="0" smtClean="0"/>
              <a:t>:</a:t>
            </a:r>
            <a:endParaRPr lang="en-US" sz="2000" dirty="0" smtClean="0"/>
          </a:p>
          <a:p>
            <a:pPr fontAlgn="base"/>
            <a:r>
              <a:rPr lang="en-US" sz="2000" dirty="0" smtClean="0"/>
              <a:t>An acidic </a:t>
            </a:r>
            <a:r>
              <a:rPr lang="en-US" sz="2000" dirty="0" err="1" smtClean="0"/>
              <a:t>sulphonated</a:t>
            </a:r>
            <a:r>
              <a:rPr lang="en-US" sz="2000" dirty="0" smtClean="0"/>
              <a:t> component where in 1, 3 linked D-</a:t>
            </a:r>
            <a:r>
              <a:rPr lang="en-US" sz="2000" dirty="0" err="1" smtClean="0"/>
              <a:t>galactose</a:t>
            </a:r>
            <a:r>
              <a:rPr lang="en-US" sz="2000" dirty="0" smtClean="0"/>
              <a:t> and the </a:t>
            </a:r>
            <a:r>
              <a:rPr lang="en-US" sz="2000" dirty="0" err="1" smtClean="0"/>
              <a:t>galactouronic</a:t>
            </a:r>
            <a:r>
              <a:rPr lang="en-US" sz="2000" dirty="0" smtClean="0"/>
              <a:t> acid (an </a:t>
            </a:r>
            <a:r>
              <a:rPr lang="en-US" sz="2000" dirty="0" err="1" smtClean="0"/>
              <a:t>uronic</a:t>
            </a:r>
            <a:r>
              <a:rPr lang="en-US" sz="2000" dirty="0" smtClean="0"/>
              <a:t> acid) are partly </a:t>
            </a:r>
            <a:r>
              <a:rPr lang="en-US" sz="2000" dirty="0" err="1" smtClean="0"/>
              <a:t>esterified</a:t>
            </a:r>
            <a:r>
              <a:rPr lang="en-US" sz="2000" dirty="0" smtClean="0"/>
              <a:t> with </a:t>
            </a:r>
            <a:r>
              <a:rPr lang="en-US" sz="2000" dirty="0" err="1" smtClean="0"/>
              <a:t>sulphuric</a:t>
            </a:r>
            <a:r>
              <a:rPr lang="en-US" sz="2000" dirty="0" smtClean="0"/>
              <a:t> acid. </a:t>
            </a:r>
            <a:r>
              <a:rPr lang="en-US" sz="2000" dirty="0" err="1" smtClean="0"/>
              <a:t>Agaropectin</a:t>
            </a:r>
            <a:r>
              <a:rPr lang="en-US" sz="2000" dirty="0" smtClean="0"/>
              <a:t> comprises 90% and more of </a:t>
            </a:r>
            <a:r>
              <a:rPr lang="en-US" sz="2000" dirty="0" err="1" smtClean="0"/>
              <a:t>sulphur</a:t>
            </a:r>
            <a:r>
              <a:rPr lang="en-US" sz="2000" dirty="0" smtClean="0"/>
              <a:t>. In addition, the </a:t>
            </a:r>
            <a:r>
              <a:rPr lang="en-US" sz="2000" dirty="0" err="1" smtClean="0"/>
              <a:t>sulphate</a:t>
            </a:r>
            <a:r>
              <a:rPr lang="en-US" sz="2000" dirty="0" smtClean="0"/>
              <a:t> group may also get linked to calcium, magnesium, potassium or sodium.</a:t>
            </a:r>
          </a:p>
          <a:p>
            <a:endParaRPr lang="en-US" sz="2200" dirty="0"/>
          </a:p>
        </p:txBody>
      </p:sp>
    </p:spTree>
    <p:extLst>
      <p:ext uri="{BB962C8B-B14F-4D97-AF65-F5344CB8AC3E}">
        <p14:creationId xmlns:p14="http://schemas.microsoft.com/office/powerpoint/2010/main" xmlns="" val="56825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559</Words>
  <Application>Microsoft Office PowerPoint</Application>
  <PresentationFormat>On-screen Show (4:3)</PresentationFormat>
  <Paragraphs>99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DRUGS OF ANIMAL ORIGIN  </vt:lpstr>
      <vt:lpstr>Slide 2</vt:lpstr>
      <vt:lpstr> Honey  </vt:lpstr>
      <vt:lpstr>Traditional uses</vt:lpstr>
      <vt:lpstr>Medicinal uses</vt:lpstr>
      <vt:lpstr>Conti…</vt:lpstr>
      <vt:lpstr> GELATIN  </vt:lpstr>
      <vt:lpstr>Medicinal uses</vt:lpstr>
      <vt:lpstr>Sources of gelatin </vt:lpstr>
      <vt:lpstr>COD LIVER OIL</vt:lpstr>
      <vt:lpstr>Conti…</vt:lpstr>
      <vt:lpstr>SHELLAC</vt:lpstr>
      <vt:lpstr>MUSK</vt:lpstr>
      <vt:lpstr>Ambergris</vt:lpstr>
      <vt:lpstr>Conti…</vt:lpstr>
      <vt:lpstr>CANTHARIDIN</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OF ANIMAL ORIGIN</dc:title>
  <dc:creator>ismail - [2010]</dc:creator>
  <cp:lastModifiedBy>test</cp:lastModifiedBy>
  <cp:revision>95</cp:revision>
  <dcterms:created xsi:type="dcterms:W3CDTF">2019-11-09T04:53:05Z</dcterms:created>
  <dcterms:modified xsi:type="dcterms:W3CDTF">2021-10-11T07:22:12Z</dcterms:modified>
</cp:coreProperties>
</file>