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66" d="100"/>
          <a:sy n="66" d="100"/>
        </p:scale>
        <p:origin x="-96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FEFC6-3D26-4ED6-BB9E-9CBD2C8D71F4}" type="datetimeFigureOut">
              <a:rPr lang="en-US" smtClean="0"/>
              <a:pPr/>
              <a:t>10/5/2021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7DEBB-D4BC-4A79-B10B-26F6EE50A71C}" type="slidenum">
              <a:rPr lang="en-US" smtClean="0"/>
              <a:pPr/>
              <a:t>‹#›</a:t>
            </a:fld>
            <a:endParaRPr lang="en-US"/>
          </a:p>
        </p:txBody>
      </p:sp>
    </p:spTree>
    <p:extLst>
      <p:ext uri="{BB962C8B-B14F-4D97-AF65-F5344CB8AC3E}">
        <p14:creationId xmlns="" xmlns:p14="http://schemas.microsoft.com/office/powerpoint/2010/main" val="175694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7DEBB-D4BC-4A79-B10B-26F6EE50A71C}" type="slidenum">
              <a:rPr lang="en-US" smtClean="0"/>
              <a:pPr/>
              <a:t>8</a:t>
            </a:fld>
            <a:endParaRPr lang="en-US"/>
          </a:p>
        </p:txBody>
      </p:sp>
    </p:spTree>
    <p:extLst>
      <p:ext uri="{BB962C8B-B14F-4D97-AF65-F5344CB8AC3E}">
        <p14:creationId xmlns="" xmlns:p14="http://schemas.microsoft.com/office/powerpoint/2010/main" val="417100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232171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32340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180214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425504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C4A08-039A-4628-A583-83A1C7E8966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198020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3C4A08-039A-4628-A583-83A1C7E8966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159973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C4A08-039A-4628-A583-83A1C7E89669}" type="datetimeFigureOut">
              <a:rPr lang="en-US" smtClean="0"/>
              <a:pPr/>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293020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C4A08-039A-4628-A583-83A1C7E89669}" type="datetimeFigureOut">
              <a:rPr lang="en-US" smtClean="0"/>
              <a:pPr/>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34462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4A08-039A-4628-A583-83A1C7E89669}" type="datetimeFigureOut">
              <a:rPr lang="en-US" smtClean="0"/>
              <a:pPr/>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17419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C4A08-039A-4628-A583-83A1C7E8966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15682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C4A08-039A-4628-A583-83A1C7E8966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7887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C4A08-039A-4628-A583-83A1C7E89669}" type="datetimeFigureOut">
              <a:rPr lang="en-US" smtClean="0"/>
              <a:pPr/>
              <a:t>10/5/2021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ADBD3-DE83-4AC5-ACEF-A0C63010BFD7}" type="slidenum">
              <a:rPr lang="en-US" smtClean="0"/>
              <a:pPr/>
              <a:t>‹#›</a:t>
            </a:fld>
            <a:endParaRPr lang="en-US"/>
          </a:p>
        </p:txBody>
      </p:sp>
    </p:spTree>
    <p:extLst>
      <p:ext uri="{BB962C8B-B14F-4D97-AF65-F5344CB8AC3E}">
        <p14:creationId xmlns="" xmlns:p14="http://schemas.microsoft.com/office/powerpoint/2010/main" val="395186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b="1" dirty="0"/>
              <a:t>DRUGS OF ANIMAL ORIGIN </a:t>
            </a:r>
            <a:r>
              <a:rPr lang="en-US" dirty="0"/>
              <a:t/>
            </a:r>
            <a:br>
              <a:rPr lang="en-US" dirty="0"/>
            </a:br>
            <a:endParaRPr lang="en-US" dirty="0"/>
          </a:p>
        </p:txBody>
      </p:sp>
    </p:spTree>
    <p:extLst>
      <p:ext uri="{BB962C8B-B14F-4D97-AF65-F5344CB8AC3E}">
        <p14:creationId xmlns="" xmlns:p14="http://schemas.microsoft.com/office/powerpoint/2010/main" val="291822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Though similar in fatty acid composition to other fish oils, cod liver oil has higher concentrations of vitamins A and D. </a:t>
            </a:r>
            <a:endParaRPr lang="en-US" dirty="0" smtClean="0"/>
          </a:p>
          <a:p>
            <a:r>
              <a:rPr lang="en-US" dirty="0" smtClean="0"/>
              <a:t>According </a:t>
            </a:r>
            <a:r>
              <a:rPr lang="en-US" dirty="0"/>
              <a:t>to the United States Department of Agriculture, a tablespoon (13.6 grams or 14.8 mL) of cod liver oil </a:t>
            </a:r>
            <a:r>
              <a:rPr lang="en-US" dirty="0" smtClean="0"/>
              <a:t>contains 4,080</a:t>
            </a:r>
            <a:r>
              <a:rPr lang="en-US" dirty="0"/>
              <a:t> </a:t>
            </a:r>
            <a:r>
              <a:rPr lang="en-US" dirty="0" err="1"/>
              <a:t>μg</a:t>
            </a:r>
            <a:r>
              <a:rPr lang="en-US" dirty="0"/>
              <a:t> of retinol (vitamin A) and 34 </a:t>
            </a:r>
            <a:r>
              <a:rPr lang="en-US" dirty="0" err="1"/>
              <a:t>μg</a:t>
            </a:r>
            <a:r>
              <a:rPr lang="en-US" dirty="0"/>
              <a:t> (1360 IU) of vitamin </a:t>
            </a:r>
            <a:r>
              <a:rPr lang="en-US" dirty="0" smtClean="0"/>
              <a:t>D.</a:t>
            </a:r>
            <a:endParaRPr lang="en-US" baseline="30000" dirty="0"/>
          </a:p>
          <a:p>
            <a:r>
              <a:rPr lang="en-US" dirty="0" smtClean="0"/>
              <a:t>The</a:t>
            </a:r>
            <a:r>
              <a:rPr lang="en-US" dirty="0"/>
              <a:t> Dietary Reference Intake of vitamin A is 900 </a:t>
            </a:r>
            <a:r>
              <a:rPr lang="en-US" dirty="0" err="1"/>
              <a:t>μg</a:t>
            </a:r>
            <a:r>
              <a:rPr lang="en-US" dirty="0"/>
              <a:t> per day for adult men and 700 </a:t>
            </a:r>
            <a:r>
              <a:rPr lang="en-US" dirty="0" err="1"/>
              <a:t>μg</a:t>
            </a:r>
            <a:r>
              <a:rPr lang="en-US" dirty="0"/>
              <a:t> per day for women, while that for vitamin D is 15 </a:t>
            </a:r>
            <a:r>
              <a:rPr lang="en-US" dirty="0" err="1"/>
              <a:t>μg</a:t>
            </a:r>
            <a:r>
              <a:rPr lang="en-US" dirty="0"/>
              <a:t> per day.</a:t>
            </a:r>
          </a:p>
        </p:txBody>
      </p:sp>
    </p:spTree>
    <p:extLst>
      <p:ext uri="{BB962C8B-B14F-4D97-AF65-F5344CB8AC3E}">
        <p14:creationId xmlns="" xmlns:p14="http://schemas.microsoft.com/office/powerpoint/2010/main" val="390309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SHELLAC</a:t>
            </a:r>
            <a:endParaRPr lang="en-US" b="1"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Shellac is made by the insect </a:t>
            </a:r>
            <a:r>
              <a:rPr lang="en-US" dirty="0" err="1"/>
              <a:t>Laccifer</a:t>
            </a:r>
            <a:r>
              <a:rPr lang="en-US" dirty="0"/>
              <a:t> </a:t>
            </a:r>
            <a:r>
              <a:rPr lang="en-US" dirty="0" err="1"/>
              <a:t>lacca</a:t>
            </a:r>
            <a:r>
              <a:rPr lang="en-US" dirty="0"/>
              <a:t>. Don’t confuse shellac made by this insect with the varnish-like product found at hardware stores. </a:t>
            </a:r>
            <a:endParaRPr lang="en-US" dirty="0" smtClean="0"/>
          </a:p>
          <a:p>
            <a:r>
              <a:rPr lang="en-US" dirty="0" smtClean="0"/>
              <a:t>Varnish-like </a:t>
            </a:r>
            <a:r>
              <a:rPr lang="en-US" dirty="0"/>
              <a:t>shellac contains methanol (wood alcohol) and is very </a:t>
            </a:r>
            <a:r>
              <a:rPr lang="en-US" dirty="0" smtClean="0"/>
              <a:t>poisonous.</a:t>
            </a:r>
            <a:endParaRPr lang="en-US" dirty="0"/>
          </a:p>
          <a:p>
            <a:r>
              <a:rPr lang="en-US" dirty="0" smtClean="0"/>
              <a:t>In </a:t>
            </a:r>
            <a:r>
              <a:rPr lang="en-US" dirty="0"/>
              <a:t>dentistry, shellac from </a:t>
            </a:r>
            <a:r>
              <a:rPr lang="en-US" dirty="0" err="1"/>
              <a:t>Laccifer</a:t>
            </a:r>
            <a:r>
              <a:rPr lang="en-US" dirty="0"/>
              <a:t> </a:t>
            </a:r>
            <a:r>
              <a:rPr lang="en-US" dirty="0" err="1"/>
              <a:t>lacca</a:t>
            </a:r>
            <a:r>
              <a:rPr lang="en-US" dirty="0"/>
              <a:t> is used to make dentures and other dental products. </a:t>
            </a:r>
            <a:endParaRPr lang="en-US" dirty="0" smtClean="0"/>
          </a:p>
          <a:p>
            <a:r>
              <a:rPr lang="en-US" dirty="0" smtClean="0"/>
              <a:t>In </a:t>
            </a:r>
            <a:r>
              <a:rPr lang="en-US" dirty="0"/>
              <a:t>the pharmaceutical industry, shellac is used as a tablet coating and for other uses. </a:t>
            </a:r>
            <a:endParaRPr lang="en-US" dirty="0" smtClean="0"/>
          </a:p>
          <a:p>
            <a:r>
              <a:rPr lang="en-US" dirty="0" smtClean="0"/>
              <a:t>In </a:t>
            </a:r>
            <a:r>
              <a:rPr lang="en-US" dirty="0"/>
              <a:t>manufacturing, shellac is used as a finish for furniture, an ingredient in hair spray and in other cosmetics. </a:t>
            </a:r>
            <a:endParaRPr lang="en-US" dirty="0" smtClean="0"/>
          </a:p>
          <a:p>
            <a:r>
              <a:rPr lang="en-US" dirty="0" smtClean="0"/>
              <a:t>Although </a:t>
            </a:r>
            <a:r>
              <a:rPr lang="en-US" dirty="0"/>
              <a:t>shellac has been used for years in pharmacy, dentistry, and manufacturing, it has fallen into disfavor for some products because it ages over </a:t>
            </a:r>
            <a:r>
              <a:rPr lang="en-US" dirty="0" smtClean="0"/>
              <a:t>time.</a:t>
            </a:r>
            <a:endParaRPr lang="en-US" dirty="0"/>
          </a:p>
          <a:p>
            <a:r>
              <a:rPr lang="en-US" dirty="0" smtClean="0"/>
              <a:t>Shellac </a:t>
            </a:r>
            <a:r>
              <a:rPr lang="en-US" dirty="0"/>
              <a:t>does not have any medicinal uses.</a:t>
            </a:r>
            <a:br>
              <a:rPr lang="en-US" dirty="0"/>
            </a:br>
            <a:endParaRPr lang="en-US" dirty="0"/>
          </a:p>
        </p:txBody>
      </p:sp>
    </p:spTree>
    <p:extLst>
      <p:ext uri="{BB962C8B-B14F-4D97-AF65-F5344CB8AC3E}">
        <p14:creationId xmlns="" xmlns:p14="http://schemas.microsoft.com/office/powerpoint/2010/main" val="77412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MUSK</a:t>
            </a:r>
            <a:endParaRPr lang="en-US" dirty="0"/>
          </a:p>
        </p:txBody>
      </p:sp>
      <p:sp>
        <p:nvSpPr>
          <p:cNvPr id="3" name="Content Placeholder 2"/>
          <p:cNvSpPr>
            <a:spLocks noGrp="1"/>
          </p:cNvSpPr>
          <p:nvPr>
            <p:ph idx="1"/>
          </p:nvPr>
        </p:nvSpPr>
        <p:spPr/>
        <p:txBody>
          <a:bodyPr>
            <a:normAutofit fontScale="85000" lnSpcReduction="10000"/>
          </a:bodyPr>
          <a:lstStyle/>
          <a:p>
            <a:r>
              <a:rPr lang="en-US" dirty="0"/>
              <a:t>Scientific Name(s): </a:t>
            </a:r>
            <a:r>
              <a:rPr lang="en-US" dirty="0" err="1"/>
              <a:t>Moschus</a:t>
            </a:r>
            <a:r>
              <a:rPr lang="en-US" dirty="0"/>
              <a:t> </a:t>
            </a:r>
            <a:r>
              <a:rPr lang="en-US" dirty="0" err="1"/>
              <a:t>moschiferus</a:t>
            </a:r>
            <a:r>
              <a:rPr lang="en-US" dirty="0"/>
              <a:t> </a:t>
            </a:r>
            <a:r>
              <a:rPr lang="en-US" dirty="0" smtClean="0"/>
              <a:t>L.</a:t>
            </a:r>
          </a:p>
          <a:p>
            <a:r>
              <a:rPr lang="en-US" dirty="0" smtClean="0"/>
              <a:t>Common </a:t>
            </a:r>
            <a:r>
              <a:rPr lang="en-US" dirty="0"/>
              <a:t>Name(s): Deer musk, Musk, </a:t>
            </a:r>
            <a:r>
              <a:rPr lang="en-US" dirty="0" err="1"/>
              <a:t>Tonquin</a:t>
            </a:r>
            <a:r>
              <a:rPr lang="en-US" dirty="0"/>
              <a:t> </a:t>
            </a:r>
            <a:r>
              <a:rPr lang="en-US" dirty="0" smtClean="0"/>
              <a:t>musk</a:t>
            </a:r>
            <a:endParaRPr lang="en-US" dirty="0"/>
          </a:p>
          <a:p>
            <a:r>
              <a:rPr lang="en-US" dirty="0" smtClean="0"/>
              <a:t>Musk</a:t>
            </a:r>
            <a:r>
              <a:rPr lang="en-US" dirty="0"/>
              <a:t> is a class of aromatic substances commonly used as base notes in perfumery. </a:t>
            </a:r>
            <a:endParaRPr lang="en-US" dirty="0" smtClean="0"/>
          </a:p>
          <a:p>
            <a:r>
              <a:rPr lang="en-US" dirty="0" smtClean="0"/>
              <a:t>They </a:t>
            </a:r>
            <a:r>
              <a:rPr lang="en-US" dirty="0"/>
              <a:t>include glandular secretions from animals such as the musk deer, numerous plants emitting similar fragrances, and artificial substances with similar </a:t>
            </a:r>
            <a:r>
              <a:rPr lang="en-US" dirty="0" smtClean="0"/>
              <a:t>odors.</a:t>
            </a:r>
            <a:endParaRPr lang="en-US" baseline="30000" dirty="0"/>
          </a:p>
          <a:p>
            <a:r>
              <a:rPr lang="en-US" dirty="0" smtClean="0"/>
              <a:t>Musk</a:t>
            </a:r>
            <a:r>
              <a:rPr lang="en-US" dirty="0"/>
              <a:t> was a name originally given to a substance with a strong odor obtained from a gland of the musk deer. </a:t>
            </a:r>
          </a:p>
        </p:txBody>
      </p:sp>
    </p:spTree>
    <p:extLst>
      <p:ext uri="{BB962C8B-B14F-4D97-AF65-F5344CB8AC3E}">
        <p14:creationId xmlns="" xmlns:p14="http://schemas.microsoft.com/office/powerpoint/2010/main" val="95011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Ambergris</a:t>
            </a:r>
            <a:endParaRPr lang="en-US" dirty="0"/>
          </a:p>
        </p:txBody>
      </p:sp>
      <p:sp>
        <p:nvSpPr>
          <p:cNvPr id="3" name="Content Placeholder 2"/>
          <p:cNvSpPr>
            <a:spLocks noGrp="1"/>
          </p:cNvSpPr>
          <p:nvPr>
            <p:ph idx="1"/>
          </p:nvPr>
        </p:nvSpPr>
        <p:spPr/>
        <p:txBody>
          <a:bodyPr/>
          <a:lstStyle/>
          <a:p>
            <a:r>
              <a:rPr lang="en-US" b="1" dirty="0"/>
              <a:t>Ambergris</a:t>
            </a:r>
            <a:r>
              <a:rPr lang="en-US" dirty="0"/>
              <a:t> </a:t>
            </a:r>
            <a:r>
              <a:rPr lang="en-US" dirty="0" smtClean="0"/>
              <a:t>(</a:t>
            </a:r>
            <a:r>
              <a:rPr lang="en-US" i="1" dirty="0" err="1" smtClean="0"/>
              <a:t>ambra</a:t>
            </a:r>
            <a:r>
              <a:rPr lang="en-US" i="1" dirty="0" smtClean="0"/>
              <a:t> </a:t>
            </a:r>
            <a:r>
              <a:rPr lang="en-US" i="1" dirty="0" err="1"/>
              <a:t>grisea</a:t>
            </a:r>
            <a:r>
              <a:rPr lang="en-US" dirty="0"/>
              <a:t>, Old French: </a:t>
            </a:r>
            <a:r>
              <a:rPr lang="en-US" i="1" dirty="0" err="1"/>
              <a:t>ambre</a:t>
            </a:r>
            <a:r>
              <a:rPr lang="en-US" i="1" dirty="0"/>
              <a:t> </a:t>
            </a:r>
            <a:r>
              <a:rPr lang="en-US" i="1" dirty="0" err="1"/>
              <a:t>gris</a:t>
            </a:r>
            <a:r>
              <a:rPr lang="en-US" dirty="0"/>
              <a:t>), </a:t>
            </a:r>
            <a:r>
              <a:rPr lang="en-US" i="1" dirty="0" err="1"/>
              <a:t>ambergrease</a:t>
            </a:r>
            <a:r>
              <a:rPr lang="en-US" dirty="0"/>
              <a:t>, or </a:t>
            </a:r>
            <a:r>
              <a:rPr lang="en-US" i="1" dirty="0"/>
              <a:t>grey amber</a:t>
            </a:r>
            <a:r>
              <a:rPr lang="en-US" dirty="0"/>
              <a:t>, is a solid, waxy, flammable substance of a dull grey or blackish </a:t>
            </a:r>
            <a:r>
              <a:rPr lang="en-US" dirty="0" smtClean="0"/>
              <a:t>color </a:t>
            </a:r>
            <a:r>
              <a:rPr lang="en-US" dirty="0"/>
              <a:t>produced in the digestive system of sperm </a:t>
            </a:r>
            <a:r>
              <a:rPr lang="en-US" dirty="0" smtClean="0"/>
              <a:t>whales. </a:t>
            </a:r>
          </a:p>
          <a:p>
            <a:r>
              <a:rPr lang="en-US" dirty="0" smtClean="0"/>
              <a:t>Freshly </a:t>
            </a:r>
            <a:r>
              <a:rPr lang="en-US" dirty="0"/>
              <a:t>produced ambergris has a marine, fecal odor.</a:t>
            </a:r>
          </a:p>
        </p:txBody>
      </p:sp>
    </p:spTree>
    <p:extLst>
      <p:ext uri="{BB962C8B-B14F-4D97-AF65-F5344CB8AC3E}">
        <p14:creationId xmlns="" xmlns:p14="http://schemas.microsoft.com/office/powerpoint/2010/main" val="177765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a:lstStyle/>
          <a:p>
            <a:r>
              <a:rPr lang="en-US" dirty="0"/>
              <a:t>It is a solid waxy disagreeable odorous substance obtained from sperm whale. </a:t>
            </a:r>
            <a:endParaRPr lang="en-US" dirty="0" smtClean="0"/>
          </a:p>
          <a:p>
            <a:r>
              <a:rPr lang="en-US" b="1" dirty="0" smtClean="0"/>
              <a:t>Ambergris</a:t>
            </a:r>
            <a:r>
              <a:rPr lang="en-US" dirty="0"/>
              <a:t> is used to make perfume. </a:t>
            </a:r>
            <a:endParaRPr lang="en-US" dirty="0" smtClean="0"/>
          </a:p>
          <a:p>
            <a:r>
              <a:rPr lang="en-US" dirty="0" smtClean="0"/>
              <a:t>Chemically </a:t>
            </a:r>
            <a:r>
              <a:rPr lang="en-US" dirty="0"/>
              <a:t>it contains </a:t>
            </a:r>
            <a:r>
              <a:rPr lang="en-US" dirty="0" err="1"/>
              <a:t>ambrein</a:t>
            </a:r>
            <a:r>
              <a:rPr lang="en-US" dirty="0"/>
              <a:t>, </a:t>
            </a:r>
            <a:r>
              <a:rPr lang="en-US" dirty="0" err="1"/>
              <a:t>ambroxan</a:t>
            </a:r>
            <a:r>
              <a:rPr lang="en-US" dirty="0"/>
              <a:t>, </a:t>
            </a:r>
            <a:r>
              <a:rPr lang="en-US" dirty="0" err="1"/>
              <a:t>ambrinol</a:t>
            </a:r>
            <a:r>
              <a:rPr lang="en-US" dirty="0"/>
              <a:t>, and </a:t>
            </a:r>
            <a:r>
              <a:rPr lang="en-US" dirty="0" err="1"/>
              <a:t>ambroxide</a:t>
            </a:r>
            <a:r>
              <a:rPr lang="en-US" dirty="0"/>
              <a:t>. </a:t>
            </a:r>
            <a:endParaRPr lang="en-US" dirty="0" smtClean="0"/>
          </a:p>
          <a:p>
            <a:r>
              <a:rPr lang="en-US" dirty="0" smtClean="0"/>
              <a:t>It </a:t>
            </a:r>
            <a:r>
              <a:rPr lang="en-US" dirty="0"/>
              <a:t>is traditional used in treating general weakness, epilepsy, typhoid, fever, hysteria and other nervous disorders or afflictions.</a:t>
            </a:r>
          </a:p>
        </p:txBody>
      </p:sp>
    </p:spTree>
    <p:extLst>
      <p:ext uri="{BB962C8B-B14F-4D97-AF65-F5344CB8AC3E}">
        <p14:creationId xmlns="" xmlns:p14="http://schemas.microsoft.com/office/powerpoint/2010/main" val="55242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CANTHARIDIN</a:t>
            </a:r>
            <a:endParaRPr lang="en-US" b="1"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err="1"/>
              <a:t>Cantharidin</a:t>
            </a:r>
            <a:r>
              <a:rPr lang="en-US" dirty="0"/>
              <a:t> is an odorless, colorless fatty substance of the terpenoid class, which is secreted by many species of blister </a:t>
            </a:r>
            <a:r>
              <a:rPr lang="en-US" dirty="0" smtClean="0"/>
              <a:t>beetles.</a:t>
            </a:r>
            <a:endParaRPr lang="en-US" baseline="30000" dirty="0"/>
          </a:p>
          <a:p>
            <a:r>
              <a:rPr lang="en-US" dirty="0" smtClean="0"/>
              <a:t>It </a:t>
            </a:r>
            <a:r>
              <a:rPr lang="en-US" dirty="0"/>
              <a:t>is a burn agent or a poison in large doses, but preparations containing it were </a:t>
            </a:r>
            <a:r>
              <a:rPr lang="en-US" dirty="0" smtClean="0"/>
              <a:t>historically </a:t>
            </a:r>
            <a:r>
              <a:rPr lang="en-US" dirty="0"/>
              <a:t>used as aphrodisiacs. </a:t>
            </a:r>
            <a:endParaRPr lang="en-US" dirty="0" smtClean="0"/>
          </a:p>
          <a:p>
            <a:pPr marL="0" indent="0">
              <a:buNone/>
            </a:pPr>
            <a:r>
              <a:rPr lang="en-US" b="1" dirty="0" smtClean="0"/>
              <a:t>USES</a:t>
            </a:r>
          </a:p>
          <a:p>
            <a:r>
              <a:rPr lang="en-US" dirty="0"/>
              <a:t>Diluted solutions of </a:t>
            </a:r>
            <a:r>
              <a:rPr lang="en-US" dirty="0" err="1"/>
              <a:t>cantharidin</a:t>
            </a:r>
            <a:r>
              <a:rPr lang="en-US" dirty="0"/>
              <a:t> can be used as a topical medication to remove </a:t>
            </a:r>
            <a:r>
              <a:rPr lang="en-US" dirty="0" smtClean="0"/>
              <a:t>warts and</a:t>
            </a:r>
            <a:r>
              <a:rPr lang="en-US" dirty="0"/>
              <a:t> tattoos and to treat the small papules of </a:t>
            </a:r>
            <a:r>
              <a:rPr lang="en-US" i="1" dirty="0" err="1"/>
              <a:t>molluscum</a:t>
            </a:r>
            <a:r>
              <a:rPr lang="en-US" i="1" dirty="0"/>
              <a:t> </a:t>
            </a:r>
            <a:r>
              <a:rPr lang="en-US" i="1" dirty="0" err="1"/>
              <a:t>contagiosum</a:t>
            </a:r>
            <a:r>
              <a:rPr lang="en-US" dirty="0" smtClean="0"/>
              <a:t>.</a:t>
            </a:r>
            <a:endParaRPr lang="en-US" dirty="0"/>
          </a:p>
          <a:p>
            <a:r>
              <a:rPr lang="en-US" dirty="0"/>
              <a:t>In </a:t>
            </a:r>
            <a:r>
              <a:rPr lang="en-US" dirty="0" err="1"/>
              <a:t>Santería</a:t>
            </a:r>
            <a:r>
              <a:rPr lang="en-US" dirty="0"/>
              <a:t> rituals, cantharides are used </a:t>
            </a:r>
            <a:r>
              <a:rPr lang="en-US" dirty="0" smtClean="0"/>
              <a:t>in anger.</a:t>
            </a:r>
            <a:endParaRPr lang="en-US" dirty="0"/>
          </a:p>
          <a:p>
            <a:endParaRPr lang="en-US" b="1" dirty="0"/>
          </a:p>
        </p:txBody>
      </p:sp>
    </p:spTree>
    <p:extLst>
      <p:ext uri="{BB962C8B-B14F-4D97-AF65-F5344CB8AC3E}">
        <p14:creationId xmlns="" xmlns:p14="http://schemas.microsoft.com/office/powerpoint/2010/main" val="41619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Honey </a:t>
            </a:r>
            <a:br>
              <a:rPr lang="en-US" b="1" dirty="0" smtClean="0"/>
            </a:br>
            <a:endParaRPr lang="en-US" b="1" dirty="0"/>
          </a:p>
        </p:txBody>
      </p:sp>
      <p:sp>
        <p:nvSpPr>
          <p:cNvPr id="3" name="Content Placeholder 2"/>
          <p:cNvSpPr>
            <a:spLocks noGrp="1"/>
          </p:cNvSpPr>
          <p:nvPr>
            <p:ph idx="1"/>
          </p:nvPr>
        </p:nvSpPr>
        <p:spPr>
          <a:xfrm>
            <a:off x="457200" y="1219200"/>
            <a:ext cx="5791200" cy="5181600"/>
          </a:xfrm>
          <a:solidFill>
            <a:schemeClr val="accent3">
              <a:lumMod val="60000"/>
              <a:lumOff val="40000"/>
            </a:schemeClr>
          </a:solidFill>
        </p:spPr>
        <p:txBody>
          <a:bodyPr>
            <a:noAutofit/>
          </a:bodyPr>
          <a:lstStyle/>
          <a:p>
            <a:r>
              <a:rPr lang="en-US" sz="2000" b="1" dirty="0"/>
              <a:t>Honey</a:t>
            </a:r>
            <a:r>
              <a:rPr lang="en-US" sz="2000" dirty="0"/>
              <a:t> is a sweet, viscous food substance made by </a:t>
            </a:r>
            <a:r>
              <a:rPr lang="en-US" sz="2000" dirty="0" smtClean="0"/>
              <a:t>Bees</a:t>
            </a:r>
            <a:r>
              <a:rPr lang="en-US" sz="2000" dirty="0"/>
              <a:t> and some related </a:t>
            </a:r>
            <a:r>
              <a:rPr lang="en-US" sz="2000" dirty="0" smtClean="0"/>
              <a:t>insects.</a:t>
            </a:r>
            <a:endParaRPr lang="en-US" sz="2000" baseline="30000" dirty="0"/>
          </a:p>
          <a:p>
            <a:r>
              <a:rPr lang="en-US" sz="2000" dirty="0" smtClean="0"/>
              <a:t>Bees </a:t>
            </a:r>
            <a:r>
              <a:rPr lang="en-US" sz="2000" dirty="0"/>
              <a:t>produce honey from the sugary secretions of plants (floral nectar) or from secretions of other insects (such as honeydew</a:t>
            </a:r>
            <a:r>
              <a:rPr lang="en-US" sz="2000" dirty="0" smtClean="0"/>
              <a:t>), </a:t>
            </a:r>
            <a:r>
              <a:rPr lang="en-US" sz="2000" dirty="0" smtClean="0"/>
              <a:t>by</a:t>
            </a:r>
            <a:r>
              <a:rPr lang="en-US" sz="2000" dirty="0"/>
              <a:t> regurgitation, enzymatic activity, and water evaporation. </a:t>
            </a:r>
            <a:endParaRPr lang="en-US" sz="2000" dirty="0" smtClean="0"/>
          </a:p>
          <a:p>
            <a:r>
              <a:rPr lang="en-US" sz="2000" dirty="0" smtClean="0"/>
              <a:t>Bees </a:t>
            </a:r>
            <a:r>
              <a:rPr lang="en-US" sz="2000" dirty="0"/>
              <a:t>store honey in wax structures called </a:t>
            </a:r>
            <a:r>
              <a:rPr lang="en-US" sz="2000" dirty="0" smtClean="0"/>
              <a:t>honeycombs.</a:t>
            </a:r>
            <a:endParaRPr lang="en-US" sz="2000" baseline="30000" dirty="0"/>
          </a:p>
          <a:p>
            <a:r>
              <a:rPr lang="en-US" sz="2000" dirty="0" smtClean="0"/>
              <a:t>The </a:t>
            </a:r>
            <a:r>
              <a:rPr lang="en-US" sz="2000" dirty="0"/>
              <a:t>variety of honey produced by honey bees (the genus </a:t>
            </a:r>
            <a:r>
              <a:rPr lang="en-US" sz="2000" i="1" dirty="0" err="1" smtClean="0"/>
              <a:t>Apis</a:t>
            </a:r>
            <a:r>
              <a:rPr lang="en-US" sz="2000" i="1" dirty="0" smtClean="0"/>
              <a:t> </a:t>
            </a:r>
            <a:r>
              <a:rPr lang="en-US" sz="2000" i="1" dirty="0" err="1" smtClean="0"/>
              <a:t>millifera</a:t>
            </a:r>
            <a:r>
              <a:rPr lang="en-US" sz="2000" dirty="0" smtClean="0"/>
              <a:t>) </a:t>
            </a:r>
            <a:r>
              <a:rPr lang="en-US" sz="2000" dirty="0"/>
              <a:t>is the best-known, due to its worldwide commercial production and human </a:t>
            </a:r>
            <a:r>
              <a:rPr lang="en-US" sz="2000" dirty="0" smtClean="0"/>
              <a:t>consumption.</a:t>
            </a:r>
            <a:endParaRPr lang="en-US" sz="2000" baseline="30000" dirty="0"/>
          </a:p>
          <a:p>
            <a:r>
              <a:rPr lang="en-US" sz="2000" dirty="0" smtClean="0"/>
              <a:t>Honey </a:t>
            </a:r>
            <a:r>
              <a:rPr lang="en-US" sz="2000" dirty="0"/>
              <a:t>is collected from wild bee colonies, or from hives of domesticated bees, a practice known as beekeeping or apiculture.</a:t>
            </a:r>
          </a:p>
        </p:txBody>
      </p:sp>
      <p:pic>
        <p:nvPicPr>
          <p:cNvPr id="15362" name="Picture 2" descr="https://upload.wikimedia.org/wikipedia/commons/thumb/c/cc/Runny_hunny.jpg/250px-Runny_hunny.jpg"/>
          <p:cNvPicPr>
            <a:picLocks noChangeAspect="1" noChangeArrowheads="1"/>
          </p:cNvPicPr>
          <p:nvPr/>
        </p:nvPicPr>
        <p:blipFill>
          <a:blip r:embed="rId2" cstate="print"/>
          <a:srcRect/>
          <a:stretch>
            <a:fillRect/>
          </a:stretch>
        </p:blipFill>
        <p:spPr bwMode="auto">
          <a:xfrm>
            <a:off x="6324600" y="1724024"/>
            <a:ext cx="2590800" cy="3609976"/>
          </a:xfrm>
          <a:prstGeom prst="rect">
            <a:avLst/>
          </a:prstGeom>
          <a:noFill/>
        </p:spPr>
      </p:pic>
    </p:spTree>
    <p:extLst>
      <p:ext uri="{BB962C8B-B14F-4D97-AF65-F5344CB8AC3E}">
        <p14:creationId xmlns="" xmlns:p14="http://schemas.microsoft.com/office/powerpoint/2010/main" val="347845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Traditional uses</a:t>
            </a:r>
            <a:endParaRPr lang="en-US" b="1" dirty="0"/>
          </a:p>
        </p:txBody>
      </p:sp>
      <p:sp>
        <p:nvSpPr>
          <p:cNvPr id="3" name="Content Placeholder 2"/>
          <p:cNvSpPr>
            <a:spLocks noGrp="1"/>
          </p:cNvSpPr>
          <p:nvPr>
            <p:ph idx="1"/>
          </p:nvPr>
        </p:nvSpPr>
        <p:spPr>
          <a:xfrm>
            <a:off x="457200" y="1066800"/>
            <a:ext cx="4800600" cy="5105400"/>
          </a:xfrm>
          <a:solidFill>
            <a:schemeClr val="accent3">
              <a:lumMod val="60000"/>
              <a:lumOff val="40000"/>
            </a:schemeClr>
          </a:solidFill>
        </p:spPr>
        <p:txBody>
          <a:bodyPr>
            <a:noAutofit/>
          </a:bodyPr>
          <a:lstStyle/>
          <a:p>
            <a:r>
              <a:rPr lang="en-US" sz="2000" dirty="0"/>
              <a:t>The spiritual and therapeutic use of honey in ancient India is documented in both the Vedas and the Ayurveda texts, which were both composed at least 4,000 years ago</a:t>
            </a:r>
            <a:r>
              <a:rPr lang="en-US" sz="2000" dirty="0" smtClean="0"/>
              <a:t>.</a:t>
            </a:r>
          </a:p>
          <a:p>
            <a:r>
              <a:rPr lang="en-US" sz="2000" dirty="0"/>
              <a:t>In ancient Egypt honey was used to sweeten cakes, biscuits, and other foods. </a:t>
            </a:r>
            <a:endParaRPr lang="en-US" sz="2000" dirty="0" smtClean="0"/>
          </a:p>
          <a:p>
            <a:r>
              <a:rPr lang="en-US" sz="2000" dirty="0"/>
              <a:t>In the absence of sugar, honey was an integral sweetening ingredient in Greek and Roman cuisine. </a:t>
            </a:r>
            <a:endParaRPr lang="en-US" sz="2000" dirty="0" smtClean="0"/>
          </a:p>
          <a:p>
            <a:r>
              <a:rPr lang="en-US" sz="2000" dirty="0" smtClean="0"/>
              <a:t>During </a:t>
            </a:r>
            <a:r>
              <a:rPr lang="en-US" sz="2000" dirty="0"/>
              <a:t>Roman times, honey was part of many recipes and it is mentioned in the work of many authors, including Virgil, Pliny, and Cicero.</a:t>
            </a:r>
          </a:p>
        </p:txBody>
      </p:sp>
      <p:pic>
        <p:nvPicPr>
          <p:cNvPr id="14338" name="Picture 2" descr="https://upload.wikimedia.org/wikipedia/commons/thumb/a/ab/Miels_d%27Alsace_agriculture_biologique.jpg/220px-Miels_d%27Alsace_agriculture_biologique.jpg"/>
          <p:cNvPicPr>
            <a:picLocks noChangeAspect="1" noChangeArrowheads="1"/>
          </p:cNvPicPr>
          <p:nvPr/>
        </p:nvPicPr>
        <p:blipFill>
          <a:blip r:embed="rId2" cstate="print"/>
          <a:srcRect/>
          <a:stretch>
            <a:fillRect/>
          </a:stretch>
        </p:blipFill>
        <p:spPr bwMode="auto">
          <a:xfrm>
            <a:off x="5334000" y="1066800"/>
            <a:ext cx="3505200" cy="2514600"/>
          </a:xfrm>
          <a:prstGeom prst="rect">
            <a:avLst/>
          </a:prstGeom>
          <a:noFill/>
        </p:spPr>
      </p:pic>
      <p:sp>
        <p:nvSpPr>
          <p:cNvPr id="5" name="Rectangle 4"/>
          <p:cNvSpPr/>
          <p:nvPr/>
        </p:nvSpPr>
        <p:spPr>
          <a:xfrm>
            <a:off x="5638800" y="3657600"/>
            <a:ext cx="2971800" cy="1200329"/>
          </a:xfrm>
          <a:prstGeom prst="rect">
            <a:avLst/>
          </a:prstGeom>
          <a:solidFill>
            <a:srgbClr val="92D050"/>
          </a:solidFill>
        </p:spPr>
        <p:txBody>
          <a:bodyPr wrap="square">
            <a:spAutoFit/>
          </a:bodyPr>
          <a:lstStyle/>
          <a:p>
            <a:r>
              <a:rPr lang="en-US" dirty="0" smtClean="0"/>
              <a:t>Honey </a:t>
            </a:r>
            <a:r>
              <a:rPr lang="en-US" dirty="0" smtClean="0"/>
              <a:t>from different floral sources, with visible differences in color and texture</a:t>
            </a:r>
            <a:endParaRPr lang="en-US" dirty="0"/>
          </a:p>
        </p:txBody>
      </p:sp>
    </p:spTree>
    <p:extLst>
      <p:ext uri="{BB962C8B-B14F-4D97-AF65-F5344CB8AC3E}">
        <p14:creationId xmlns="" xmlns:p14="http://schemas.microsoft.com/office/powerpoint/2010/main" val="209378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Medicinal uses</a:t>
            </a:r>
            <a:endParaRPr lang="en-US" b="1" dirty="0"/>
          </a:p>
        </p:txBody>
      </p:sp>
      <p:sp>
        <p:nvSpPr>
          <p:cNvPr id="3" name="Content Placeholder 2"/>
          <p:cNvSpPr>
            <a:spLocks noGrp="1"/>
          </p:cNvSpPr>
          <p:nvPr>
            <p:ph idx="1"/>
          </p:nvPr>
        </p:nvSpPr>
        <p:spPr>
          <a:xfrm>
            <a:off x="304800" y="1600200"/>
            <a:ext cx="8534400" cy="4525963"/>
          </a:xfrm>
        </p:spPr>
        <p:txBody>
          <a:bodyPr>
            <a:normAutofit fontScale="85000" lnSpcReduction="10000"/>
          </a:bodyPr>
          <a:lstStyle/>
          <a:p>
            <a:pPr marL="0" indent="0">
              <a:buNone/>
            </a:pPr>
            <a:r>
              <a:rPr lang="en-US" b="1" dirty="0"/>
              <a:t>Wounds and </a:t>
            </a:r>
            <a:r>
              <a:rPr lang="en-US" b="1" dirty="0" smtClean="0"/>
              <a:t>burns</a:t>
            </a:r>
          </a:p>
          <a:p>
            <a:pPr marL="0" indent="0">
              <a:buNone/>
            </a:pPr>
            <a:r>
              <a:rPr lang="en-US" dirty="0"/>
              <a:t>Honey is a popular folk treatment for burns and other skin injuries. Preliminary evidence suggests that it aids in the healing of partial thickness burns 4–5 days faster than other dressings, and moderate evidence suggests that post-operative infections treated with honey heal faster and with fewer adverse events than with antiseptic and gauze</a:t>
            </a:r>
            <a:r>
              <a:rPr lang="en-US" dirty="0" smtClean="0"/>
              <a:t>.</a:t>
            </a:r>
          </a:p>
          <a:p>
            <a:pPr marL="0" indent="0">
              <a:buNone/>
            </a:pPr>
            <a:r>
              <a:rPr lang="en-US" b="1" dirty="0" smtClean="0"/>
              <a:t>Antibacterial</a:t>
            </a:r>
          </a:p>
          <a:p>
            <a:pPr marL="0" indent="0">
              <a:buNone/>
            </a:pPr>
            <a:r>
              <a:rPr lang="en-US" dirty="0"/>
              <a:t>Components of honey under preliminary research </a:t>
            </a:r>
            <a:r>
              <a:rPr lang="en-US" dirty="0" smtClean="0"/>
              <a:t>for potential antibacterial properties include methyl </a:t>
            </a:r>
            <a:r>
              <a:rPr lang="en-US" dirty="0" err="1" smtClean="0"/>
              <a:t>glyoxal</a:t>
            </a:r>
            <a:r>
              <a:rPr lang="en-US" dirty="0" smtClean="0"/>
              <a:t>, hydrogen peroxide, and </a:t>
            </a:r>
            <a:r>
              <a:rPr lang="en-US" dirty="0" err="1" smtClean="0"/>
              <a:t>royalisin</a:t>
            </a:r>
            <a:r>
              <a:rPr lang="en-US" dirty="0" smtClean="0"/>
              <a:t>  (</a:t>
            </a:r>
            <a:r>
              <a:rPr lang="en-US" dirty="0"/>
              <a:t>also called defensin-1).</a:t>
            </a:r>
            <a:endParaRPr lang="en-US" b="1" dirty="0" smtClean="0"/>
          </a:p>
          <a:p>
            <a:pPr marL="0" indent="0">
              <a:buNone/>
            </a:pPr>
            <a:endParaRPr lang="en-US" b="1" dirty="0"/>
          </a:p>
          <a:p>
            <a:endParaRPr lang="en-US" dirty="0"/>
          </a:p>
        </p:txBody>
      </p:sp>
    </p:spTree>
    <p:extLst>
      <p:ext uri="{BB962C8B-B14F-4D97-AF65-F5344CB8AC3E}">
        <p14:creationId xmlns="" xmlns:p14="http://schemas.microsoft.com/office/powerpoint/2010/main" val="37537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274638"/>
            <a:ext cx="3200400" cy="1143000"/>
          </a:xfrm>
        </p:spPr>
        <p:txBody>
          <a:bodyPr>
            <a:normAutofit/>
          </a:bodyPr>
          <a:lstStyle/>
          <a:p>
            <a:pPr algn="l"/>
            <a:r>
              <a:rPr lang="en-US" sz="3200" dirty="0" smtClean="0"/>
              <a:t>Conti…</a:t>
            </a:r>
            <a:endParaRPr lang="en-US" sz="3200" dirty="0"/>
          </a:p>
        </p:txBody>
      </p:sp>
      <p:sp>
        <p:nvSpPr>
          <p:cNvPr id="3" name="Content Placeholder 2"/>
          <p:cNvSpPr>
            <a:spLocks noGrp="1"/>
          </p:cNvSpPr>
          <p:nvPr>
            <p:ph idx="1"/>
          </p:nvPr>
        </p:nvSpPr>
        <p:spPr/>
        <p:txBody>
          <a:bodyPr>
            <a:normAutofit/>
          </a:bodyPr>
          <a:lstStyle/>
          <a:p>
            <a:pPr marL="0" indent="0">
              <a:buNone/>
            </a:pPr>
            <a:r>
              <a:rPr lang="en-US" b="1" dirty="0" smtClean="0"/>
              <a:t>Cough </a:t>
            </a:r>
          </a:p>
          <a:p>
            <a:pPr marL="0" indent="0">
              <a:buNone/>
            </a:pPr>
            <a:r>
              <a:rPr lang="en-US" dirty="0" smtClean="0"/>
              <a:t>WHO </a:t>
            </a:r>
            <a:r>
              <a:rPr lang="en-US" dirty="0"/>
              <a:t>recommends honey as a treatment for coughs and sore throats, including for </a:t>
            </a:r>
            <a:r>
              <a:rPr lang="en-US" dirty="0" smtClean="0"/>
              <a:t>children. Honey </a:t>
            </a:r>
            <a:r>
              <a:rPr lang="en-US" dirty="0"/>
              <a:t>is recommended by one Canadian physician for children over the age of one for the treatment of coughs, as it is deemed as effective as dextromethorphan and more effective than diphenhydramine.</a:t>
            </a:r>
          </a:p>
        </p:txBody>
      </p:sp>
    </p:spTree>
    <p:extLst>
      <p:ext uri="{BB962C8B-B14F-4D97-AF65-F5344CB8AC3E}">
        <p14:creationId xmlns="" xmlns:p14="http://schemas.microsoft.com/office/powerpoint/2010/main" val="365300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GELATIN </a:t>
            </a:r>
            <a:br>
              <a:rPr lang="en-US" b="1" dirty="0" smtClean="0"/>
            </a:br>
            <a:endParaRPr lang="en-US" b="1" dirty="0"/>
          </a:p>
        </p:txBody>
      </p:sp>
      <p:sp>
        <p:nvSpPr>
          <p:cNvPr id="3" name="Content Placeholder 2"/>
          <p:cNvSpPr>
            <a:spLocks noGrp="1"/>
          </p:cNvSpPr>
          <p:nvPr>
            <p:ph idx="1"/>
          </p:nvPr>
        </p:nvSpPr>
        <p:spPr>
          <a:xfrm>
            <a:off x="228600" y="1600200"/>
            <a:ext cx="6400800" cy="4876800"/>
          </a:xfrm>
        </p:spPr>
        <p:txBody>
          <a:bodyPr>
            <a:normAutofit/>
          </a:bodyPr>
          <a:lstStyle/>
          <a:p>
            <a:r>
              <a:rPr lang="en-US" sz="2400" dirty="0"/>
              <a:t>Gelatin or </a:t>
            </a:r>
            <a:r>
              <a:rPr lang="en-US" sz="2400" dirty="0" smtClean="0"/>
              <a:t>gelatin (from</a:t>
            </a:r>
            <a:r>
              <a:rPr lang="en-US" sz="2400" dirty="0"/>
              <a:t> Latin: </a:t>
            </a:r>
            <a:r>
              <a:rPr lang="en-US" sz="2400" i="1" dirty="0" err="1"/>
              <a:t>gelatus</a:t>
            </a:r>
            <a:r>
              <a:rPr lang="en-US" sz="2400" dirty="0"/>
              <a:t> meaning "stiff" or "frozen") is a translucent, colorless, flavorless food ingredient, derived from collagen taken from animal body parts. Brittle when dry and gummy when moist, it is also called hydrolyzed collagen, collagen </a:t>
            </a:r>
            <a:r>
              <a:rPr lang="en-US" sz="2400" dirty="0" err="1"/>
              <a:t>hydrolysate</a:t>
            </a:r>
            <a:r>
              <a:rPr lang="en-US" sz="2400" dirty="0"/>
              <a:t>, </a:t>
            </a:r>
            <a:r>
              <a:rPr lang="en-US" sz="2400" dirty="0" err="1"/>
              <a:t>gelatine</a:t>
            </a:r>
            <a:r>
              <a:rPr lang="en-US" sz="2400" dirty="0"/>
              <a:t> </a:t>
            </a:r>
            <a:r>
              <a:rPr lang="en-US" sz="2400" dirty="0" err="1"/>
              <a:t>hydrolysate</a:t>
            </a:r>
            <a:r>
              <a:rPr lang="en-US" sz="2400" dirty="0"/>
              <a:t>, hydrolyzed </a:t>
            </a:r>
            <a:r>
              <a:rPr lang="en-US" sz="2400" dirty="0" smtClean="0"/>
              <a:t>gelatin, </a:t>
            </a:r>
            <a:r>
              <a:rPr lang="en-US" sz="2400" dirty="0"/>
              <a:t>and collagen peptides. </a:t>
            </a:r>
            <a:endParaRPr lang="en-US" sz="2400" dirty="0" smtClean="0"/>
          </a:p>
          <a:p>
            <a:r>
              <a:rPr lang="en-US" sz="2400" dirty="0" smtClean="0"/>
              <a:t>It </a:t>
            </a:r>
            <a:r>
              <a:rPr lang="en-US" sz="2400" dirty="0"/>
              <a:t>is commonly used as a </a:t>
            </a:r>
            <a:r>
              <a:rPr lang="en-US" sz="2400" dirty="0" smtClean="0"/>
              <a:t>gelling agent</a:t>
            </a:r>
            <a:r>
              <a:rPr lang="en-US" sz="2400" dirty="0"/>
              <a:t> in food, medications, drug and vitamin </a:t>
            </a:r>
            <a:r>
              <a:rPr lang="en-US" sz="2400" dirty="0" smtClean="0"/>
              <a:t>capsules, papers</a:t>
            </a:r>
            <a:r>
              <a:rPr lang="en-US" sz="2400" dirty="0"/>
              <a:t>, and cosmetics.</a:t>
            </a:r>
          </a:p>
        </p:txBody>
      </p:sp>
      <p:pic>
        <p:nvPicPr>
          <p:cNvPr id="11266" name="Picture 2" descr="https://upload.wikimedia.org/wikipedia/commons/thumb/4/40/Amino_Acid_Composition_in_Gelatin_chart.png/220px-Amino_Acid_Composition_in_Gelatin_chart.png"/>
          <p:cNvPicPr>
            <a:picLocks noChangeAspect="1" noChangeArrowheads="1"/>
          </p:cNvPicPr>
          <p:nvPr/>
        </p:nvPicPr>
        <p:blipFill>
          <a:blip r:embed="rId2" cstate="print"/>
          <a:srcRect/>
          <a:stretch>
            <a:fillRect/>
          </a:stretch>
        </p:blipFill>
        <p:spPr bwMode="auto">
          <a:xfrm>
            <a:off x="6477000" y="4056611"/>
            <a:ext cx="2438400" cy="2039389"/>
          </a:xfrm>
          <a:prstGeom prst="rect">
            <a:avLst/>
          </a:prstGeom>
          <a:noFill/>
        </p:spPr>
      </p:pic>
    </p:spTree>
    <p:extLst>
      <p:ext uri="{BB962C8B-B14F-4D97-AF65-F5344CB8AC3E}">
        <p14:creationId xmlns="" xmlns:p14="http://schemas.microsoft.com/office/powerpoint/2010/main" val="325856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Medicinal uses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Gelatin is used for </a:t>
            </a:r>
            <a:endParaRPr lang="en-US" dirty="0" smtClean="0"/>
          </a:p>
          <a:p>
            <a:r>
              <a:rPr lang="en-US" dirty="0" smtClean="0"/>
              <a:t>Weight </a:t>
            </a:r>
            <a:r>
              <a:rPr lang="en-US" dirty="0"/>
              <a:t>loss </a:t>
            </a:r>
          </a:p>
          <a:p>
            <a:r>
              <a:rPr lang="en-US" dirty="0" smtClean="0"/>
              <a:t>Treating </a:t>
            </a:r>
            <a:r>
              <a:rPr lang="en-US" dirty="0"/>
              <a:t>osteoarthritis, rheumatoid arthritis, and brittle bones (osteoporosis). </a:t>
            </a:r>
          </a:p>
          <a:p>
            <a:r>
              <a:rPr lang="en-US" dirty="0" smtClean="0"/>
              <a:t>Some </a:t>
            </a:r>
            <a:r>
              <a:rPr lang="en-US" dirty="0"/>
              <a:t>people also use it for strengthening bones, joints, and fingernails. </a:t>
            </a:r>
            <a:endParaRPr lang="en-US" dirty="0" smtClean="0"/>
          </a:p>
          <a:p>
            <a:r>
              <a:rPr lang="en-US" dirty="0" smtClean="0"/>
              <a:t>Gelatin</a:t>
            </a:r>
            <a:r>
              <a:rPr lang="en-US" dirty="0"/>
              <a:t> is also used for improving hair quality and to shorten recovery after exercise and sports-related </a:t>
            </a:r>
            <a:r>
              <a:rPr lang="en-US" dirty="0" smtClean="0"/>
              <a:t>injury.</a:t>
            </a:r>
            <a:endParaRPr lang="en-US" dirty="0"/>
          </a:p>
        </p:txBody>
      </p:sp>
    </p:spTree>
    <p:extLst>
      <p:ext uri="{BB962C8B-B14F-4D97-AF65-F5344CB8AC3E}">
        <p14:creationId xmlns="" xmlns:p14="http://schemas.microsoft.com/office/powerpoint/2010/main" val="263975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Sources of gelatin </a:t>
            </a:r>
            <a:endParaRPr lang="en-US" b="1"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r>
              <a:rPr lang="en-US" dirty="0"/>
              <a:t>Gelatin comes from the collagen found in the bones, connective tissue, and skin of pigs, cattle, and other animals. </a:t>
            </a:r>
            <a:endParaRPr lang="en-US" dirty="0" smtClean="0"/>
          </a:p>
          <a:p>
            <a:r>
              <a:rPr lang="en-US" dirty="0" smtClean="0"/>
              <a:t>Collagen </a:t>
            </a:r>
            <a:r>
              <a:rPr lang="en-US" dirty="0"/>
              <a:t>may also be derived from fish bones. Boiling the bones extracts the protein, which sets up when it cools. This is what produces the gelatinous, fatty layer on top of a pot of homemade stock. </a:t>
            </a:r>
            <a:endParaRPr lang="en-US" dirty="0" smtClean="0"/>
          </a:p>
          <a:p>
            <a:r>
              <a:rPr lang="en-US" dirty="0" smtClean="0"/>
              <a:t>Gelatin </a:t>
            </a:r>
            <a:r>
              <a:rPr lang="en-US" dirty="0"/>
              <a:t>sold commercially for culinary purposes gets purified before it's dried and packaged.</a:t>
            </a:r>
          </a:p>
        </p:txBody>
      </p:sp>
    </p:spTree>
    <p:extLst>
      <p:ext uri="{BB962C8B-B14F-4D97-AF65-F5344CB8AC3E}">
        <p14:creationId xmlns="" xmlns:p14="http://schemas.microsoft.com/office/powerpoint/2010/main" val="5682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 LIVER OIL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Cod liver oil can be obtained from eating fresh cod liver or by taking </a:t>
            </a:r>
            <a:r>
              <a:rPr lang="en-US" dirty="0" smtClean="0"/>
              <a:t>supplements.</a:t>
            </a:r>
          </a:p>
          <a:p>
            <a:r>
              <a:rPr lang="en-US" dirty="0" smtClean="0"/>
              <a:t>Cod </a:t>
            </a:r>
            <a:r>
              <a:rPr lang="en-US" dirty="0"/>
              <a:t>liver oil is used for high cholesterol, high triglycerides, kidney disease in people with diabetes, high blood pressure, heart disease, osteoarthritis, depression, an autoimmune disease called systemic lupus </a:t>
            </a:r>
            <a:r>
              <a:rPr lang="en-US" dirty="0" err="1"/>
              <a:t>erythematosus</a:t>
            </a:r>
            <a:r>
              <a:rPr lang="en-US" dirty="0"/>
              <a:t> (SLE), glaucoma, and middle </a:t>
            </a:r>
            <a:r>
              <a:rPr lang="en-US" dirty="0" smtClean="0"/>
              <a:t>ear infections</a:t>
            </a:r>
            <a:r>
              <a:rPr lang="en-US" dirty="0"/>
              <a:t> (otitis media</a:t>
            </a:r>
            <a:r>
              <a:rPr lang="en-US" dirty="0" smtClean="0"/>
              <a:t>).</a:t>
            </a:r>
          </a:p>
          <a:p>
            <a:r>
              <a:rPr lang="en-US" dirty="0" smtClean="0"/>
              <a:t>Some </a:t>
            </a:r>
            <a:r>
              <a:rPr lang="en-US" dirty="0"/>
              <a:t>people put cod liver oil on their skin to speed wound healing.</a:t>
            </a:r>
          </a:p>
        </p:txBody>
      </p:sp>
    </p:spTree>
    <p:extLst>
      <p:ext uri="{BB962C8B-B14F-4D97-AF65-F5344CB8AC3E}">
        <p14:creationId xmlns="" xmlns:p14="http://schemas.microsoft.com/office/powerpoint/2010/main" val="3564840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289</Words>
  <Application>Microsoft Office PowerPoint</Application>
  <PresentationFormat>On-screen Show (4:3)</PresentationFormat>
  <Paragraphs>71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DRUGS OF ANIMAL ORIGIN  </vt:lpstr>
      <vt:lpstr> Honey  </vt:lpstr>
      <vt:lpstr>Traditional uses</vt:lpstr>
      <vt:lpstr>Medicinal uses</vt:lpstr>
      <vt:lpstr>Conti…</vt:lpstr>
      <vt:lpstr> GELATIN  </vt:lpstr>
      <vt:lpstr>Medicinal uses</vt:lpstr>
      <vt:lpstr>Sources of gelatin </vt:lpstr>
      <vt:lpstr>COD LIVER OIL</vt:lpstr>
      <vt:lpstr>Conti…</vt:lpstr>
      <vt:lpstr>SHELLAC</vt:lpstr>
      <vt:lpstr>MUSK</vt:lpstr>
      <vt:lpstr>Ambergris</vt:lpstr>
      <vt:lpstr>Conti…</vt:lpstr>
      <vt:lpstr>CANTHARIDIN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OF ANIMAL ORIGIN</dc:title>
  <dc:creator>ismail - [2010]</dc:creator>
  <cp:lastModifiedBy>test</cp:lastModifiedBy>
  <cp:revision>25</cp:revision>
  <dcterms:created xsi:type="dcterms:W3CDTF">2019-11-09T04:53:05Z</dcterms:created>
  <dcterms:modified xsi:type="dcterms:W3CDTF">2021-10-05T03:56:13Z</dcterms:modified>
</cp:coreProperties>
</file>