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6" r:id="rId7"/>
    <p:sldId id="267" r:id="rId8"/>
    <p:sldId id="262" r:id="rId9"/>
    <p:sldId id="263" r:id="rId10"/>
    <p:sldId id="264" r:id="rId11"/>
    <p:sldId id="271" r:id="rId12"/>
    <p:sldId id="268" r:id="rId13"/>
    <p:sldId id="270" r:id="rId14"/>
    <p:sldId id="265"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12C436-8B8A-4ECB-9E36-2FC67143DAAB}"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33F7F-1344-4C7E-86B0-A803D65A56FF}" type="slidenum">
              <a:rPr lang="en-US" smtClean="0"/>
              <a:t>‹#›</a:t>
            </a:fld>
            <a:endParaRPr lang="en-US"/>
          </a:p>
        </p:txBody>
      </p:sp>
    </p:spTree>
    <p:extLst>
      <p:ext uri="{BB962C8B-B14F-4D97-AF65-F5344CB8AC3E}">
        <p14:creationId xmlns:p14="http://schemas.microsoft.com/office/powerpoint/2010/main" val="77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2C436-8B8A-4ECB-9E36-2FC67143DAAB}"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33F7F-1344-4C7E-86B0-A803D65A56FF}" type="slidenum">
              <a:rPr lang="en-US" smtClean="0"/>
              <a:t>‹#›</a:t>
            </a:fld>
            <a:endParaRPr lang="en-US"/>
          </a:p>
        </p:txBody>
      </p:sp>
    </p:spTree>
    <p:extLst>
      <p:ext uri="{BB962C8B-B14F-4D97-AF65-F5344CB8AC3E}">
        <p14:creationId xmlns:p14="http://schemas.microsoft.com/office/powerpoint/2010/main" val="377727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2C436-8B8A-4ECB-9E36-2FC67143DAAB}"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33F7F-1344-4C7E-86B0-A803D65A56FF}" type="slidenum">
              <a:rPr lang="en-US" smtClean="0"/>
              <a:t>‹#›</a:t>
            </a:fld>
            <a:endParaRPr lang="en-US"/>
          </a:p>
        </p:txBody>
      </p:sp>
    </p:spTree>
    <p:extLst>
      <p:ext uri="{BB962C8B-B14F-4D97-AF65-F5344CB8AC3E}">
        <p14:creationId xmlns:p14="http://schemas.microsoft.com/office/powerpoint/2010/main" val="368654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2C436-8B8A-4ECB-9E36-2FC67143DAAB}"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33F7F-1344-4C7E-86B0-A803D65A56FF}" type="slidenum">
              <a:rPr lang="en-US" smtClean="0"/>
              <a:t>‹#›</a:t>
            </a:fld>
            <a:endParaRPr lang="en-US"/>
          </a:p>
        </p:txBody>
      </p:sp>
    </p:spTree>
    <p:extLst>
      <p:ext uri="{BB962C8B-B14F-4D97-AF65-F5344CB8AC3E}">
        <p14:creationId xmlns:p14="http://schemas.microsoft.com/office/powerpoint/2010/main" val="169268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2C436-8B8A-4ECB-9E36-2FC67143DAAB}"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33F7F-1344-4C7E-86B0-A803D65A56FF}" type="slidenum">
              <a:rPr lang="en-US" smtClean="0"/>
              <a:t>‹#›</a:t>
            </a:fld>
            <a:endParaRPr lang="en-US"/>
          </a:p>
        </p:txBody>
      </p:sp>
    </p:spTree>
    <p:extLst>
      <p:ext uri="{BB962C8B-B14F-4D97-AF65-F5344CB8AC3E}">
        <p14:creationId xmlns:p14="http://schemas.microsoft.com/office/powerpoint/2010/main" val="50947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12C436-8B8A-4ECB-9E36-2FC67143DAAB}"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33F7F-1344-4C7E-86B0-A803D65A56FF}" type="slidenum">
              <a:rPr lang="en-US" smtClean="0"/>
              <a:t>‹#›</a:t>
            </a:fld>
            <a:endParaRPr lang="en-US"/>
          </a:p>
        </p:txBody>
      </p:sp>
    </p:spTree>
    <p:extLst>
      <p:ext uri="{BB962C8B-B14F-4D97-AF65-F5344CB8AC3E}">
        <p14:creationId xmlns:p14="http://schemas.microsoft.com/office/powerpoint/2010/main" val="211709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12C436-8B8A-4ECB-9E36-2FC67143DAAB}" type="datetimeFigureOut">
              <a:rPr lang="en-US" smtClean="0"/>
              <a:t>10/9/2021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433F7F-1344-4C7E-86B0-A803D65A56FF}" type="slidenum">
              <a:rPr lang="en-US" smtClean="0"/>
              <a:t>‹#›</a:t>
            </a:fld>
            <a:endParaRPr lang="en-US"/>
          </a:p>
        </p:txBody>
      </p:sp>
    </p:spTree>
    <p:extLst>
      <p:ext uri="{BB962C8B-B14F-4D97-AF65-F5344CB8AC3E}">
        <p14:creationId xmlns:p14="http://schemas.microsoft.com/office/powerpoint/2010/main" val="93776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2C436-8B8A-4ECB-9E36-2FC67143DAAB}" type="datetimeFigureOut">
              <a:rPr lang="en-US" smtClean="0"/>
              <a:t>10/9/2021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433F7F-1344-4C7E-86B0-A803D65A56FF}" type="slidenum">
              <a:rPr lang="en-US" smtClean="0"/>
              <a:t>‹#›</a:t>
            </a:fld>
            <a:endParaRPr lang="en-US"/>
          </a:p>
        </p:txBody>
      </p:sp>
    </p:spTree>
    <p:extLst>
      <p:ext uri="{BB962C8B-B14F-4D97-AF65-F5344CB8AC3E}">
        <p14:creationId xmlns:p14="http://schemas.microsoft.com/office/powerpoint/2010/main" val="245789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2C436-8B8A-4ECB-9E36-2FC67143DAAB}" type="datetimeFigureOut">
              <a:rPr lang="en-US" smtClean="0"/>
              <a:t>10/9/2021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433F7F-1344-4C7E-86B0-A803D65A56FF}" type="slidenum">
              <a:rPr lang="en-US" smtClean="0"/>
              <a:t>‹#›</a:t>
            </a:fld>
            <a:endParaRPr lang="en-US"/>
          </a:p>
        </p:txBody>
      </p:sp>
    </p:spTree>
    <p:extLst>
      <p:ext uri="{BB962C8B-B14F-4D97-AF65-F5344CB8AC3E}">
        <p14:creationId xmlns:p14="http://schemas.microsoft.com/office/powerpoint/2010/main" val="2216136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2C436-8B8A-4ECB-9E36-2FC67143DAAB}"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33F7F-1344-4C7E-86B0-A803D65A56FF}" type="slidenum">
              <a:rPr lang="en-US" smtClean="0"/>
              <a:t>‹#›</a:t>
            </a:fld>
            <a:endParaRPr lang="en-US"/>
          </a:p>
        </p:txBody>
      </p:sp>
    </p:spTree>
    <p:extLst>
      <p:ext uri="{BB962C8B-B14F-4D97-AF65-F5344CB8AC3E}">
        <p14:creationId xmlns:p14="http://schemas.microsoft.com/office/powerpoint/2010/main" val="53631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2C436-8B8A-4ECB-9E36-2FC67143DAAB}"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33F7F-1344-4C7E-86B0-A803D65A56FF}" type="slidenum">
              <a:rPr lang="en-US" smtClean="0"/>
              <a:t>‹#›</a:t>
            </a:fld>
            <a:endParaRPr lang="en-US"/>
          </a:p>
        </p:txBody>
      </p:sp>
    </p:spTree>
    <p:extLst>
      <p:ext uri="{BB962C8B-B14F-4D97-AF65-F5344CB8AC3E}">
        <p14:creationId xmlns:p14="http://schemas.microsoft.com/office/powerpoint/2010/main" val="368312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2C436-8B8A-4ECB-9E36-2FC67143DAAB}" type="datetimeFigureOut">
              <a:rPr lang="en-US" smtClean="0"/>
              <a:t>10/9/2021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33F7F-1344-4C7E-86B0-A803D65A56FF}" type="slidenum">
              <a:rPr lang="en-US" smtClean="0"/>
              <a:t>‹#›</a:t>
            </a:fld>
            <a:endParaRPr lang="en-US"/>
          </a:p>
        </p:txBody>
      </p:sp>
    </p:spTree>
    <p:extLst>
      <p:ext uri="{BB962C8B-B14F-4D97-AF65-F5344CB8AC3E}">
        <p14:creationId xmlns:p14="http://schemas.microsoft.com/office/powerpoint/2010/main" val="2943247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879" y="1817822"/>
            <a:ext cx="9144000" cy="2387600"/>
          </a:xfrm>
        </p:spPr>
        <p:txBody>
          <a:bodyPr>
            <a:normAutofit/>
          </a:bodyPr>
          <a:lstStyle/>
          <a:p>
            <a:r>
              <a:rPr lang="en-US" b="1" dirty="0" smtClean="0"/>
              <a:t>FERMENTATION OF PENICILLIN ANTIBIOTIC</a:t>
            </a:r>
            <a:endParaRPr lang="en-US" b="1" dirty="0"/>
          </a:p>
        </p:txBody>
      </p:sp>
    </p:spTree>
    <p:extLst>
      <p:ext uri="{BB962C8B-B14F-4D97-AF65-F5344CB8AC3E}">
        <p14:creationId xmlns:p14="http://schemas.microsoft.com/office/powerpoint/2010/main" val="177200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Fermentation process </a:t>
            </a:r>
            <a:endParaRPr lang="en-US" dirty="0"/>
          </a:p>
        </p:txBody>
      </p:sp>
      <p:sp>
        <p:nvSpPr>
          <p:cNvPr id="3" name="Content Placeholder 2"/>
          <p:cNvSpPr>
            <a:spLocks noGrp="1"/>
          </p:cNvSpPr>
          <p:nvPr>
            <p:ph idx="1"/>
          </p:nvPr>
        </p:nvSpPr>
        <p:spPr/>
        <p:txBody>
          <a:bodyPr>
            <a:normAutofit/>
          </a:bodyPr>
          <a:lstStyle/>
          <a:p>
            <a:r>
              <a:rPr lang="en-US" dirty="0" smtClean="0"/>
              <a:t>Fermentation </a:t>
            </a:r>
            <a:r>
              <a:rPr lang="en-US" dirty="0"/>
              <a:t>of penicillin is carried out in trays or by submerged culture method. </a:t>
            </a:r>
            <a:endParaRPr lang="en-US" dirty="0" smtClean="0"/>
          </a:p>
          <a:p>
            <a:r>
              <a:rPr lang="en-US" dirty="0" smtClean="0"/>
              <a:t>The </a:t>
            </a:r>
            <a:r>
              <a:rPr lang="en-US" dirty="0"/>
              <a:t>10 % of </a:t>
            </a:r>
            <a:r>
              <a:rPr lang="en-US" dirty="0" smtClean="0"/>
              <a:t>inoculum </a:t>
            </a:r>
            <a:r>
              <a:rPr lang="en-US" dirty="0"/>
              <a:t>is added in the </a:t>
            </a:r>
            <a:r>
              <a:rPr lang="en-US" dirty="0" smtClean="0"/>
              <a:t>fermenter </a:t>
            </a:r>
            <a:r>
              <a:rPr lang="en-US" dirty="0"/>
              <a:t>(</a:t>
            </a:r>
            <a:r>
              <a:rPr lang="en-US" dirty="0" smtClean="0"/>
              <a:t>aseptically). </a:t>
            </a:r>
            <a:endParaRPr lang="en-US" dirty="0" smtClean="0"/>
          </a:p>
          <a:p>
            <a:r>
              <a:rPr lang="en-US" dirty="0" smtClean="0"/>
              <a:t>The </a:t>
            </a:r>
            <a:r>
              <a:rPr lang="en-US" dirty="0"/>
              <a:t>temperature of about 25 ° C to 26 ° C is maintained</a:t>
            </a:r>
            <a:r>
              <a:rPr lang="en-US" dirty="0" smtClean="0"/>
              <a:t>.</a:t>
            </a:r>
          </a:p>
          <a:p>
            <a:r>
              <a:rPr lang="en-US" dirty="0" smtClean="0"/>
              <a:t> </a:t>
            </a:r>
            <a:r>
              <a:rPr lang="en-US" dirty="0"/>
              <a:t>The sterile air supply is provided continuously as the fermentation is aerobic fermentation. </a:t>
            </a:r>
            <a:endParaRPr lang="en-US" dirty="0" smtClean="0"/>
          </a:p>
          <a:p>
            <a:r>
              <a:rPr lang="en-US" dirty="0" smtClean="0"/>
              <a:t>The </a:t>
            </a:r>
            <a:r>
              <a:rPr lang="en-US" dirty="0"/>
              <a:t>fermentation is carried out for about 3 to 5 days. </a:t>
            </a:r>
            <a:endParaRPr lang="en-US" dirty="0" smtClean="0"/>
          </a:p>
          <a:p>
            <a:endParaRPr lang="en-US" dirty="0"/>
          </a:p>
        </p:txBody>
      </p:sp>
    </p:spTree>
    <p:extLst>
      <p:ext uri="{BB962C8B-B14F-4D97-AF65-F5344CB8AC3E}">
        <p14:creationId xmlns:p14="http://schemas.microsoft.com/office/powerpoint/2010/main" val="409098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During this fermentation process the samples are withdrawn aseptically and checked for yield of penicillin, pH and contamination. </a:t>
            </a:r>
          </a:p>
          <a:p>
            <a:r>
              <a:rPr lang="en-US" dirty="0" smtClean="0"/>
              <a:t>The checking for contamination is very important if the fermentation media gets contaminated by organism producing </a:t>
            </a:r>
            <a:r>
              <a:rPr lang="en-US" dirty="0" err="1" smtClean="0"/>
              <a:t>penicillinase</a:t>
            </a:r>
            <a:r>
              <a:rPr lang="en-US" dirty="0" smtClean="0"/>
              <a:t> enzyme then it can result in a great economic loss to industry. </a:t>
            </a:r>
          </a:p>
          <a:p>
            <a:r>
              <a:rPr lang="en-US" dirty="0" smtClean="0"/>
              <a:t>The fermentation process is monitored for foam formation also if foam is produced it is controlled by antifoaming agent.</a:t>
            </a:r>
            <a:endParaRPr lang="en-US" dirty="0"/>
          </a:p>
        </p:txBody>
      </p:sp>
    </p:spTree>
    <p:extLst>
      <p:ext uri="{BB962C8B-B14F-4D97-AF65-F5344CB8AC3E}">
        <p14:creationId xmlns:p14="http://schemas.microsoft.com/office/powerpoint/2010/main" val="194077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Initially the pH of fermentation media remain constant as the </a:t>
            </a:r>
            <a:r>
              <a:rPr lang="en-US" dirty="0" smtClean="0"/>
              <a:t>inoculum </a:t>
            </a:r>
            <a:r>
              <a:rPr lang="en-US" dirty="0" smtClean="0"/>
              <a:t>initially utilizes carbon as a source of energy but further when concentration of carbon is reduce the micro-organism starts utilization of nitrogen as a source of energy so at this point the pH of the fermentation media increases to 7.0 to 7.5 due to deamination and release of ammonia. </a:t>
            </a:r>
          </a:p>
          <a:p>
            <a:r>
              <a:rPr lang="en-US" dirty="0" smtClean="0"/>
              <a:t>Now at this point the micro-organism starts product synthesis by utilization of lactose and production of penicillin. </a:t>
            </a:r>
          </a:p>
          <a:p>
            <a:r>
              <a:rPr lang="en-US" dirty="0" smtClean="0"/>
              <a:t>After product formation the concentration of lactose is decreased and pH rises to 8 or even more which results in autolysis of mycelium. </a:t>
            </a:r>
          </a:p>
        </p:txBody>
      </p:sp>
    </p:spTree>
    <p:extLst>
      <p:ext uri="{BB962C8B-B14F-4D97-AF65-F5344CB8AC3E}">
        <p14:creationId xmlns:p14="http://schemas.microsoft.com/office/powerpoint/2010/main" val="419643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Here at this point the fermentation is stopped and recovery and harvesting of product is started.</a:t>
            </a:r>
          </a:p>
          <a:p>
            <a:r>
              <a:rPr lang="en-US" dirty="0" smtClean="0"/>
              <a:t>Initially during 20 to 30 hours the fungal spores utilizes carbohydrates and corn steep liquor and fungal spores develop as mycelium and further in the duration of 48 to 96 hours the mycelium starts production of penicillin product. </a:t>
            </a:r>
          </a:p>
          <a:p>
            <a:r>
              <a:rPr lang="en-US" dirty="0" smtClean="0"/>
              <a:t>The yield obtained is 3 % to 5 % and 1500 unit per milliliter of fermentation medium.</a:t>
            </a:r>
            <a:endParaRPr lang="en-US" dirty="0"/>
          </a:p>
        </p:txBody>
      </p:sp>
    </p:spTree>
    <p:extLst>
      <p:ext uri="{BB962C8B-B14F-4D97-AF65-F5344CB8AC3E}">
        <p14:creationId xmlns:p14="http://schemas.microsoft.com/office/powerpoint/2010/main" val="251576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b="1" dirty="0" smtClean="0"/>
              <a:t>Harvest and Recovery</a:t>
            </a:r>
            <a:endParaRPr lang="en-US" dirty="0"/>
          </a:p>
        </p:txBody>
      </p:sp>
      <p:sp>
        <p:nvSpPr>
          <p:cNvPr id="3" name="Content Placeholder 2"/>
          <p:cNvSpPr>
            <a:spLocks noGrp="1"/>
          </p:cNvSpPr>
          <p:nvPr>
            <p:ph idx="1"/>
          </p:nvPr>
        </p:nvSpPr>
        <p:spPr/>
        <p:txBody>
          <a:bodyPr>
            <a:normAutofit/>
          </a:bodyPr>
          <a:lstStyle/>
          <a:p>
            <a:r>
              <a:rPr lang="en-US" dirty="0" smtClean="0"/>
              <a:t>Initially </a:t>
            </a:r>
            <a:r>
              <a:rPr lang="en-US" dirty="0"/>
              <a:t>the mycelium and other solid suspended particles are removed by filtration process. </a:t>
            </a:r>
            <a:endParaRPr lang="en-US" dirty="0" smtClean="0"/>
          </a:p>
          <a:p>
            <a:r>
              <a:rPr lang="en-US" dirty="0" smtClean="0"/>
              <a:t>Further </a:t>
            </a:r>
            <a:r>
              <a:rPr lang="en-US" dirty="0"/>
              <a:t>the filtrate is treated with solvent extraction procedure for separation of penicillin. </a:t>
            </a:r>
            <a:endParaRPr lang="en-US" dirty="0" smtClean="0"/>
          </a:p>
          <a:p>
            <a:r>
              <a:rPr lang="en-US" dirty="0" smtClean="0"/>
              <a:t>The </a:t>
            </a:r>
            <a:r>
              <a:rPr lang="en-US" dirty="0"/>
              <a:t>penicillin is converted to anionic form by using phosphoric acid and </a:t>
            </a:r>
            <a:r>
              <a:rPr lang="en-US" dirty="0" err="1"/>
              <a:t>sulphuric</a:t>
            </a:r>
            <a:r>
              <a:rPr lang="en-US" dirty="0"/>
              <a:t> acid. </a:t>
            </a:r>
            <a:endParaRPr lang="en-US" dirty="0" smtClean="0"/>
          </a:p>
          <a:p>
            <a:r>
              <a:rPr lang="en-US" dirty="0" smtClean="0"/>
              <a:t>Further </a:t>
            </a:r>
            <a:r>
              <a:rPr lang="en-US" dirty="0"/>
              <a:t>the broth is extracted by using a organic solvent like methyl isobutyl ketone or amyl acetate. </a:t>
            </a:r>
            <a:endParaRPr lang="en-US" dirty="0" smtClean="0"/>
          </a:p>
        </p:txBody>
      </p:sp>
    </p:spTree>
    <p:extLst>
      <p:ext uri="{BB962C8B-B14F-4D97-AF65-F5344CB8AC3E}">
        <p14:creationId xmlns:p14="http://schemas.microsoft.com/office/powerpoint/2010/main" val="55189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extracted penicillin in solvent is back extracted in water by use of potassium hydroxide and sodium hydroxide in form of salt.</a:t>
            </a:r>
          </a:p>
          <a:p>
            <a:r>
              <a:rPr lang="en-US" dirty="0" smtClean="0"/>
              <a:t>The aqueous penicillin is acidified and re-extracted by methyl isobutyl ketone. </a:t>
            </a:r>
          </a:p>
          <a:p>
            <a:r>
              <a:rPr lang="en-US" dirty="0" smtClean="0"/>
              <a:t>This process of extraction of penicillin in water and organic solvents separates and purifies penicillin. </a:t>
            </a:r>
          </a:p>
          <a:p>
            <a:r>
              <a:rPr lang="en-US" dirty="0" smtClean="0"/>
              <a:t>Further the aqueous penicillin is evaporated and crystallized in the form of sodium penicillin. Lastly this penicillin is </a:t>
            </a:r>
            <a:r>
              <a:rPr lang="en-US" dirty="0" err="1" smtClean="0"/>
              <a:t>standardised</a:t>
            </a:r>
            <a:r>
              <a:rPr lang="en-US" dirty="0" smtClean="0"/>
              <a:t>.</a:t>
            </a:r>
          </a:p>
          <a:p>
            <a:endParaRPr lang="en-US" dirty="0"/>
          </a:p>
        </p:txBody>
      </p:sp>
    </p:spTree>
    <p:extLst>
      <p:ext uri="{BB962C8B-B14F-4D97-AF65-F5344CB8AC3E}">
        <p14:creationId xmlns:p14="http://schemas.microsoft.com/office/powerpoint/2010/main" val="112271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Penicillin is an antibiotic produced by microorganisms. </a:t>
            </a:r>
            <a:endParaRPr lang="en-US" dirty="0" smtClean="0"/>
          </a:p>
          <a:p>
            <a:r>
              <a:rPr lang="en-US" dirty="0" smtClean="0"/>
              <a:t>The first antibiotic used in large amount during world war second for treatment of soldiers.</a:t>
            </a:r>
          </a:p>
          <a:p>
            <a:r>
              <a:rPr lang="en-US" dirty="0" smtClean="0"/>
              <a:t>This </a:t>
            </a:r>
            <a:r>
              <a:rPr lang="en-US" dirty="0"/>
              <a:t>antibiotics inhibit growth and development of other micro-organism. </a:t>
            </a:r>
            <a:endParaRPr lang="en-US" dirty="0" smtClean="0"/>
          </a:p>
          <a:p>
            <a:r>
              <a:rPr lang="en-US" dirty="0" smtClean="0"/>
              <a:t>Generally </a:t>
            </a:r>
            <a:r>
              <a:rPr lang="en-US" dirty="0"/>
              <a:t>the penicillin antibiotic is produced by some </a:t>
            </a:r>
            <a:r>
              <a:rPr lang="en-US" dirty="0" err="1"/>
              <a:t>actinomycetes</a:t>
            </a:r>
            <a:r>
              <a:rPr lang="en-US" dirty="0"/>
              <a:t> and some filamentous fungi. </a:t>
            </a:r>
            <a:endParaRPr lang="en-US" dirty="0" smtClean="0"/>
          </a:p>
          <a:p>
            <a:r>
              <a:rPr lang="en-US" dirty="0" smtClean="0"/>
              <a:t>The </a:t>
            </a:r>
            <a:r>
              <a:rPr lang="en-US" dirty="0"/>
              <a:t>antibiotics produced by these micro-organism can be used </a:t>
            </a:r>
            <a:r>
              <a:rPr lang="en-US" dirty="0" smtClean="0"/>
              <a:t>in medicine </a:t>
            </a:r>
            <a:r>
              <a:rPr lang="en-US" dirty="0"/>
              <a:t>field, veterinary as well as agricultural field. </a:t>
            </a:r>
          </a:p>
          <a:p>
            <a:r>
              <a:rPr lang="en-US" dirty="0" smtClean="0"/>
              <a:t>Can be used against </a:t>
            </a:r>
            <a:r>
              <a:rPr lang="en-US" dirty="0"/>
              <a:t>Gram positive bacteria as well as high dosage can be used against Gram negative bacteria. </a:t>
            </a:r>
            <a:r>
              <a:rPr lang="en-US" dirty="0" smtClean="0"/>
              <a:t/>
            </a:r>
            <a:br>
              <a:rPr lang="en-US" dirty="0" smtClean="0"/>
            </a:br>
            <a:endParaRPr lang="en-US" dirty="0" smtClean="0"/>
          </a:p>
          <a:p>
            <a:pPr marL="0" indent="0">
              <a:buNone/>
            </a:pPr>
            <a:r>
              <a:rPr lang="en-US" dirty="0" smtClean="0">
                <a:solidFill>
                  <a:srgbClr val="FF0000"/>
                </a:solidFill>
              </a:rPr>
              <a:t>Penicillin </a:t>
            </a:r>
            <a:r>
              <a:rPr lang="en-US" dirty="0">
                <a:solidFill>
                  <a:srgbClr val="FF0000"/>
                </a:solidFill>
              </a:rPr>
              <a:t>is not harmful to plants, animals or human beings except in some cases of allergies.</a:t>
            </a:r>
          </a:p>
        </p:txBody>
      </p:sp>
    </p:spTree>
    <p:extLst>
      <p:ext uri="{BB962C8B-B14F-4D97-AF65-F5344CB8AC3E}">
        <p14:creationId xmlns:p14="http://schemas.microsoft.com/office/powerpoint/2010/main" val="75543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PENICILLIN</a:t>
            </a:r>
            <a:endParaRPr lang="en-US" dirty="0"/>
          </a:p>
        </p:txBody>
      </p:sp>
      <p:pic>
        <p:nvPicPr>
          <p:cNvPr id="1026" name="Picture 2" descr="Core structure of Penicilli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0" y="2372519"/>
            <a:ext cx="48768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20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PRODUCTION OF PENICILLIN</a:t>
            </a:r>
            <a:endParaRPr lang="en-US" dirty="0"/>
          </a:p>
        </p:txBody>
      </p:sp>
      <p:sp>
        <p:nvSpPr>
          <p:cNvPr id="3" name="Content Placeholder 2"/>
          <p:cNvSpPr>
            <a:spLocks noGrp="1"/>
          </p:cNvSpPr>
          <p:nvPr>
            <p:ph idx="1"/>
          </p:nvPr>
        </p:nvSpPr>
        <p:spPr/>
        <p:txBody>
          <a:bodyPr/>
          <a:lstStyle/>
          <a:p>
            <a:pPr marL="0" indent="0">
              <a:buNone/>
            </a:pPr>
            <a:r>
              <a:rPr lang="en-US" dirty="0" smtClean="0"/>
              <a:t>Penicillin </a:t>
            </a:r>
            <a:r>
              <a:rPr lang="en-US" dirty="0"/>
              <a:t>fermentation is carried out anaerobically by submerged aerated fermentation process. </a:t>
            </a:r>
            <a:endParaRPr lang="en-US" dirty="0" smtClean="0"/>
          </a:p>
          <a:p>
            <a:pPr marL="0" indent="0">
              <a:buNone/>
            </a:pPr>
            <a:endParaRPr lang="en-US" dirty="0"/>
          </a:p>
          <a:p>
            <a:pPr marL="514350" indent="-514350">
              <a:buFont typeface="+mj-lt"/>
              <a:buAutoNum type="arabicPeriod"/>
            </a:pPr>
            <a:r>
              <a:rPr lang="en-US" dirty="0"/>
              <a:t>Fermentation medium</a:t>
            </a:r>
          </a:p>
          <a:p>
            <a:pPr marL="514350" indent="-514350">
              <a:buFont typeface="+mj-lt"/>
              <a:buAutoNum type="arabicPeriod"/>
            </a:pPr>
            <a:r>
              <a:rPr lang="en-US" dirty="0"/>
              <a:t>Fermentation organism</a:t>
            </a:r>
          </a:p>
          <a:p>
            <a:pPr marL="514350" indent="-514350">
              <a:buFont typeface="+mj-lt"/>
              <a:buAutoNum type="arabicPeriod"/>
            </a:pPr>
            <a:r>
              <a:rPr lang="en-US" dirty="0"/>
              <a:t>Inoculum preparation</a:t>
            </a:r>
          </a:p>
          <a:p>
            <a:pPr marL="514350" indent="-514350">
              <a:buFont typeface="+mj-lt"/>
              <a:buAutoNum type="arabicPeriod"/>
            </a:pPr>
            <a:r>
              <a:rPr lang="en-US" dirty="0"/>
              <a:t>Fermentation process</a:t>
            </a:r>
          </a:p>
          <a:p>
            <a:pPr marL="514350" indent="-514350">
              <a:buFont typeface="+mj-lt"/>
              <a:buAutoNum type="arabicPeriod"/>
            </a:pPr>
            <a:r>
              <a:rPr lang="en-US" dirty="0"/>
              <a:t>Recovery and Harvest of penicillin</a:t>
            </a:r>
          </a:p>
          <a:p>
            <a:endParaRPr lang="en-US" dirty="0"/>
          </a:p>
        </p:txBody>
      </p:sp>
    </p:spTree>
    <p:extLst>
      <p:ext uri="{BB962C8B-B14F-4D97-AF65-F5344CB8AC3E}">
        <p14:creationId xmlns:p14="http://schemas.microsoft.com/office/powerpoint/2010/main" val="348908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Fermentation medium</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Fermentation </a:t>
            </a:r>
            <a:r>
              <a:rPr lang="en-US" dirty="0"/>
              <a:t>media used in penicillin fermentation should provide a sufficient amount </a:t>
            </a:r>
            <a:r>
              <a:rPr lang="en-US" dirty="0" smtClean="0"/>
              <a:t>of:</a:t>
            </a:r>
          </a:p>
          <a:p>
            <a:pPr marL="0" indent="0">
              <a:buNone/>
            </a:pPr>
            <a:endParaRPr lang="en-US" dirty="0" smtClean="0"/>
          </a:p>
          <a:p>
            <a:pPr marL="571500" indent="-571500">
              <a:buFont typeface="+mj-lt"/>
              <a:buAutoNum type="romanLcPeriod"/>
            </a:pPr>
            <a:r>
              <a:rPr lang="en-US" dirty="0" smtClean="0"/>
              <a:t>Carbon source</a:t>
            </a:r>
          </a:p>
          <a:p>
            <a:pPr marL="571500" indent="-571500">
              <a:buFont typeface="+mj-lt"/>
              <a:buAutoNum type="romanLcPeriod"/>
            </a:pPr>
            <a:r>
              <a:rPr lang="en-US" dirty="0" smtClean="0"/>
              <a:t>Nitrogen source</a:t>
            </a:r>
          </a:p>
          <a:p>
            <a:pPr marL="571500" indent="-571500">
              <a:buFont typeface="+mj-lt"/>
              <a:buAutoNum type="romanLcPeriod"/>
            </a:pPr>
            <a:r>
              <a:rPr lang="en-US" dirty="0" smtClean="0"/>
              <a:t>Nutrients</a:t>
            </a:r>
          </a:p>
          <a:p>
            <a:pPr marL="571500" indent="-571500">
              <a:buFont typeface="+mj-lt"/>
              <a:buAutoNum type="romanLcPeriod"/>
            </a:pPr>
            <a:r>
              <a:rPr lang="en-US" dirty="0" smtClean="0"/>
              <a:t>Amino-acids</a:t>
            </a:r>
          </a:p>
          <a:p>
            <a:pPr marL="571500" indent="-571500">
              <a:buFont typeface="+mj-lt"/>
              <a:buAutoNum type="romanLcPeriod"/>
            </a:pPr>
            <a:r>
              <a:rPr lang="en-US" dirty="0" smtClean="0"/>
              <a:t>Salts and </a:t>
            </a:r>
          </a:p>
          <a:p>
            <a:pPr marL="571500" indent="-571500">
              <a:buFont typeface="+mj-lt"/>
              <a:buAutoNum type="romanLcPeriod"/>
            </a:pPr>
            <a:r>
              <a:rPr lang="en-US" dirty="0" smtClean="0"/>
              <a:t>Precursors</a:t>
            </a:r>
          </a:p>
          <a:p>
            <a:pPr marL="0" indent="0">
              <a:buNone/>
            </a:pPr>
            <a:endParaRPr lang="en-US" dirty="0" smtClean="0"/>
          </a:p>
          <a:p>
            <a:r>
              <a:rPr lang="en-US" dirty="0" smtClean="0"/>
              <a:t>The </a:t>
            </a:r>
            <a:r>
              <a:rPr lang="en-US" dirty="0"/>
              <a:t>fermentation media should provide growth of mycelium, accumulation, extraction, purification of penicillin. </a:t>
            </a:r>
            <a:endParaRPr lang="en-US" dirty="0" smtClean="0"/>
          </a:p>
          <a:p>
            <a:r>
              <a:rPr lang="en-US" dirty="0" smtClean="0"/>
              <a:t>Exact </a:t>
            </a:r>
            <a:r>
              <a:rPr lang="en-US" dirty="0"/>
              <a:t>composition of media used in industries are not know as it’s a matter of trade secrets. </a:t>
            </a:r>
            <a:endParaRPr lang="en-US" dirty="0" smtClean="0"/>
          </a:p>
        </p:txBody>
      </p:sp>
    </p:spTree>
    <p:extLst>
      <p:ext uri="{BB962C8B-B14F-4D97-AF65-F5344CB8AC3E}">
        <p14:creationId xmlns:p14="http://schemas.microsoft.com/office/powerpoint/2010/main" val="266192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The raw material used in media as a source of nutrient are as follows.</a:t>
            </a:r>
          </a:p>
          <a:p>
            <a:endParaRPr lang="en-US" b="1" dirty="0"/>
          </a:p>
          <a:p>
            <a:pPr marL="0" indent="0">
              <a:buNone/>
            </a:pPr>
            <a:r>
              <a:rPr lang="en-US" b="1" dirty="0" smtClean="0"/>
              <a:t>Carbon source</a:t>
            </a:r>
            <a:r>
              <a:rPr lang="en-US" dirty="0" smtClean="0"/>
              <a:t> </a:t>
            </a:r>
          </a:p>
          <a:p>
            <a:r>
              <a:rPr lang="en-US" dirty="0" smtClean="0"/>
              <a:t>Glucose</a:t>
            </a:r>
          </a:p>
          <a:p>
            <a:r>
              <a:rPr lang="en-US" dirty="0" smtClean="0"/>
              <a:t>Lactose and </a:t>
            </a:r>
          </a:p>
          <a:p>
            <a:r>
              <a:rPr lang="en-US" dirty="0" smtClean="0"/>
              <a:t>Sucrose</a:t>
            </a:r>
          </a:p>
          <a:p>
            <a:pPr marL="0" indent="0">
              <a:buNone/>
            </a:pPr>
            <a:endParaRPr lang="en-US" dirty="0" smtClean="0"/>
          </a:p>
          <a:p>
            <a:pPr marL="0" indent="0">
              <a:buNone/>
            </a:pPr>
            <a:r>
              <a:rPr lang="en-US" b="1" dirty="0" smtClean="0"/>
              <a:t>Nitrogen source</a:t>
            </a:r>
          </a:p>
          <a:p>
            <a:r>
              <a:rPr lang="en-US" dirty="0" smtClean="0"/>
              <a:t>Ammonium </a:t>
            </a:r>
            <a:r>
              <a:rPr lang="en-US" dirty="0" err="1" smtClean="0"/>
              <a:t>sulphate</a:t>
            </a:r>
            <a:endParaRPr lang="en-US" dirty="0" smtClean="0"/>
          </a:p>
          <a:p>
            <a:r>
              <a:rPr lang="en-US" dirty="0" smtClean="0"/>
              <a:t>Ammonium acetate</a:t>
            </a:r>
          </a:p>
          <a:p>
            <a:r>
              <a:rPr lang="en-US" dirty="0" smtClean="0"/>
              <a:t>Ammonium lactate</a:t>
            </a:r>
          </a:p>
          <a:p>
            <a:pPr marL="0" indent="0">
              <a:buNone/>
            </a:pPr>
            <a:endParaRPr lang="en-US" dirty="0"/>
          </a:p>
        </p:txBody>
      </p:sp>
    </p:spTree>
    <p:extLst>
      <p:ext uri="{BB962C8B-B14F-4D97-AF65-F5344CB8AC3E}">
        <p14:creationId xmlns:p14="http://schemas.microsoft.com/office/powerpoint/2010/main" val="413661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a:t>
            </a:r>
            <a:endParaRPr lang="en-US" b="1" dirty="0"/>
          </a:p>
        </p:txBody>
      </p:sp>
      <p:sp>
        <p:nvSpPr>
          <p:cNvPr id="3" name="Content Placeholder 2"/>
          <p:cNvSpPr>
            <a:spLocks noGrp="1"/>
          </p:cNvSpPr>
          <p:nvPr>
            <p:ph idx="1"/>
          </p:nvPr>
        </p:nvSpPr>
        <p:spPr/>
        <p:txBody>
          <a:bodyPr numCol="2">
            <a:noAutofit/>
          </a:bodyPr>
          <a:lstStyle/>
          <a:p>
            <a:pPr marL="0" indent="0">
              <a:buNone/>
            </a:pPr>
            <a:r>
              <a:rPr lang="en-US" sz="2400" b="1" dirty="0" smtClean="0"/>
              <a:t>Amino acids </a:t>
            </a:r>
          </a:p>
          <a:p>
            <a:r>
              <a:rPr lang="en-US" sz="2400" dirty="0" smtClean="0"/>
              <a:t>Corn steep liquor.</a:t>
            </a:r>
          </a:p>
          <a:p>
            <a:pPr marL="0" indent="0">
              <a:buNone/>
            </a:pPr>
            <a:endParaRPr lang="en-US" sz="2400" dirty="0" smtClean="0"/>
          </a:p>
          <a:p>
            <a:pPr marL="0" indent="0">
              <a:buNone/>
            </a:pPr>
            <a:r>
              <a:rPr lang="en-US" sz="2400" b="1" dirty="0" smtClean="0"/>
              <a:t>Precursors for penicillin G </a:t>
            </a:r>
          </a:p>
          <a:p>
            <a:r>
              <a:rPr lang="en-US" sz="2400" dirty="0" err="1" smtClean="0"/>
              <a:t>phenylacetic</a:t>
            </a:r>
            <a:r>
              <a:rPr lang="en-US" sz="2400" dirty="0" smtClean="0"/>
              <a:t> acid</a:t>
            </a:r>
          </a:p>
          <a:p>
            <a:endParaRPr lang="en-US" sz="2400" dirty="0" smtClean="0"/>
          </a:p>
          <a:p>
            <a:pPr marL="0" indent="0">
              <a:buNone/>
            </a:pPr>
            <a:r>
              <a:rPr lang="en-US" sz="2400" b="1" dirty="0" smtClean="0"/>
              <a:t>Precursors for penicillin X </a:t>
            </a:r>
          </a:p>
          <a:p>
            <a:r>
              <a:rPr lang="en-US" sz="2400" dirty="0" err="1" smtClean="0"/>
              <a:t>Hydroxyphenylacetic</a:t>
            </a:r>
            <a:r>
              <a:rPr lang="en-US" sz="2400" dirty="0" smtClean="0"/>
              <a:t> acid</a:t>
            </a:r>
          </a:p>
          <a:p>
            <a:pPr marL="0" indent="0">
              <a:buNone/>
            </a:pPr>
            <a:endParaRPr lang="en-US" sz="2400" b="1" dirty="0"/>
          </a:p>
          <a:p>
            <a:pPr marL="0" indent="0">
              <a:buNone/>
            </a:pPr>
            <a:r>
              <a:rPr lang="en-US" sz="2400" b="1" dirty="0" smtClean="0"/>
              <a:t>Precursors for penicillin V</a:t>
            </a:r>
          </a:p>
          <a:p>
            <a:r>
              <a:rPr lang="en-US" sz="2400" dirty="0" smtClean="0"/>
              <a:t> </a:t>
            </a:r>
            <a:r>
              <a:rPr lang="en-US" sz="2400" dirty="0" err="1" smtClean="0"/>
              <a:t>Phenoxyacetic</a:t>
            </a:r>
            <a:r>
              <a:rPr lang="en-US" sz="2400" dirty="0" smtClean="0"/>
              <a:t> acid.</a:t>
            </a:r>
          </a:p>
        </p:txBody>
      </p:sp>
    </p:spTree>
    <p:extLst>
      <p:ext uri="{BB962C8B-B14F-4D97-AF65-F5344CB8AC3E}">
        <p14:creationId xmlns:p14="http://schemas.microsoft.com/office/powerpoint/2010/main" val="309240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Fermentation organism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Initially</a:t>
            </a:r>
            <a:r>
              <a:rPr lang="en-US" i="1" dirty="0"/>
              <a:t> </a:t>
            </a:r>
            <a:r>
              <a:rPr lang="en-US" i="1" dirty="0" err="1"/>
              <a:t>Penicillium</a:t>
            </a:r>
            <a:r>
              <a:rPr lang="en-US" i="1" dirty="0"/>
              <a:t> </a:t>
            </a:r>
            <a:r>
              <a:rPr lang="en-US" i="1" dirty="0" err="1"/>
              <a:t>notatum</a:t>
            </a:r>
            <a:r>
              <a:rPr lang="en-US" dirty="0"/>
              <a:t> strain was used for fermentation of penicillin. </a:t>
            </a:r>
            <a:endParaRPr lang="en-US" dirty="0" smtClean="0"/>
          </a:p>
          <a:p>
            <a:r>
              <a:rPr lang="en-US" dirty="0" smtClean="0"/>
              <a:t>The </a:t>
            </a:r>
            <a:r>
              <a:rPr lang="en-US" dirty="0"/>
              <a:t>results obtained by using this strain were not satisfactory so later a strain called</a:t>
            </a:r>
            <a:r>
              <a:rPr lang="en-US" i="1" dirty="0"/>
              <a:t> </a:t>
            </a:r>
            <a:r>
              <a:rPr lang="en-US" i="1" dirty="0" err="1"/>
              <a:t>Penicillium</a:t>
            </a:r>
            <a:r>
              <a:rPr lang="en-US" i="1" dirty="0"/>
              <a:t> </a:t>
            </a:r>
            <a:r>
              <a:rPr lang="en-US" i="1" dirty="0" err="1"/>
              <a:t>chrysogenum</a:t>
            </a:r>
            <a:r>
              <a:rPr lang="en-US" dirty="0"/>
              <a:t> was discovered and it gave a greater yield. </a:t>
            </a:r>
            <a:endParaRPr lang="en-US" dirty="0" smtClean="0"/>
          </a:p>
          <a:p>
            <a:r>
              <a:rPr lang="en-US" dirty="0" smtClean="0"/>
              <a:t>The </a:t>
            </a:r>
            <a:r>
              <a:rPr lang="en-US" dirty="0"/>
              <a:t>strain </a:t>
            </a:r>
            <a:r>
              <a:rPr lang="en-US" i="1" dirty="0"/>
              <a:t> </a:t>
            </a:r>
            <a:r>
              <a:rPr lang="en-US" i="1" dirty="0" err="1"/>
              <a:t>Penicillium</a:t>
            </a:r>
            <a:r>
              <a:rPr lang="en-US" i="1" dirty="0"/>
              <a:t> </a:t>
            </a:r>
            <a:r>
              <a:rPr lang="en-US" i="1" dirty="0" err="1"/>
              <a:t>chrysogenum</a:t>
            </a:r>
            <a:r>
              <a:rPr lang="en-US" i="1" dirty="0"/>
              <a:t> </a:t>
            </a:r>
            <a:r>
              <a:rPr lang="en-US" dirty="0"/>
              <a:t>gave a yield of 200 units/ ml. </a:t>
            </a:r>
            <a:endParaRPr lang="en-US" dirty="0" smtClean="0"/>
          </a:p>
          <a:p>
            <a:r>
              <a:rPr lang="en-US" dirty="0" smtClean="0"/>
              <a:t>Further </a:t>
            </a:r>
            <a:r>
              <a:rPr lang="en-US" dirty="0"/>
              <a:t>this strain was improved by using strain improvement program and after strain improvement the strain gave a yield of 761 units /ml by using submerged cultured method. </a:t>
            </a:r>
            <a:endParaRPr lang="en-US" dirty="0" smtClean="0"/>
          </a:p>
          <a:p>
            <a:r>
              <a:rPr lang="en-US" dirty="0" smtClean="0"/>
              <a:t>This </a:t>
            </a:r>
            <a:r>
              <a:rPr lang="en-US" dirty="0"/>
              <a:t>strain improvement is carried out by genetic mutation so this strain is highly unstable so this strain should be maintained properly. </a:t>
            </a:r>
            <a:endParaRPr lang="en-US" dirty="0" smtClean="0"/>
          </a:p>
          <a:p>
            <a:r>
              <a:rPr lang="en-US" dirty="0" smtClean="0"/>
              <a:t>The </a:t>
            </a:r>
            <a:r>
              <a:rPr lang="en-US" dirty="0"/>
              <a:t>strain is maintained in dormant state by using </a:t>
            </a:r>
            <a:r>
              <a:rPr lang="en-US" dirty="0" err="1"/>
              <a:t>lyophilization</a:t>
            </a:r>
            <a:r>
              <a:rPr lang="en-US" dirty="0"/>
              <a:t> technique, stored in liquid nitrogen in frozen state or in spore form.</a:t>
            </a:r>
          </a:p>
          <a:p>
            <a:endParaRPr lang="en-US" dirty="0"/>
          </a:p>
        </p:txBody>
      </p:sp>
    </p:spTree>
    <p:extLst>
      <p:ext uri="{BB962C8B-B14F-4D97-AF65-F5344CB8AC3E}">
        <p14:creationId xmlns:p14="http://schemas.microsoft.com/office/powerpoint/2010/main" val="401056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Inoculum preparation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 </a:t>
            </a:r>
            <a:r>
              <a:rPr lang="en-US" dirty="0" smtClean="0"/>
              <a:t>In the process of </a:t>
            </a:r>
            <a:r>
              <a:rPr lang="en-US" dirty="0" err="1" smtClean="0"/>
              <a:t>innoculum</a:t>
            </a:r>
            <a:r>
              <a:rPr lang="en-US" dirty="0" smtClean="0"/>
              <a:t> preparation the pure culture of </a:t>
            </a:r>
            <a:r>
              <a:rPr lang="en-US" i="1" dirty="0" err="1" smtClean="0"/>
              <a:t>Penicillium</a:t>
            </a:r>
            <a:r>
              <a:rPr lang="en-US" i="1" dirty="0" smtClean="0"/>
              <a:t> </a:t>
            </a:r>
            <a:r>
              <a:rPr lang="en-US" i="1" dirty="0" err="1" smtClean="0"/>
              <a:t>chrysogenum</a:t>
            </a:r>
            <a:r>
              <a:rPr lang="en-US" i="1" dirty="0" smtClean="0"/>
              <a:t> is prepared</a:t>
            </a:r>
            <a:r>
              <a:rPr lang="en-US" dirty="0" smtClean="0"/>
              <a:t> in adequate amount for production of penicillin. </a:t>
            </a:r>
          </a:p>
          <a:p>
            <a:r>
              <a:rPr lang="en-US" dirty="0" smtClean="0"/>
              <a:t>The primary stock is added in special agar the special agar should provide sporulation of spores the </a:t>
            </a:r>
            <a:r>
              <a:rPr lang="en-US" dirty="0" err="1" smtClean="0"/>
              <a:t>sporulating</a:t>
            </a:r>
            <a:r>
              <a:rPr lang="en-US" dirty="0" smtClean="0"/>
              <a:t> medium is used to prepare this working stock. </a:t>
            </a:r>
          </a:p>
          <a:p>
            <a:r>
              <a:rPr lang="en-US" dirty="0" smtClean="0"/>
              <a:t>The </a:t>
            </a:r>
            <a:r>
              <a:rPr lang="en-US" dirty="0" err="1" smtClean="0"/>
              <a:t>sporulated</a:t>
            </a:r>
            <a:r>
              <a:rPr lang="en-US" dirty="0" smtClean="0"/>
              <a:t> spores are suspended in SLS solution that is sodium lauryl </a:t>
            </a:r>
            <a:r>
              <a:rPr lang="en-US" dirty="0" err="1" smtClean="0"/>
              <a:t>sulphonate</a:t>
            </a:r>
            <a:r>
              <a:rPr lang="en-US" dirty="0" smtClean="0"/>
              <a:t> in a proportion of 1:10,000 further this spores are added in a nutrient medium of wheat bran plus nutrient and the flask are incubated for 5 to 7 days at 24 ° C. </a:t>
            </a:r>
          </a:p>
          <a:p>
            <a:r>
              <a:rPr lang="en-US" dirty="0" smtClean="0"/>
              <a:t>This medium is used for heavy sporulation. </a:t>
            </a:r>
            <a:endParaRPr lang="en-US" dirty="0" smtClean="0"/>
          </a:p>
          <a:p>
            <a:pPr marL="0" indent="0">
              <a:buNone/>
            </a:pPr>
            <a:r>
              <a:rPr lang="en-US" dirty="0" smtClean="0"/>
              <a:t>Now </a:t>
            </a:r>
            <a:r>
              <a:rPr lang="en-US" dirty="0" smtClean="0"/>
              <a:t>this spores are used as a </a:t>
            </a:r>
            <a:r>
              <a:rPr lang="en-US" dirty="0" err="1" smtClean="0"/>
              <a:t>innoculum</a:t>
            </a:r>
            <a:r>
              <a:rPr lang="en-US" dirty="0" smtClean="0"/>
              <a:t> in fermentation tank.</a:t>
            </a:r>
          </a:p>
          <a:p>
            <a:endParaRPr lang="en-US" dirty="0"/>
          </a:p>
        </p:txBody>
      </p:sp>
    </p:spTree>
    <p:extLst>
      <p:ext uri="{BB962C8B-B14F-4D97-AF65-F5344CB8AC3E}">
        <p14:creationId xmlns:p14="http://schemas.microsoft.com/office/powerpoint/2010/main" val="1679454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626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FERMENTATION OF PENICILLIN ANTIBIOTIC</vt:lpstr>
      <vt:lpstr>INTRODUCTION</vt:lpstr>
      <vt:lpstr>STRUCTURE OF PENICILLIN</vt:lpstr>
      <vt:lpstr>PRODUCTION OF PENICILLIN</vt:lpstr>
      <vt:lpstr>1. Fermentation medium</vt:lpstr>
      <vt:lpstr>Conti…</vt:lpstr>
      <vt:lpstr>Conti….</vt:lpstr>
      <vt:lpstr>2. Fermentation organism</vt:lpstr>
      <vt:lpstr>3. Inoculum preparation</vt:lpstr>
      <vt:lpstr>4. Fermentation process </vt:lpstr>
      <vt:lpstr>PowerPoint Presentation</vt:lpstr>
      <vt:lpstr>PowerPoint Presentation</vt:lpstr>
      <vt:lpstr>PowerPoint Presentation</vt:lpstr>
      <vt:lpstr>5. Harvest and Recovery</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FERMENTATION OF PENICILLIN ANTIBIOTIC</dc:title>
  <dc:creator>Microsoft account</dc:creator>
  <cp:lastModifiedBy>Dr Rafia</cp:lastModifiedBy>
  <cp:revision>8</cp:revision>
  <dcterms:created xsi:type="dcterms:W3CDTF">2021-10-10T11:27:38Z</dcterms:created>
  <dcterms:modified xsi:type="dcterms:W3CDTF">2021-10-09T17:15:34Z</dcterms:modified>
</cp:coreProperties>
</file>