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4" r:id="rId9"/>
    <p:sldId id="265" r:id="rId10"/>
    <p:sldId id="268" r:id="rId11"/>
    <p:sldId id="266" r:id="rId12"/>
    <p:sldId id="267" r:id="rId13"/>
    <p:sldId id="273" r:id="rId14"/>
    <p:sldId id="269" r:id="rId15"/>
    <p:sldId id="270" r:id="rId16"/>
    <p:sldId id="272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7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4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6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4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4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2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3AC0-0B11-4831-A156-34BB0454F66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3A0F-1685-4682-A980-AD283F152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32" y="19208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INDUSTRIAL PRODUCTION OF ERYTHROMYCIN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8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i="1" dirty="0"/>
              <a:t>Streptomyces </a:t>
            </a:r>
            <a:r>
              <a:rPr lang="en-US" i="1" dirty="0" err="1"/>
              <a:t>aureofaciens</a:t>
            </a:r>
            <a:r>
              <a:rPr lang="en-US" dirty="0"/>
              <a:t> ATCC 13908-13911 and NCI B-9114 are used for the industrial production of tetracycline.</a:t>
            </a:r>
          </a:p>
          <a:p>
            <a:pPr fontAlgn="base"/>
            <a:r>
              <a:rPr lang="en-US" dirty="0"/>
              <a:t>The stock cultures are maintained for longer periods in the form of lyophilized spores or at liquid nitrogen temperature as spore stock.</a:t>
            </a:r>
          </a:p>
          <a:p>
            <a:pPr fontAlgn="base"/>
            <a:r>
              <a:rPr lang="en-US" dirty="0"/>
              <a:t>Tetracycline antibiotic yield can be improved by mutagens like UV light, X-rays, </a:t>
            </a:r>
            <a:r>
              <a:rPr lang="el-GR" dirty="0"/>
              <a:t>γ-</a:t>
            </a:r>
            <a:r>
              <a:rPr lang="en-US" dirty="0"/>
              <a:t>radiation, ethylene amine, and nitrogen mustards, alone or in combinations.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STRUCTURES OF TETRACYCLINES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91" y="2546906"/>
            <a:ext cx="6271912" cy="351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2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INOCULUM DEVELOPMENT: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The medium used for inoculum development </a:t>
            </a:r>
            <a:r>
              <a:rPr lang="en-US" b="1" dirty="0" smtClean="0"/>
              <a:t>contains:</a:t>
            </a:r>
          </a:p>
          <a:p>
            <a:pPr marL="571500" indent="-571500" fontAlgn="base">
              <a:buFont typeface="+mj-lt"/>
              <a:buAutoNum type="romanLcPeriod"/>
            </a:pPr>
            <a:endParaRPr lang="en-US" b="1" dirty="0"/>
          </a:p>
          <a:p>
            <a:pPr marL="571500" indent="-571500" fontAlgn="base">
              <a:buFont typeface="+mj-lt"/>
              <a:buAutoNum type="romanLcPeriod"/>
            </a:pPr>
            <a:r>
              <a:rPr lang="en-US" dirty="0" smtClean="0"/>
              <a:t>carbohydrates </a:t>
            </a:r>
            <a:r>
              <a:rPr lang="en-US" dirty="0"/>
              <a:t>(sucrose and maltose)- </a:t>
            </a:r>
            <a:r>
              <a:rPr lang="en-US" dirty="0" smtClean="0"/>
              <a:t>2.5%</a:t>
            </a:r>
          </a:p>
          <a:p>
            <a:pPr marL="571500" indent="-571500" fontAlgn="base">
              <a:buFont typeface="+mj-lt"/>
              <a:buAutoNum type="romanLcPeriod"/>
            </a:pPr>
            <a:r>
              <a:rPr lang="en-US" dirty="0" smtClean="0"/>
              <a:t>corn-steep </a:t>
            </a:r>
            <a:r>
              <a:rPr lang="en-US" dirty="0"/>
              <a:t>liquor </a:t>
            </a:r>
            <a:r>
              <a:rPr lang="en-US" dirty="0" smtClean="0"/>
              <a:t>1.7%</a:t>
            </a:r>
          </a:p>
          <a:p>
            <a:pPr marL="571500" indent="-571500" fontAlgn="base">
              <a:buFont typeface="+mj-lt"/>
              <a:buAutoNum type="romanLcPeriod"/>
            </a:pPr>
            <a:r>
              <a:rPr lang="en-US" dirty="0" smtClean="0"/>
              <a:t>calcium </a:t>
            </a:r>
            <a:r>
              <a:rPr lang="en-US" dirty="0"/>
              <a:t>carbonate 1%, (NH4)2SO4 – 0.2%, and </a:t>
            </a:r>
            <a:endParaRPr lang="en-US" dirty="0" smtClean="0"/>
          </a:p>
          <a:p>
            <a:pPr marL="571500" indent="-571500" fontAlgn="base">
              <a:buFont typeface="+mj-lt"/>
              <a:buAutoNum type="romanLcPeriod"/>
            </a:pPr>
            <a:r>
              <a:rPr lang="en-US" dirty="0" smtClean="0"/>
              <a:t>other </a:t>
            </a:r>
            <a:r>
              <a:rPr lang="en-US" dirty="0"/>
              <a:t>inorganic salts and minerals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4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The different steps in the inoculum development of tetracycline production are shown in </a:t>
            </a:r>
            <a:r>
              <a:rPr lang="en-US" b="1" dirty="0" smtClean="0">
                <a:solidFill>
                  <a:srgbClr val="FF0000"/>
                </a:solidFill>
              </a:rPr>
              <a:t>Fig. 5.13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dirty="0" smtClean="0"/>
              <a:t>The culture is monitored for </a:t>
            </a:r>
          </a:p>
          <a:p>
            <a:pPr marL="571500" indent="-571500" fontAlgn="base">
              <a:buFont typeface="+mj-lt"/>
              <a:buAutoNum type="romanLcPeriod"/>
            </a:pPr>
            <a:r>
              <a:rPr lang="en-US" dirty="0" smtClean="0"/>
              <a:t>Temperature</a:t>
            </a:r>
          </a:p>
          <a:p>
            <a:pPr marL="571500" indent="-571500" fontAlgn="base">
              <a:buFont typeface="+mj-lt"/>
              <a:buAutoNum type="romanLcPeriod"/>
            </a:pPr>
            <a:r>
              <a:rPr lang="en-US" dirty="0" smtClean="0"/>
              <a:t>pH, residual sugar</a:t>
            </a:r>
          </a:p>
          <a:p>
            <a:pPr marL="571500" indent="-571500" fontAlgn="base">
              <a:buFont typeface="+mj-lt"/>
              <a:buAutoNum type="romanLcPeriod"/>
            </a:pPr>
            <a:r>
              <a:rPr lang="en-US" dirty="0" smtClean="0"/>
              <a:t>carbon dioxide</a:t>
            </a:r>
          </a:p>
          <a:p>
            <a:pPr marL="571500" indent="-571500" fontAlgn="base">
              <a:buFont typeface="+mj-lt"/>
              <a:buAutoNum type="romanLcPeriod"/>
            </a:pPr>
            <a:r>
              <a:rPr lang="en-US" dirty="0" smtClean="0"/>
              <a:t>biomass, etc.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Optimum yield is obtained from a medium containing inoculum for 24 hours.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2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4" y="257578"/>
            <a:ext cx="11329306" cy="64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3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FERMENTATION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err="1"/>
              <a:t>Tetracyclines</a:t>
            </a:r>
            <a:r>
              <a:rPr lang="en-US" dirty="0"/>
              <a:t> are obtained by the submerged culture technique.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A </a:t>
            </a:r>
            <a:r>
              <a:rPr lang="en-US" dirty="0"/>
              <a:t>typical medium for the production of tetracycline by fermentation contains </a:t>
            </a:r>
            <a:endParaRPr lang="en-US" dirty="0" smtClean="0"/>
          </a:p>
          <a:p>
            <a:pPr marL="571500" indent="-571500" fontAlgn="base">
              <a:buFont typeface="+mj-lt"/>
              <a:buAutoNum type="romanLcPeriod"/>
            </a:pPr>
            <a:r>
              <a:rPr lang="en-US" dirty="0" smtClean="0"/>
              <a:t>carbon </a:t>
            </a:r>
            <a:r>
              <a:rPr lang="en-US" dirty="0"/>
              <a:t>sources (e.g. sucrose, dextrose. corn starch, vegetable </a:t>
            </a:r>
            <a:r>
              <a:rPr lang="en-US" dirty="0" smtClean="0"/>
              <a:t>oils)</a:t>
            </a:r>
          </a:p>
          <a:p>
            <a:pPr marL="571500" indent="-571500" fontAlgn="base">
              <a:buFont typeface="+mj-lt"/>
              <a:buAutoNum type="romanLcPeriod"/>
            </a:pPr>
            <a:r>
              <a:rPr lang="en-US" dirty="0" smtClean="0"/>
              <a:t>nitrogen </a:t>
            </a:r>
            <a:r>
              <a:rPr lang="en-US" dirty="0"/>
              <a:t>sources (e.g. corn-steep liquor, soybean meal, peanut meal), and </a:t>
            </a:r>
            <a:endParaRPr lang="en-US" dirty="0" smtClean="0"/>
          </a:p>
          <a:p>
            <a:pPr marL="571500" indent="-571500" fontAlgn="base">
              <a:buFont typeface="+mj-lt"/>
              <a:buAutoNum type="romanLcPeriod"/>
            </a:pPr>
            <a:r>
              <a:rPr lang="en-US" dirty="0" smtClean="0"/>
              <a:t>inorganic </a:t>
            </a:r>
            <a:r>
              <a:rPr lang="en-US" dirty="0"/>
              <a:t>salts </a:t>
            </a:r>
            <a:r>
              <a:rPr lang="en-US" dirty="0" smtClean="0"/>
              <a:t>( </a:t>
            </a:r>
            <a:r>
              <a:rPr lang="en-US" dirty="0"/>
              <a:t>ZnSO</a:t>
            </a:r>
            <a:r>
              <a:rPr lang="en-US" sz="2100" dirty="0"/>
              <a:t>4</a:t>
            </a:r>
            <a:r>
              <a:rPr lang="en-US" dirty="0"/>
              <a:t>, </a:t>
            </a:r>
            <a:r>
              <a:rPr lang="en-US" dirty="0" err="1"/>
              <a:t>NaCl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fontAlgn="base"/>
            <a:r>
              <a:rPr lang="en-US" dirty="0"/>
              <a:t>Lactose and </a:t>
            </a:r>
            <a:r>
              <a:rPr lang="en-US" dirty="0" err="1"/>
              <a:t>saccharose</a:t>
            </a:r>
            <a:r>
              <a:rPr lang="en-US" dirty="0"/>
              <a:t> are not used by Streptomyces species. </a:t>
            </a:r>
            <a:endParaRPr lang="en-US" dirty="0" smtClean="0"/>
          </a:p>
          <a:p>
            <a:pPr fontAlgn="base"/>
            <a:r>
              <a:rPr lang="en-US" dirty="0" smtClean="0"/>
              <a:t>Animal </a:t>
            </a:r>
            <a:r>
              <a:rPr lang="en-US" dirty="0"/>
              <a:t>and vegetable oils are used as antifoaming agents as well as carbon sources.</a:t>
            </a:r>
          </a:p>
          <a:p>
            <a:pPr fontAlgn="base"/>
            <a:r>
              <a:rPr lang="en-US" dirty="0"/>
              <a:t>Calcium carbonate helps in maintaining pH and also binds with antibiotics. </a:t>
            </a:r>
            <a:r>
              <a:rPr lang="en-US" dirty="0" smtClean="0"/>
              <a:t>Hence</a:t>
            </a:r>
            <a:r>
              <a:rPr lang="en-US" dirty="0"/>
              <a:t>, it prevents product accumulation and inhibition of product 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3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fermentation is conducted at 28 to 30°C, pH 6 to 6.5, and aeration level of 0.5 to 0.8 volume of air per volume of liquid per minute.</a:t>
            </a:r>
          </a:p>
          <a:p>
            <a:pPr fontAlgn="base"/>
            <a:r>
              <a:rPr lang="en-US" dirty="0" smtClean="0"/>
              <a:t>The fermentation process may be batch or semi-continuous type. </a:t>
            </a:r>
          </a:p>
          <a:p>
            <a:pPr fontAlgn="base"/>
            <a:r>
              <a:rPr lang="en-US" dirty="0" smtClean="0"/>
              <a:t>The yield of antibiotics depends upon pH, age of the inoculum, and composition of the medium. </a:t>
            </a:r>
          </a:p>
          <a:p>
            <a:pPr fontAlgn="base"/>
            <a:r>
              <a:rPr lang="en-US" dirty="0" smtClean="0"/>
              <a:t>Aeration of the culture is also very important for the biosynthesis of antibiotic.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9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smtClean="0"/>
              <a:t>PRODUCT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 smtClean="0"/>
              <a:t>Tetracycline </a:t>
            </a:r>
            <a:r>
              <a:rPr lang="en-US" sz="3200" dirty="0"/>
              <a:t>is obtained from the filtrate of the acidic medium by adsorption on diatomaceous earth </a:t>
            </a:r>
            <a:r>
              <a:rPr lang="en-US" sz="3200" dirty="0" smtClean="0"/>
              <a:t>(</a:t>
            </a:r>
            <a:r>
              <a:rPr lang="en-US" sz="3200" b="1" dirty="0"/>
              <a:t>Diatomaceous earth</a:t>
            </a:r>
            <a:r>
              <a:rPr lang="en-US" sz="3200" dirty="0"/>
              <a:t> diatomite or </a:t>
            </a:r>
            <a:r>
              <a:rPr lang="en-US" sz="3200" dirty="0" err="1"/>
              <a:t>kieselgur</a:t>
            </a:r>
            <a:r>
              <a:rPr lang="en-US" sz="3200" dirty="0"/>
              <a:t>/</a:t>
            </a:r>
            <a:r>
              <a:rPr lang="en-US" sz="3200" dirty="0" err="1"/>
              <a:t>kieselguhr</a:t>
            </a:r>
            <a:r>
              <a:rPr lang="en-US" sz="3200" dirty="0"/>
              <a:t> is a naturally occurring, soft, siliceous sedimentary rock</a:t>
            </a:r>
            <a:r>
              <a:rPr lang="en-US" sz="3200" dirty="0" smtClean="0"/>
              <a:t>) or </a:t>
            </a:r>
            <a:r>
              <a:rPr lang="en-US" sz="3200" dirty="0"/>
              <a:t>activated charcoal. </a:t>
            </a:r>
            <a:endParaRPr lang="en-US" sz="3200" dirty="0" smtClean="0"/>
          </a:p>
          <a:p>
            <a:pPr fontAlgn="base"/>
            <a:r>
              <a:rPr lang="en-US" sz="3200" dirty="0" smtClean="0"/>
              <a:t>It </a:t>
            </a:r>
            <a:r>
              <a:rPr lang="en-US" sz="3200" dirty="0"/>
              <a:t>is precipitated in the form of salts with metals of alkaline earth. </a:t>
            </a:r>
            <a:endParaRPr lang="en-US" sz="3200" dirty="0" smtClean="0"/>
          </a:p>
          <a:p>
            <a:pPr fontAlgn="base"/>
            <a:r>
              <a:rPr lang="en-US" sz="3200" dirty="0" smtClean="0"/>
              <a:t>Extraction </a:t>
            </a:r>
            <a:r>
              <a:rPr lang="en-US" sz="3200" dirty="0"/>
              <a:t>is carried from the broth with 1-butanol or in addition to a carrier i.e. quaternary ammonium compounds.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8445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Tetracycline forms complex salt with divalent Ca</a:t>
            </a:r>
            <a:r>
              <a:rPr lang="en-US" baseline="30000" dirty="0"/>
              <a:t>2+</a:t>
            </a:r>
            <a:r>
              <a:rPr lang="en-US" dirty="0"/>
              <a:t>and Mg</a:t>
            </a:r>
            <a:r>
              <a:rPr lang="en-US" baseline="30000" dirty="0"/>
              <a:t>2+</a:t>
            </a:r>
            <a:r>
              <a:rPr lang="en-US" dirty="0"/>
              <a:t>. </a:t>
            </a:r>
          </a:p>
          <a:p>
            <a:pPr fontAlgn="base"/>
            <a:r>
              <a:rPr lang="en-US" dirty="0"/>
              <a:t>It is purified by crystallization as salts or bases from boiling solvents like lower alcohols ketones etc.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3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Erythromycin is used to treat certain infections caused by bacteria, such </a:t>
            </a:r>
            <a:r>
              <a:rPr lang="en-US" dirty="0" smtClean="0"/>
              <a:t>as: </a:t>
            </a:r>
          </a:p>
          <a:p>
            <a:pPr fontAlgn="base"/>
            <a:r>
              <a:rPr lang="en-US" dirty="0" smtClean="0"/>
              <a:t>infections </a:t>
            </a:r>
            <a:r>
              <a:rPr lang="en-US" dirty="0"/>
              <a:t>of the respiratory tract, including bronchitis, pneumonia, Legionnaires' disease (a type of lung infection), and pertussis (whooping cough; a serious infection that can cause severe coughing</a:t>
            </a:r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diphtheria </a:t>
            </a:r>
            <a:r>
              <a:rPr lang="en-US" dirty="0"/>
              <a:t>(a serious infection in the throat); </a:t>
            </a:r>
            <a:endParaRPr lang="en-US" dirty="0" smtClean="0"/>
          </a:p>
          <a:p>
            <a:pPr fontAlgn="base"/>
            <a:r>
              <a:rPr lang="en-US" dirty="0" smtClean="0"/>
              <a:t>sexually </a:t>
            </a:r>
            <a:r>
              <a:rPr lang="en-US" dirty="0"/>
              <a:t>transmitted diseases (STD), including syphilis; and ear, intestine, gynecological, urinary tract, and skin infections.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463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It also is used to prevent recurrent rheumatic fever. </a:t>
            </a:r>
          </a:p>
          <a:p>
            <a:pPr fontAlgn="base"/>
            <a:r>
              <a:rPr lang="en-US" dirty="0" smtClean="0"/>
              <a:t>Erythromycin is in a class of medications called macrolide antibiotics. </a:t>
            </a:r>
          </a:p>
          <a:p>
            <a:pPr fontAlgn="base"/>
            <a:r>
              <a:rPr lang="en-US" dirty="0" smtClean="0"/>
              <a:t>It works by stopping the growth of bacteria.</a:t>
            </a:r>
          </a:p>
          <a:p>
            <a:pPr fontAlgn="base"/>
            <a:r>
              <a:rPr lang="en-US" dirty="0" smtClean="0"/>
              <a:t>Antibiotics such as erythromycin will not work for colds, flu, or other viral infections. </a:t>
            </a:r>
          </a:p>
          <a:p>
            <a:pPr fontAlgn="base"/>
            <a:r>
              <a:rPr lang="en-US" dirty="0" smtClean="0"/>
              <a:t>Taking antibiotics when they are not needed increases your risk of getting an infection later that resists antibiotic treatment.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6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INOCULUM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sporulation of Streptomyces </a:t>
            </a:r>
            <a:r>
              <a:rPr lang="en-US" dirty="0" err="1" smtClean="0"/>
              <a:t>erythraeus</a:t>
            </a:r>
            <a:r>
              <a:rPr lang="en-US" dirty="0" smtClean="0"/>
              <a:t> is done on </a:t>
            </a:r>
            <a:r>
              <a:rPr lang="en-US" dirty="0" err="1" smtClean="0"/>
              <a:t>tryptone</a:t>
            </a:r>
            <a:r>
              <a:rPr lang="en-US" dirty="0" smtClean="0"/>
              <a:t> agar slant.</a:t>
            </a:r>
          </a:p>
          <a:p>
            <a:r>
              <a:rPr lang="en-US" dirty="0" smtClean="0"/>
              <a:t>The cells are harvested from agar plates and the suspension is taken in sterile water.</a:t>
            </a:r>
          </a:p>
          <a:p>
            <a:r>
              <a:rPr lang="en-US" dirty="0" smtClean="0"/>
              <a:t>Stored at 4°c.</a:t>
            </a:r>
          </a:p>
          <a:p>
            <a:pPr marL="0" indent="0">
              <a:buNone/>
            </a:pPr>
            <a:r>
              <a:rPr lang="en-US" b="1" dirty="0" smtClean="0"/>
              <a:t>pH</a:t>
            </a:r>
          </a:p>
          <a:p>
            <a:r>
              <a:rPr lang="en-US" dirty="0" smtClean="0"/>
              <a:t>7.0-7.2.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Sucrose(5%)</a:t>
            </a:r>
          </a:p>
          <a:p>
            <a:r>
              <a:rPr lang="en-US" dirty="0" smtClean="0"/>
              <a:t>Corn steep liquor(0.5%)</a:t>
            </a:r>
          </a:p>
          <a:p>
            <a:r>
              <a:rPr lang="en-US" dirty="0" err="1" smtClean="0"/>
              <a:t>Soyabean</a:t>
            </a:r>
            <a:r>
              <a:rPr lang="en-US" dirty="0" smtClean="0"/>
              <a:t> oil meal(1.5%)</a:t>
            </a:r>
          </a:p>
          <a:p>
            <a:r>
              <a:rPr lang="en-US" dirty="0" smtClean="0"/>
              <a:t>Yeast(1.0%)</a:t>
            </a:r>
          </a:p>
          <a:p>
            <a:r>
              <a:rPr lang="en-US" dirty="0" err="1" smtClean="0"/>
              <a:t>NaCl</a:t>
            </a:r>
            <a:r>
              <a:rPr lang="en-US" dirty="0" smtClean="0"/>
              <a:t>(0.5%)</a:t>
            </a:r>
          </a:p>
          <a:p>
            <a:r>
              <a:rPr lang="en-US" dirty="0" smtClean="0"/>
              <a:t>CaCo3 precipitate(0.3%)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5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FERMENTATION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2448" cy="4351338"/>
          </a:xfrm>
        </p:spPr>
        <p:txBody>
          <a:bodyPr/>
          <a:lstStyle/>
          <a:p>
            <a:r>
              <a:rPr lang="en-US" dirty="0" smtClean="0"/>
              <a:t>Stirred tank fermenter .</a:t>
            </a:r>
          </a:p>
          <a:p>
            <a:r>
              <a:rPr lang="en-US" dirty="0" smtClean="0"/>
              <a:t>Production of erythromycin occurs when froth reaches stationary phase.</a:t>
            </a:r>
          </a:p>
          <a:p>
            <a:r>
              <a:rPr lang="en-US" dirty="0" smtClean="0"/>
              <a:t>Addition of n-propanol as precursor increase erythromycin .</a:t>
            </a:r>
            <a:endParaRPr lang="en-US" dirty="0"/>
          </a:p>
        </p:txBody>
      </p:sp>
      <p:pic>
        <p:nvPicPr>
          <p:cNvPr id="4100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427" y="1390917"/>
            <a:ext cx="5195675" cy="488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5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ISOLATION AND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ISOLATION</a:t>
            </a:r>
          </a:p>
          <a:p>
            <a:r>
              <a:rPr lang="en-US" dirty="0" smtClean="0"/>
              <a:t>Mycelium is separated from the broth by centrifugation or drum filtration.</a:t>
            </a:r>
          </a:p>
          <a:p>
            <a:r>
              <a:rPr lang="en-US" dirty="0" smtClean="0"/>
              <a:t>Acidic condition favors the separation of mycelium from the broth</a:t>
            </a:r>
          </a:p>
          <a:p>
            <a:pPr marL="0" indent="0">
              <a:buNone/>
            </a:pPr>
            <a:r>
              <a:rPr lang="en-US" b="1" dirty="0" smtClean="0"/>
              <a:t>EXTRACTION</a:t>
            </a:r>
          </a:p>
          <a:p>
            <a:r>
              <a:rPr lang="en-US" dirty="0" smtClean="0"/>
              <a:t>Antibiotic is extracted using water immiscible organic solvent</a:t>
            </a:r>
          </a:p>
          <a:p>
            <a:r>
              <a:rPr lang="en-US" dirty="0" smtClean="0"/>
              <a:t>pH is adjusted with Acidic Acid or Citric Acid</a:t>
            </a:r>
          </a:p>
          <a:p>
            <a:r>
              <a:rPr lang="en-US" dirty="0" smtClean="0"/>
              <a:t>Purification and concentration is carried out with ion exchange resin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9910" y="2229946"/>
            <a:ext cx="9144000" cy="2387600"/>
          </a:xfrm>
        </p:spPr>
        <p:txBody>
          <a:bodyPr/>
          <a:lstStyle/>
          <a:p>
            <a:pPr fontAlgn="base"/>
            <a:r>
              <a:rPr lang="en-US" b="1" dirty="0" smtClean="0"/>
              <a:t>PRODUCTION OF TETRACYCLINE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172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PRODUCTION OF TETRACYCLINE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Tetracyclines</a:t>
            </a:r>
            <a:r>
              <a:rPr lang="en-US" dirty="0" smtClean="0"/>
              <a:t> </a:t>
            </a:r>
            <a:r>
              <a:rPr lang="en-US" dirty="0"/>
              <a:t>are broad-spectrum antibiotics mainly active against Gram-positive and Gram-negative bacteria, rickettsia, and some large viruses.</a:t>
            </a:r>
          </a:p>
          <a:p>
            <a:pPr fontAlgn="base"/>
            <a:r>
              <a:rPr lang="en-US" dirty="0"/>
              <a:t>These antibiotics are produced mainly by </a:t>
            </a:r>
            <a:r>
              <a:rPr lang="en-US" i="1" dirty="0"/>
              <a:t>Streptomyces </a:t>
            </a:r>
            <a:r>
              <a:rPr lang="en-US" i="1" dirty="0" err="1"/>
              <a:t>aureofaciens</a:t>
            </a:r>
            <a:r>
              <a:rPr lang="en-US" dirty="0"/>
              <a:t> and </a:t>
            </a:r>
            <a:r>
              <a:rPr lang="en-US" i="1" dirty="0"/>
              <a:t>Streptomyces </a:t>
            </a:r>
            <a:r>
              <a:rPr lang="en-US" i="1" dirty="0" err="1"/>
              <a:t>rimosus</a:t>
            </a:r>
            <a:r>
              <a:rPr lang="en-US" i="1" dirty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dirty="0" err="1" smtClean="0"/>
              <a:t>Aureomycin</a:t>
            </a:r>
            <a:r>
              <a:rPr lang="en-US" dirty="0" smtClean="0"/>
              <a:t> </a:t>
            </a:r>
            <a:r>
              <a:rPr lang="en-US" dirty="0"/>
              <a:t>(chlortetracycline) is discovered by </a:t>
            </a:r>
            <a:r>
              <a:rPr lang="en-US" dirty="0" err="1"/>
              <a:t>Duggar</a:t>
            </a:r>
            <a:r>
              <a:rPr lang="en-US" dirty="0"/>
              <a:t> (1948) which was produced by fermentation of </a:t>
            </a:r>
            <a:r>
              <a:rPr lang="en-US" i="1" dirty="0"/>
              <a:t>Streptomyces </a:t>
            </a:r>
            <a:r>
              <a:rPr lang="en-US" i="1" dirty="0" err="1"/>
              <a:t>aureofaciens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Oxytetracycline</a:t>
            </a:r>
            <a:r>
              <a:rPr lang="en-US" dirty="0"/>
              <a:t> was produced by fermentation of </a:t>
            </a:r>
            <a:r>
              <a:rPr lang="en-US" i="1" dirty="0"/>
              <a:t>Streptomyces </a:t>
            </a:r>
            <a:r>
              <a:rPr lang="en-US" i="1" dirty="0" err="1"/>
              <a:t>rimosus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138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644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INDUSTRIAL PRODUCTION OF ERYTHROMYCIN </vt:lpstr>
      <vt:lpstr>INTRODUCTION</vt:lpstr>
      <vt:lpstr>Conti…</vt:lpstr>
      <vt:lpstr>INOCULUM</vt:lpstr>
      <vt:lpstr>MEDIUM</vt:lpstr>
      <vt:lpstr>FERMENTATION</vt:lpstr>
      <vt:lpstr>ISOLATION AND EXTRACTION</vt:lpstr>
      <vt:lpstr>PRODUCTION OF TETRACYCLINE</vt:lpstr>
      <vt:lpstr>PRODUCTION OF TETRACYCLINE</vt:lpstr>
      <vt:lpstr>Conti…</vt:lpstr>
      <vt:lpstr>STRUCTURES OF TETRACYCLINES</vt:lpstr>
      <vt:lpstr>INOCULUM DEVELOPMENT:</vt:lpstr>
      <vt:lpstr>Conti…</vt:lpstr>
      <vt:lpstr>PowerPoint Presentation</vt:lpstr>
      <vt:lpstr>FERMENTATION</vt:lpstr>
      <vt:lpstr>Conti…</vt:lpstr>
      <vt:lpstr>PRODUCT RECOVERY</vt:lpstr>
      <vt:lpstr>Conti…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PRODUCTION OF ERYTHROMYCIN</dc:title>
  <dc:creator>Microsoft account</dc:creator>
  <cp:lastModifiedBy>Dr Rafia</cp:lastModifiedBy>
  <cp:revision>6</cp:revision>
  <dcterms:created xsi:type="dcterms:W3CDTF">2021-10-21T19:49:28Z</dcterms:created>
  <dcterms:modified xsi:type="dcterms:W3CDTF">2021-10-11T19:59:42Z</dcterms:modified>
</cp:coreProperties>
</file>