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1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4CB"/>
    <a:srgbClr val="E9EAE9"/>
    <a:srgbClr val="F1F2F1"/>
    <a:srgbClr val="F6F6F6"/>
    <a:srgbClr val="FAFAFA"/>
    <a:srgbClr val="F1F1F1"/>
    <a:srgbClr val="F5F6F5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7462"/>
  </p:normalViewPr>
  <p:slideViewPr>
    <p:cSldViewPr snapToGrid="0" snapToObjects="1">
      <p:cViewPr varScale="1">
        <p:scale>
          <a:sx n="94" d="100"/>
          <a:sy n="94" d="100"/>
        </p:scale>
        <p:origin x="1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0D4C9-8D09-A940-A9FB-C6E3926C35AC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63057-A5B9-0141-AFF7-EAD0D60C9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54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3057-A5B9-0141-AFF7-EAD0D60C9A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1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3057-A5B9-0141-AFF7-EAD0D60C9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4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E614-B8A8-EF4D-AC2A-504C962BC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0F113-8992-1345-8C5A-37FD0EA34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98B33-97EC-9D40-9444-4156AE45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B498-181E-764D-9191-7AA7FB77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A8DA7-300A-E44B-8084-3E085800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1A83-975D-314A-BD2A-45C48926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68EFE-D60D-154F-BAC5-248703875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D4E4-7D03-A64A-916D-C456C828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C102-2EDD-834A-9FF1-974063C6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CE047-552B-314A-84EF-1553E60B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36284-E624-4942-B8DB-53525AE77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51F1A-5BC9-D745-A062-0D516E01F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A92C9-4462-D242-B91D-E390FEF5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458EE-A998-934B-8D89-9A1D22E5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6843-80F9-E04B-B003-A50A0267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7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7CCE-573F-2142-9137-38DCD1E3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D895-3031-894A-B3E0-3C0D1E886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2907-963E-4A48-8F29-77C6F8D4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3F8E9-8255-074E-BFA8-6B18104F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A366-2919-AE47-9CF8-0C737F39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9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E66A-3362-6146-AF6F-0FD4898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1B8A-19F2-D24C-830A-D5ECE563C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29B8E-2962-E744-A92B-31669325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F28C-9BD1-E84C-B58A-54BC6C7B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5849-6167-104D-8C8C-36B49E9D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F558-DF96-6040-8736-35DCB08E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968E-DFA2-5A42-A033-3349317B3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8B708-C89F-B144-9B49-8559E0885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84FBA-307B-B34F-8AC9-2456017D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7438C-99A0-F345-81E6-192B243C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B8735-0EFA-FC41-ABC3-AB9C125D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E499-BE28-D046-8459-178D7C5BB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11279-BB37-1440-896B-684ED38FB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1F87F-0B9C-EC4A-AF2F-FC3A22781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64491-683F-9A4E-AECE-FB60EF22E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4A22-2AE6-7748-887B-A0BC86C61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9AC8E-A862-884B-85AA-FC9FDAA4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B5859-3211-4549-8F78-01AF32D4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95196-341A-DC45-8E4A-BE6885A9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5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FC97-1AAF-8A4A-8C08-473D814B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05F0D-726F-C143-B4F3-2189F71C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88F99-FC1A-3B4B-B474-9931E0E6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323CA-FA55-D34D-AD64-A5608D61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0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D1CE5-C800-EE49-987B-DC102B23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131BC-6017-764D-8DE8-3570CC94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FBFA-58C6-824B-95CC-503C33B6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EF0D-C718-B340-9D36-3EBCE054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E656-2427-E045-8F0B-75E994BE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4BD1E-F9A9-1C4B-85C5-CF5E9B32C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2471C-E0EB-084B-8554-2850F347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9AD4A-B4F9-C244-AABC-A6B26E6B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A94C9-704D-B74B-8EA7-309CB658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10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1FF-20AC-A444-B2FD-A6623951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75938-F795-A84F-AA9B-677BC3907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177CA-F27B-8947-85E9-EA4885442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7A27E-1345-1342-B3C9-08E7FFB7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F0E6A-D180-9043-B38A-06662CBC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8DF76-2788-F441-BFA1-732699C0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5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B9BE2-B7E1-B24C-A6F8-B466BEA9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281DA-4AA3-7E4A-BFA9-2488D137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2600E-11B0-214D-A295-C78BEEA0B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65D8D-6646-1048-AA9B-7B46D326030B}" type="datetimeFigureOut">
              <a:rPr lang="en-US" smtClean="0"/>
              <a:t>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64811-D001-014E-A1A5-869D19526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EAA9-FE10-7341-9FCB-0A725450C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6FC6E-FC3B-7B47-AAB8-9D236DCD0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8E21AD-046D-914D-9360-B56CC137A659}"/>
              </a:ext>
            </a:extLst>
          </p:cNvPr>
          <p:cNvSpPr/>
          <p:nvPr/>
        </p:nvSpPr>
        <p:spPr>
          <a:xfrm>
            <a:off x="489653" y="1048381"/>
            <a:ext cx="9399124" cy="29878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831306-BD87-8A48-88F0-8D7769A519FB}"/>
              </a:ext>
            </a:extLst>
          </p:cNvPr>
          <p:cNvSpPr/>
          <p:nvPr/>
        </p:nvSpPr>
        <p:spPr>
          <a:xfrm>
            <a:off x="9736069" y="1048377"/>
            <a:ext cx="141667" cy="29878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81D9A6-94C2-B048-9664-26C3CE4FC600}"/>
              </a:ext>
            </a:extLst>
          </p:cNvPr>
          <p:cNvSpPr txBox="1"/>
          <p:nvPr/>
        </p:nvSpPr>
        <p:spPr>
          <a:xfrm>
            <a:off x="403967" y="729491"/>
            <a:ext cx="853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Resource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B1E066-BA01-FB41-AE7C-29D3F78D0A89}"/>
              </a:ext>
            </a:extLst>
          </p:cNvPr>
          <p:cNvCxnSpPr/>
          <p:nvPr/>
        </p:nvCxnSpPr>
        <p:spPr>
          <a:xfrm>
            <a:off x="2576031" y="1048381"/>
            <a:ext cx="0" cy="2987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24D3392-E5E7-E64B-80B8-C3C9BFDD8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06383"/>
              </p:ext>
            </p:extLst>
          </p:nvPr>
        </p:nvGraphicFramePr>
        <p:xfrm>
          <a:off x="2642670" y="1050005"/>
          <a:ext cx="7099933" cy="298789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975935">
                  <a:extLst>
                    <a:ext uri="{9D8B030D-6E8A-4147-A177-3AD203B41FA5}">
                      <a16:colId xmlns:a16="http://schemas.microsoft.com/office/drawing/2014/main" val="1752478924"/>
                    </a:ext>
                  </a:extLst>
                </a:gridCol>
                <a:gridCol w="928914">
                  <a:extLst>
                    <a:ext uri="{9D8B030D-6E8A-4147-A177-3AD203B41FA5}">
                      <a16:colId xmlns:a16="http://schemas.microsoft.com/office/drawing/2014/main" val="1392467671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36575498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8457562"/>
                    </a:ext>
                  </a:extLst>
                </a:gridCol>
                <a:gridCol w="1103086">
                  <a:extLst>
                    <a:ext uri="{9D8B030D-6E8A-4147-A177-3AD203B41FA5}">
                      <a16:colId xmlns:a16="http://schemas.microsoft.com/office/drawing/2014/main" val="3094756057"/>
                    </a:ext>
                  </a:extLst>
                </a:gridCol>
                <a:gridCol w="1088571">
                  <a:extLst>
                    <a:ext uri="{9D8B030D-6E8A-4147-A177-3AD203B41FA5}">
                      <a16:colId xmlns:a16="http://schemas.microsoft.com/office/drawing/2014/main" val="2950343644"/>
                    </a:ext>
                  </a:extLst>
                </a:gridCol>
                <a:gridCol w="1029484">
                  <a:extLst>
                    <a:ext uri="{9D8B030D-6E8A-4147-A177-3AD203B41FA5}">
                      <a16:colId xmlns:a16="http://schemas.microsoft.com/office/drawing/2014/main" val="1553513810"/>
                    </a:ext>
                  </a:extLst>
                </a:gridCol>
              </a:tblGrid>
              <a:tr h="597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391387"/>
                  </a:ext>
                </a:extLst>
              </a:tr>
              <a:tr h="5975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96897"/>
                  </a:ext>
                </a:extLst>
              </a:tr>
              <a:tr h="597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23661"/>
                  </a:ext>
                </a:extLst>
              </a:tr>
              <a:tr h="597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35129"/>
                  </a:ext>
                </a:extLst>
              </a:tr>
              <a:tr h="5975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0409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8B2E2CF-FF42-0D4B-B631-191B4ADAD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81199"/>
              </p:ext>
            </p:extLst>
          </p:nvPr>
        </p:nvGraphicFramePr>
        <p:xfrm>
          <a:off x="489653" y="1048379"/>
          <a:ext cx="2086377" cy="2987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6377">
                  <a:extLst>
                    <a:ext uri="{9D8B030D-6E8A-4147-A177-3AD203B41FA5}">
                      <a16:colId xmlns:a16="http://schemas.microsoft.com/office/drawing/2014/main" val="3825784342"/>
                    </a:ext>
                  </a:extLst>
                </a:gridCol>
              </a:tblGrid>
              <a:tr h="597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271271"/>
                  </a:ext>
                </a:extLst>
              </a:tr>
              <a:tr h="597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608471"/>
                  </a:ext>
                </a:extLst>
              </a:tr>
              <a:tr h="5975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69282"/>
                  </a:ext>
                </a:extLst>
              </a:tr>
              <a:tr h="597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58626"/>
                  </a:ext>
                </a:extLst>
              </a:tr>
              <a:tr h="597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21596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649EC641-B475-F345-A30A-29472CBE047D}"/>
              </a:ext>
            </a:extLst>
          </p:cNvPr>
          <p:cNvSpPr/>
          <p:nvPr/>
        </p:nvSpPr>
        <p:spPr>
          <a:xfrm>
            <a:off x="549756" y="1113683"/>
            <a:ext cx="416205" cy="4075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CK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1D4AB8-C888-0447-8CFE-F80D2FD8A440}"/>
              </a:ext>
            </a:extLst>
          </p:cNvPr>
          <p:cNvSpPr/>
          <p:nvPr/>
        </p:nvSpPr>
        <p:spPr>
          <a:xfrm>
            <a:off x="573366" y="1704653"/>
            <a:ext cx="416205" cy="4551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DB6070-1CA7-BB45-B917-C0B02B8771D7}"/>
              </a:ext>
            </a:extLst>
          </p:cNvPr>
          <p:cNvSpPr/>
          <p:nvPr/>
        </p:nvSpPr>
        <p:spPr>
          <a:xfrm>
            <a:off x="584097" y="2282745"/>
            <a:ext cx="416205" cy="4551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92BB6-0AB9-174F-8DD6-5D8D6B5ADEF9}"/>
              </a:ext>
            </a:extLst>
          </p:cNvPr>
          <p:cNvSpPr txBox="1"/>
          <p:nvPr/>
        </p:nvSpPr>
        <p:spPr>
          <a:xfrm>
            <a:off x="1112135" y="1179452"/>
            <a:ext cx="1139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Chuck Kohler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61D3B-B46E-3043-9206-D4B4874094C9}"/>
              </a:ext>
            </a:extLst>
          </p:cNvPr>
          <p:cNvSpPr txBox="1"/>
          <p:nvPr/>
        </p:nvSpPr>
        <p:spPr>
          <a:xfrm>
            <a:off x="1109987" y="1795492"/>
            <a:ext cx="120084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Amber Bolton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872C41-045F-2D49-B537-99FE4293E8D8}"/>
              </a:ext>
            </a:extLst>
          </p:cNvPr>
          <p:cNvSpPr txBox="1"/>
          <p:nvPr/>
        </p:nvSpPr>
        <p:spPr>
          <a:xfrm>
            <a:off x="1107839" y="2334261"/>
            <a:ext cx="120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Amber Bolton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69E12-5603-594C-8BFD-DAB7DD4DAE45}"/>
              </a:ext>
            </a:extLst>
          </p:cNvPr>
          <p:cNvSpPr txBox="1"/>
          <p:nvPr/>
        </p:nvSpPr>
        <p:spPr>
          <a:xfrm>
            <a:off x="2507537" y="786768"/>
            <a:ext cx="737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8                            9                          10                         11                           12                                13                              14                        15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EC926F-8068-D24F-83D4-5B94A6887AF9}"/>
              </a:ext>
            </a:extLst>
          </p:cNvPr>
          <p:cNvSpPr/>
          <p:nvPr/>
        </p:nvSpPr>
        <p:spPr>
          <a:xfrm>
            <a:off x="489654" y="4194785"/>
            <a:ext cx="9399122" cy="1707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C67453-D863-A54E-8795-9648E66C020A}"/>
              </a:ext>
            </a:extLst>
          </p:cNvPr>
          <p:cNvSpPr/>
          <p:nvPr/>
        </p:nvSpPr>
        <p:spPr>
          <a:xfrm>
            <a:off x="9742603" y="4194786"/>
            <a:ext cx="152303" cy="1707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A741F-034B-6A4A-9946-05E0186A6822}"/>
              </a:ext>
            </a:extLst>
          </p:cNvPr>
          <p:cNvSpPr txBox="1"/>
          <p:nvPr/>
        </p:nvSpPr>
        <p:spPr>
          <a:xfrm>
            <a:off x="489653" y="4597740"/>
            <a:ext cx="9265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 #      Customer                   City                 Detail                                                                     Status              Priority          Type                    Start  Date            End Date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B82451-D2AF-5D49-BBA3-F8572F3BA116}"/>
              </a:ext>
            </a:extLst>
          </p:cNvPr>
          <p:cNvCxnSpPr>
            <a:cxnSpLocks/>
          </p:cNvCxnSpPr>
          <p:nvPr/>
        </p:nvCxnSpPr>
        <p:spPr>
          <a:xfrm>
            <a:off x="506823" y="4899162"/>
            <a:ext cx="92120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1DE30A-2C3D-0149-ACDD-53882022172E}"/>
              </a:ext>
            </a:extLst>
          </p:cNvPr>
          <p:cNvCxnSpPr>
            <a:cxnSpLocks/>
          </p:cNvCxnSpPr>
          <p:nvPr/>
        </p:nvCxnSpPr>
        <p:spPr>
          <a:xfrm>
            <a:off x="504675" y="5425050"/>
            <a:ext cx="92142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7EB588-DF7E-0549-88EC-A91C895F6506}"/>
              </a:ext>
            </a:extLst>
          </p:cNvPr>
          <p:cNvCxnSpPr>
            <a:cxnSpLocks/>
          </p:cNvCxnSpPr>
          <p:nvPr/>
        </p:nvCxnSpPr>
        <p:spPr>
          <a:xfrm>
            <a:off x="489648" y="5902172"/>
            <a:ext cx="92292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5BD734-9539-424E-8B13-C39F512FCA58}"/>
              </a:ext>
            </a:extLst>
          </p:cNvPr>
          <p:cNvSpPr txBox="1"/>
          <p:nvPr/>
        </p:nvSpPr>
        <p:spPr>
          <a:xfrm>
            <a:off x="504675" y="5088253"/>
            <a:ext cx="944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S90876</a:t>
            </a:r>
            <a:r>
              <a:rPr lang="en-US" sz="1100" dirty="0"/>
              <a:t>       Ducker and Bendy     San Jose         Air conditioning stop working…                        New                Medium         Maintenance     Jan 20, 19             Jan 20, 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D06B78-4CF2-954C-B860-33673B1DB31D}"/>
              </a:ext>
            </a:extLst>
          </p:cNvPr>
          <p:cNvSpPr txBox="1"/>
          <p:nvPr/>
        </p:nvSpPr>
        <p:spPr>
          <a:xfrm>
            <a:off x="415218" y="390983"/>
            <a:ext cx="213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Starting Date  </a:t>
            </a:r>
            <a:r>
              <a:rPr lang="en-US" sz="1400" dirty="0"/>
              <a:t>Jan 12, 2020</a:t>
            </a:r>
          </a:p>
        </p:txBody>
      </p:sp>
      <p:pic>
        <p:nvPicPr>
          <p:cNvPr id="48" name="Graphic 47" descr="Daily calendar">
            <a:extLst>
              <a:ext uri="{FF2B5EF4-FFF2-40B4-BE49-F238E27FC236}">
                <a16:creationId xmlns:a16="http://schemas.microsoft.com/office/drawing/2014/main" id="{86852A8C-01EA-B64D-8CA8-52609EFB7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5789" y="366313"/>
            <a:ext cx="307777" cy="30777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1364F0C-690E-534C-8276-D5B313D86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3779" y="4277016"/>
            <a:ext cx="216074" cy="21607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84815C7-16CF-8C45-B71C-24FDCDDC7104}"/>
              </a:ext>
            </a:extLst>
          </p:cNvPr>
          <p:cNvSpPr txBox="1"/>
          <p:nvPr/>
        </p:nvSpPr>
        <p:spPr>
          <a:xfrm>
            <a:off x="8784026" y="5951225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dirty="0"/>
              <a:t> 1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2  3  4 </a:t>
            </a:r>
            <a:r>
              <a:rPr lang="en-US" sz="1200" dirty="0"/>
              <a:t>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AE8D20-B7D3-7649-B5E8-2308DD6F562B}"/>
              </a:ext>
            </a:extLst>
          </p:cNvPr>
          <p:cNvSpPr/>
          <p:nvPr/>
        </p:nvSpPr>
        <p:spPr>
          <a:xfrm>
            <a:off x="6889765" y="4241640"/>
            <a:ext cx="2356834" cy="2816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Search customer</a:t>
            </a:r>
          </a:p>
        </p:txBody>
      </p:sp>
      <p:pic>
        <p:nvPicPr>
          <p:cNvPr id="58" name="Graphic 57" descr="Magnifying glass">
            <a:extLst>
              <a:ext uri="{FF2B5EF4-FFF2-40B4-BE49-F238E27FC236}">
                <a16:creationId xmlns:a16="http://schemas.microsoft.com/office/drawing/2014/main" id="{BAD024C8-758D-804E-ABAD-9BDAF68F8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4721" y="4296598"/>
            <a:ext cx="221878" cy="22187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C5B9933-5410-1C4E-A798-6B43017D759F}"/>
              </a:ext>
            </a:extLst>
          </p:cNvPr>
          <p:cNvSpPr/>
          <p:nvPr/>
        </p:nvSpPr>
        <p:spPr>
          <a:xfrm>
            <a:off x="2814128" y="342854"/>
            <a:ext cx="2250994" cy="3575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</a:t>
            </a:r>
            <a:r>
              <a:rPr lang="en-US" sz="1200" b="1" dirty="0">
                <a:solidFill>
                  <a:srgbClr val="0070C0"/>
                </a:solidFill>
              </a:rPr>
              <a:t>  Today   </a:t>
            </a:r>
            <a:r>
              <a:rPr lang="en-US" sz="1200" dirty="0">
                <a:solidFill>
                  <a:srgbClr val="0070C0"/>
                </a:solidFill>
              </a:rPr>
              <a:t>&gt; 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1d</a:t>
            </a:r>
            <a:r>
              <a:rPr lang="en-US" sz="1200" dirty="0">
                <a:solidFill>
                  <a:srgbClr val="0070C0"/>
                </a:solidFill>
              </a:rPr>
              <a:t>   2d   3d   1w  2w</a:t>
            </a:r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A0113C-DD85-FE44-A4EB-431A4C186FAA}"/>
              </a:ext>
            </a:extLst>
          </p:cNvPr>
          <p:cNvSpPr/>
          <p:nvPr/>
        </p:nvSpPr>
        <p:spPr>
          <a:xfrm>
            <a:off x="8903698" y="436837"/>
            <a:ext cx="948087" cy="3575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Utilization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00790-D2B6-E448-ACF8-50E456809B14}"/>
              </a:ext>
            </a:extLst>
          </p:cNvPr>
          <p:cNvSpPr txBox="1"/>
          <p:nvPr/>
        </p:nvSpPr>
        <p:spPr>
          <a:xfrm>
            <a:off x="10148134" y="1732620"/>
            <a:ext cx="1513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Scrollable window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660D3B-40C4-0846-9DA3-B8B53FEE298F}"/>
              </a:ext>
            </a:extLst>
          </p:cNvPr>
          <p:cNvCxnSpPr>
            <a:cxnSpLocks/>
          </p:cNvCxnSpPr>
          <p:nvPr/>
        </p:nvCxnSpPr>
        <p:spPr>
          <a:xfrm flipH="1">
            <a:off x="10053490" y="2024757"/>
            <a:ext cx="552044" cy="463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760CE9-1531-7547-95DF-579F09BD025B}"/>
              </a:ext>
            </a:extLst>
          </p:cNvPr>
          <p:cNvCxnSpPr>
            <a:cxnSpLocks/>
          </p:cNvCxnSpPr>
          <p:nvPr/>
        </p:nvCxnSpPr>
        <p:spPr>
          <a:xfrm flipH="1">
            <a:off x="9849464" y="1945466"/>
            <a:ext cx="756070" cy="224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98A08AE-3D9A-3441-9A76-C3FDFA38A67F}"/>
              </a:ext>
            </a:extLst>
          </p:cNvPr>
          <p:cNvSpPr txBox="1"/>
          <p:nvPr/>
        </p:nvSpPr>
        <p:spPr>
          <a:xfrm>
            <a:off x="4187317" y="2348024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day hourly calendar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5B4796-7725-2141-9B86-86397F9A0FC2}"/>
              </a:ext>
            </a:extLst>
          </p:cNvPr>
          <p:cNvCxnSpPr/>
          <p:nvPr/>
        </p:nvCxnSpPr>
        <p:spPr>
          <a:xfrm flipH="1">
            <a:off x="1705970" y="232012"/>
            <a:ext cx="4926842" cy="110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56C1074-A1DD-A54E-9BA1-755030495C40}"/>
              </a:ext>
            </a:extLst>
          </p:cNvPr>
          <p:cNvSpPr txBox="1"/>
          <p:nvPr/>
        </p:nvSpPr>
        <p:spPr>
          <a:xfrm>
            <a:off x="6592731" y="65885"/>
            <a:ext cx="388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Starting day of the calendar, which can be changed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AD3699-B258-E64D-86A0-71F20A87E63C}"/>
              </a:ext>
            </a:extLst>
          </p:cNvPr>
          <p:cNvCxnSpPr>
            <a:cxnSpLocks/>
          </p:cNvCxnSpPr>
          <p:nvPr/>
        </p:nvCxnSpPr>
        <p:spPr>
          <a:xfrm flipH="1" flipV="1">
            <a:off x="3749506" y="601855"/>
            <a:ext cx="693249" cy="174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E6EE1A-71D3-AB49-ADFA-7E1712BFB09F}"/>
              </a:ext>
            </a:extLst>
          </p:cNvPr>
          <p:cNvCxnSpPr/>
          <p:nvPr/>
        </p:nvCxnSpPr>
        <p:spPr>
          <a:xfrm flipH="1">
            <a:off x="9640814" y="615618"/>
            <a:ext cx="496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5A5CF72-6370-3842-B3C1-DDD2D718434F}"/>
              </a:ext>
            </a:extLst>
          </p:cNvPr>
          <p:cNvSpPr txBox="1"/>
          <p:nvPr/>
        </p:nvSpPr>
        <p:spPr>
          <a:xfrm>
            <a:off x="10122842" y="375160"/>
            <a:ext cx="1678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Just put the button.</a:t>
            </a:r>
          </a:p>
          <a:p>
            <a:r>
              <a:rPr lang="en-US" sz="1400" dirty="0"/>
              <a:t>Leave </a:t>
            </a:r>
            <a:r>
              <a:rPr lang="en-US" sz="1400" dirty="0" err="1"/>
              <a:t>onClick</a:t>
            </a:r>
            <a:r>
              <a:rPr lang="en-US" sz="1400" dirty="0"/>
              <a:t> empty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5B8ED39-9622-3447-BD76-D6B760F00162}"/>
              </a:ext>
            </a:extLst>
          </p:cNvPr>
          <p:cNvSpPr txBox="1"/>
          <p:nvPr/>
        </p:nvSpPr>
        <p:spPr>
          <a:xfrm>
            <a:off x="3057099" y="3275463"/>
            <a:ext cx="20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SCHEDULE OBJECTS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ADD2ED-327E-514F-BC74-FCD6DDF6538A}"/>
              </a:ext>
            </a:extLst>
          </p:cNvPr>
          <p:cNvSpPr txBox="1"/>
          <p:nvPr/>
        </p:nvSpPr>
        <p:spPr>
          <a:xfrm>
            <a:off x="4793053" y="5322082"/>
            <a:ext cx="169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ORDER OBJECTS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F8F339-AAFA-5F46-AE8A-EF43843B4227}"/>
              </a:ext>
            </a:extLst>
          </p:cNvPr>
          <p:cNvSpPr txBox="1"/>
          <p:nvPr/>
        </p:nvSpPr>
        <p:spPr>
          <a:xfrm>
            <a:off x="316540" y="2941681"/>
            <a:ext cx="203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RESOURCE OBJECTS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578AE4-26B8-F54B-973F-8DB8E0303DCE}"/>
              </a:ext>
            </a:extLst>
          </p:cNvPr>
          <p:cNvSpPr txBox="1"/>
          <p:nvPr/>
        </p:nvSpPr>
        <p:spPr>
          <a:xfrm>
            <a:off x="10229677" y="3370244"/>
            <a:ext cx="193013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Given: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start time and end time can be configured. It should be in between 0 to 23. It can be start: 22 and end:  8 for night shift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Schedule granularity are: 15 min, 30 min or 60 min. If 15 min, then a schedule can be from 9:15 to 9:30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8B0337A8-B088-E342-93C9-F2375783CCEF}"/>
              </a:ext>
            </a:extLst>
          </p:cNvPr>
          <p:cNvSpPr/>
          <p:nvPr/>
        </p:nvSpPr>
        <p:spPr>
          <a:xfrm>
            <a:off x="6889765" y="2488149"/>
            <a:ext cx="1298892" cy="167652"/>
          </a:xfrm>
          <a:prstGeom prst="round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S76123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818346-08D8-2949-827C-8F3391892F86}"/>
              </a:ext>
            </a:extLst>
          </p:cNvPr>
          <p:cNvCxnSpPr>
            <a:cxnSpLocks/>
          </p:cNvCxnSpPr>
          <p:nvPr/>
        </p:nvCxnSpPr>
        <p:spPr>
          <a:xfrm flipH="1" flipV="1">
            <a:off x="8338783" y="2488150"/>
            <a:ext cx="2290502" cy="34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E25546F-B69A-4B41-AB79-8E023EC4FC7F}"/>
              </a:ext>
            </a:extLst>
          </p:cNvPr>
          <p:cNvSpPr txBox="1"/>
          <p:nvPr/>
        </p:nvSpPr>
        <p:spPr>
          <a:xfrm>
            <a:off x="10553673" y="2361278"/>
            <a:ext cx="17757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Amber Bolton is scheduled for 12:30 to 13:30. Order number is shown.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61FABE-41D5-7D40-AAB8-4FAC7DC7E010}"/>
              </a:ext>
            </a:extLst>
          </p:cNvPr>
          <p:cNvCxnSpPr/>
          <p:nvPr/>
        </p:nvCxnSpPr>
        <p:spPr>
          <a:xfrm flipV="1">
            <a:off x="6359857" y="2737934"/>
            <a:ext cx="764274" cy="349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6DE80DF-0C72-7748-AB76-48902BAC719A}"/>
              </a:ext>
            </a:extLst>
          </p:cNvPr>
          <p:cNvSpPr txBox="1"/>
          <p:nvPr/>
        </p:nvSpPr>
        <p:spPr>
          <a:xfrm>
            <a:off x="4910328" y="6118053"/>
            <a:ext cx="36170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Color scheme: status = 2, then gray. Otherwise: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startdate</a:t>
            </a:r>
            <a:r>
              <a:rPr lang="en-US" sz="1400" dirty="0"/>
              <a:t> &gt;= today then green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startdate</a:t>
            </a:r>
            <a:r>
              <a:rPr lang="en-US" sz="1400" dirty="0"/>
              <a:t> &lt; today then red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2E0F4DA-C960-F048-8AA3-D5C377942347}"/>
              </a:ext>
            </a:extLst>
          </p:cNvPr>
          <p:cNvCxnSpPr/>
          <p:nvPr/>
        </p:nvCxnSpPr>
        <p:spPr>
          <a:xfrm>
            <a:off x="316540" y="65885"/>
            <a:ext cx="0" cy="38912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75EC40-ADC7-7D43-B65A-1A1D972CFE22}"/>
              </a:ext>
            </a:extLst>
          </p:cNvPr>
          <p:cNvCxnSpPr/>
          <p:nvPr/>
        </p:nvCxnSpPr>
        <p:spPr>
          <a:xfrm>
            <a:off x="316540" y="4241640"/>
            <a:ext cx="0" cy="16605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04408CF-26A4-3746-A9AF-645009384799}"/>
              </a:ext>
            </a:extLst>
          </p:cNvPr>
          <p:cNvSpPr txBox="1"/>
          <p:nvPr/>
        </p:nvSpPr>
        <p:spPr>
          <a:xfrm rot="16200000">
            <a:off x="-1078176" y="2200857"/>
            <a:ext cx="2457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third of screen area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CCEE5D4-A119-0E45-A2CF-13262EA2205F}"/>
              </a:ext>
            </a:extLst>
          </p:cNvPr>
          <p:cNvSpPr txBox="1"/>
          <p:nvPr/>
        </p:nvSpPr>
        <p:spPr>
          <a:xfrm rot="16200000">
            <a:off x="-1063346" y="5028223"/>
            <a:ext cx="245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third of screen area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6DB8D2-0A53-7F4B-B10E-525B25178A0D}"/>
              </a:ext>
            </a:extLst>
          </p:cNvPr>
          <p:cNvCxnSpPr/>
          <p:nvPr/>
        </p:nvCxnSpPr>
        <p:spPr>
          <a:xfrm flipV="1">
            <a:off x="2814128" y="2655801"/>
            <a:ext cx="4075637" cy="346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E34FA12-1BD3-0E4B-BAD0-241DC170A865}"/>
              </a:ext>
            </a:extLst>
          </p:cNvPr>
          <p:cNvSpPr txBox="1"/>
          <p:nvPr/>
        </p:nvSpPr>
        <p:spPr>
          <a:xfrm>
            <a:off x="1017279" y="6165252"/>
            <a:ext cx="3617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It can be drag to another location. Every drag changes start/end date. It can be expanded left or right. This will also change start/end time.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85599A-57C8-9548-8BEB-E3D6B6802E5B}"/>
              </a:ext>
            </a:extLst>
          </p:cNvPr>
          <p:cNvCxnSpPr/>
          <p:nvPr/>
        </p:nvCxnSpPr>
        <p:spPr>
          <a:xfrm flipV="1">
            <a:off x="777922" y="5322082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92971EB-9482-8A46-B2F8-2F8E6C59E66C}"/>
              </a:ext>
            </a:extLst>
          </p:cNvPr>
          <p:cNvSpPr txBox="1"/>
          <p:nvPr/>
        </p:nvSpPr>
        <p:spPr>
          <a:xfrm>
            <a:off x="465475" y="5581935"/>
            <a:ext cx="2442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Clickable. Leave </a:t>
            </a:r>
            <a:r>
              <a:rPr lang="en-US" sz="1400" dirty="0" err="1"/>
              <a:t>onClick</a:t>
            </a:r>
            <a:r>
              <a:rPr lang="en-US" sz="1400" dirty="0"/>
              <a:t> empty.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57D9F85-26A7-C84E-B216-FB04DD8825D7}"/>
              </a:ext>
            </a:extLst>
          </p:cNvPr>
          <p:cNvCxnSpPr/>
          <p:nvPr/>
        </p:nvCxnSpPr>
        <p:spPr>
          <a:xfrm flipH="1" flipV="1">
            <a:off x="3275463" y="636770"/>
            <a:ext cx="1950216" cy="838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AF098B2-5AC6-484F-86C9-4AA19E63535A}"/>
              </a:ext>
            </a:extLst>
          </p:cNvPr>
          <p:cNvSpPr txBox="1"/>
          <p:nvPr/>
        </p:nvSpPr>
        <p:spPr>
          <a:xfrm>
            <a:off x="5208851" y="1316903"/>
            <a:ext cx="33184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Clicking will change auto adjust starting date to today and calendar view will be for 1 day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D0BA6CE-6714-DD4E-AB3B-4EC03FB28B13}"/>
              </a:ext>
            </a:extLst>
          </p:cNvPr>
          <p:cNvCxnSpPr/>
          <p:nvPr/>
        </p:nvCxnSpPr>
        <p:spPr>
          <a:xfrm flipH="1" flipV="1">
            <a:off x="3616657" y="615618"/>
            <a:ext cx="1609022" cy="432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13981C3-E11F-AC49-97B5-4CC9F5A969D4}"/>
              </a:ext>
            </a:extLst>
          </p:cNvPr>
          <p:cNvSpPr txBox="1"/>
          <p:nvPr/>
        </p:nvSpPr>
        <p:spPr>
          <a:xfrm>
            <a:off x="4994559" y="948004"/>
            <a:ext cx="2665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Change starting date to tomorrow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EAB63A-2942-BC45-A910-3BDDC22AF628}"/>
              </a:ext>
            </a:extLst>
          </p:cNvPr>
          <p:cNvSpPr txBox="1"/>
          <p:nvPr/>
        </p:nvSpPr>
        <p:spPr>
          <a:xfrm>
            <a:off x="2037941" y="1346239"/>
            <a:ext cx="263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Change starting date to yesterday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406984-B839-144D-A565-861C760A47AA}"/>
              </a:ext>
            </a:extLst>
          </p:cNvPr>
          <p:cNvCxnSpPr/>
          <p:nvPr/>
        </p:nvCxnSpPr>
        <p:spPr>
          <a:xfrm flipV="1">
            <a:off x="2814128" y="615618"/>
            <a:ext cx="93490" cy="701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8E21AD-046D-914D-9360-B56CC137A659}"/>
              </a:ext>
            </a:extLst>
          </p:cNvPr>
          <p:cNvSpPr/>
          <p:nvPr/>
        </p:nvSpPr>
        <p:spPr>
          <a:xfrm>
            <a:off x="489653" y="1048381"/>
            <a:ext cx="9399124" cy="29878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831306-BD87-8A48-88F0-8D7769A519FB}"/>
              </a:ext>
            </a:extLst>
          </p:cNvPr>
          <p:cNvSpPr/>
          <p:nvPr/>
        </p:nvSpPr>
        <p:spPr>
          <a:xfrm>
            <a:off x="9736069" y="1048377"/>
            <a:ext cx="141667" cy="29878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81D9A6-94C2-B048-9664-26C3CE4FC600}"/>
              </a:ext>
            </a:extLst>
          </p:cNvPr>
          <p:cNvSpPr txBox="1"/>
          <p:nvPr/>
        </p:nvSpPr>
        <p:spPr>
          <a:xfrm>
            <a:off x="403967" y="729491"/>
            <a:ext cx="1021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Technicians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B1E066-BA01-FB41-AE7C-29D3F78D0A89}"/>
              </a:ext>
            </a:extLst>
          </p:cNvPr>
          <p:cNvCxnSpPr/>
          <p:nvPr/>
        </p:nvCxnSpPr>
        <p:spPr>
          <a:xfrm>
            <a:off x="2576031" y="1048381"/>
            <a:ext cx="0" cy="2987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24D3392-E5E7-E64B-80B8-C3C9BFDD8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10818"/>
              </p:ext>
            </p:extLst>
          </p:nvPr>
        </p:nvGraphicFramePr>
        <p:xfrm>
          <a:off x="2642670" y="1050005"/>
          <a:ext cx="7066100" cy="30401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36004">
                  <a:extLst>
                    <a:ext uri="{9D8B030D-6E8A-4147-A177-3AD203B41FA5}">
                      <a16:colId xmlns:a16="http://schemas.microsoft.com/office/drawing/2014/main" val="1752478924"/>
                    </a:ext>
                  </a:extLst>
                </a:gridCol>
                <a:gridCol w="1081271">
                  <a:extLst>
                    <a:ext uri="{9D8B030D-6E8A-4147-A177-3AD203B41FA5}">
                      <a16:colId xmlns:a16="http://schemas.microsoft.com/office/drawing/2014/main" val="1392467671"/>
                    </a:ext>
                  </a:extLst>
                </a:gridCol>
                <a:gridCol w="1115061">
                  <a:extLst>
                    <a:ext uri="{9D8B030D-6E8A-4147-A177-3AD203B41FA5}">
                      <a16:colId xmlns:a16="http://schemas.microsoft.com/office/drawing/2014/main" val="3657549827"/>
                    </a:ext>
                  </a:extLst>
                </a:gridCol>
                <a:gridCol w="1182640">
                  <a:extLst>
                    <a:ext uri="{9D8B030D-6E8A-4147-A177-3AD203B41FA5}">
                      <a16:colId xmlns:a16="http://schemas.microsoft.com/office/drawing/2014/main" val="3638457562"/>
                    </a:ext>
                  </a:extLst>
                </a:gridCol>
                <a:gridCol w="1284010">
                  <a:extLst>
                    <a:ext uri="{9D8B030D-6E8A-4147-A177-3AD203B41FA5}">
                      <a16:colId xmlns:a16="http://schemas.microsoft.com/office/drawing/2014/main" val="3094756057"/>
                    </a:ext>
                  </a:extLst>
                </a:gridCol>
                <a:gridCol w="1267114">
                  <a:extLst>
                    <a:ext uri="{9D8B030D-6E8A-4147-A177-3AD203B41FA5}">
                      <a16:colId xmlns:a16="http://schemas.microsoft.com/office/drawing/2014/main" val="2950343644"/>
                    </a:ext>
                  </a:extLst>
                </a:gridCol>
              </a:tblGrid>
              <a:tr h="6080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391387"/>
                  </a:ext>
                </a:extLst>
              </a:tr>
              <a:tr h="6080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196897"/>
                  </a:ext>
                </a:extLst>
              </a:tr>
              <a:tr h="6080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823661"/>
                  </a:ext>
                </a:extLst>
              </a:tr>
              <a:tr h="6080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035129"/>
                  </a:ext>
                </a:extLst>
              </a:tr>
              <a:tr h="6080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0409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8B2E2CF-FF42-0D4B-B631-191B4ADADE3A}"/>
              </a:ext>
            </a:extLst>
          </p:cNvPr>
          <p:cNvGraphicFramePr>
            <a:graphicFrameLocks noGrp="1"/>
          </p:cNvGraphicFramePr>
          <p:nvPr/>
        </p:nvGraphicFramePr>
        <p:xfrm>
          <a:off x="489653" y="1048379"/>
          <a:ext cx="2086377" cy="29879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6377">
                  <a:extLst>
                    <a:ext uri="{9D8B030D-6E8A-4147-A177-3AD203B41FA5}">
                      <a16:colId xmlns:a16="http://schemas.microsoft.com/office/drawing/2014/main" val="3825784342"/>
                    </a:ext>
                  </a:extLst>
                </a:gridCol>
              </a:tblGrid>
              <a:tr h="597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271271"/>
                  </a:ext>
                </a:extLst>
              </a:tr>
              <a:tr h="597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608471"/>
                  </a:ext>
                </a:extLst>
              </a:tr>
              <a:tr h="5975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69282"/>
                  </a:ext>
                </a:extLst>
              </a:tr>
              <a:tr h="597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758626"/>
                  </a:ext>
                </a:extLst>
              </a:tr>
              <a:tr h="5975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21596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649EC641-B475-F345-A30A-29472CBE047D}"/>
              </a:ext>
            </a:extLst>
          </p:cNvPr>
          <p:cNvSpPr/>
          <p:nvPr/>
        </p:nvSpPr>
        <p:spPr>
          <a:xfrm>
            <a:off x="549756" y="1113683"/>
            <a:ext cx="416205" cy="40753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CK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1D4AB8-C888-0447-8CFE-F80D2FD8A440}"/>
              </a:ext>
            </a:extLst>
          </p:cNvPr>
          <p:cNvSpPr/>
          <p:nvPr/>
        </p:nvSpPr>
        <p:spPr>
          <a:xfrm>
            <a:off x="573366" y="1704653"/>
            <a:ext cx="416205" cy="4551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DB6070-1CA7-BB45-B917-C0B02B8771D7}"/>
              </a:ext>
            </a:extLst>
          </p:cNvPr>
          <p:cNvSpPr/>
          <p:nvPr/>
        </p:nvSpPr>
        <p:spPr>
          <a:xfrm>
            <a:off x="584097" y="2282745"/>
            <a:ext cx="416205" cy="4551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092BB6-0AB9-174F-8DD6-5D8D6B5ADEF9}"/>
              </a:ext>
            </a:extLst>
          </p:cNvPr>
          <p:cNvSpPr txBox="1"/>
          <p:nvPr/>
        </p:nvSpPr>
        <p:spPr>
          <a:xfrm>
            <a:off x="1112135" y="1179452"/>
            <a:ext cx="1139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Chuck Kohler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61D3B-B46E-3043-9206-D4B4874094C9}"/>
              </a:ext>
            </a:extLst>
          </p:cNvPr>
          <p:cNvSpPr txBox="1"/>
          <p:nvPr/>
        </p:nvSpPr>
        <p:spPr>
          <a:xfrm>
            <a:off x="1109987" y="1795492"/>
            <a:ext cx="120084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Amber Bolton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872C41-045F-2D49-B537-99FE4293E8D8}"/>
              </a:ext>
            </a:extLst>
          </p:cNvPr>
          <p:cNvSpPr txBox="1"/>
          <p:nvPr/>
        </p:nvSpPr>
        <p:spPr>
          <a:xfrm>
            <a:off x="1107839" y="2334261"/>
            <a:ext cx="120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Amber Bolton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69E12-5603-594C-8BFD-DAB7DD4DAE45}"/>
              </a:ext>
            </a:extLst>
          </p:cNvPr>
          <p:cNvSpPr txBox="1"/>
          <p:nvPr/>
        </p:nvSpPr>
        <p:spPr>
          <a:xfrm>
            <a:off x="2507537" y="786768"/>
            <a:ext cx="737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  Jan                    13                               14                                15                               16                                      17                              18                       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EC926F-8068-D24F-83D4-5B94A6887AF9}"/>
              </a:ext>
            </a:extLst>
          </p:cNvPr>
          <p:cNvSpPr/>
          <p:nvPr/>
        </p:nvSpPr>
        <p:spPr>
          <a:xfrm>
            <a:off x="489654" y="4194785"/>
            <a:ext cx="9399122" cy="1707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C67453-D863-A54E-8795-9648E66C020A}"/>
              </a:ext>
            </a:extLst>
          </p:cNvPr>
          <p:cNvSpPr/>
          <p:nvPr/>
        </p:nvSpPr>
        <p:spPr>
          <a:xfrm>
            <a:off x="9742603" y="4194786"/>
            <a:ext cx="152303" cy="17073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A741F-034B-6A4A-9946-05E0186A6822}"/>
              </a:ext>
            </a:extLst>
          </p:cNvPr>
          <p:cNvSpPr txBox="1"/>
          <p:nvPr/>
        </p:nvSpPr>
        <p:spPr>
          <a:xfrm>
            <a:off x="489653" y="4597740"/>
            <a:ext cx="9265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Order #      Customer                   City                 Detail                                                                     Status              Priority          Type                    Start  Date            End Date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B82451-D2AF-5D49-BBA3-F8572F3BA116}"/>
              </a:ext>
            </a:extLst>
          </p:cNvPr>
          <p:cNvCxnSpPr>
            <a:cxnSpLocks/>
          </p:cNvCxnSpPr>
          <p:nvPr/>
        </p:nvCxnSpPr>
        <p:spPr>
          <a:xfrm>
            <a:off x="506823" y="4899162"/>
            <a:ext cx="92120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1DE30A-2C3D-0149-ACDD-53882022172E}"/>
              </a:ext>
            </a:extLst>
          </p:cNvPr>
          <p:cNvCxnSpPr>
            <a:cxnSpLocks/>
          </p:cNvCxnSpPr>
          <p:nvPr/>
        </p:nvCxnSpPr>
        <p:spPr>
          <a:xfrm>
            <a:off x="504675" y="5425050"/>
            <a:ext cx="921422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7EB588-DF7E-0549-88EC-A91C895F6506}"/>
              </a:ext>
            </a:extLst>
          </p:cNvPr>
          <p:cNvCxnSpPr>
            <a:cxnSpLocks/>
          </p:cNvCxnSpPr>
          <p:nvPr/>
        </p:nvCxnSpPr>
        <p:spPr>
          <a:xfrm>
            <a:off x="489648" y="5902172"/>
            <a:ext cx="92292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25BD734-9539-424E-8B13-C39F512FCA58}"/>
              </a:ext>
            </a:extLst>
          </p:cNvPr>
          <p:cNvSpPr txBox="1"/>
          <p:nvPr/>
        </p:nvSpPr>
        <p:spPr>
          <a:xfrm>
            <a:off x="504675" y="5088253"/>
            <a:ext cx="944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S90876</a:t>
            </a:r>
            <a:r>
              <a:rPr lang="en-US" sz="1100" dirty="0"/>
              <a:t>       Ducker and Bendy     San Jose         Air conditioning stop working…                        New                Medium         Maintenance     Jan 20, 19             Jan 20, 19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D06B78-4CF2-954C-B860-33673B1DB31D}"/>
              </a:ext>
            </a:extLst>
          </p:cNvPr>
          <p:cNvSpPr txBox="1"/>
          <p:nvPr/>
        </p:nvSpPr>
        <p:spPr>
          <a:xfrm>
            <a:off x="415218" y="390983"/>
            <a:ext cx="2132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Starting Date  </a:t>
            </a:r>
            <a:r>
              <a:rPr lang="en-US" sz="1400" dirty="0"/>
              <a:t>Jan 12, 2020</a:t>
            </a:r>
          </a:p>
        </p:txBody>
      </p:sp>
      <p:pic>
        <p:nvPicPr>
          <p:cNvPr id="48" name="Graphic 47" descr="Daily calendar">
            <a:extLst>
              <a:ext uri="{FF2B5EF4-FFF2-40B4-BE49-F238E27FC236}">
                <a16:creationId xmlns:a16="http://schemas.microsoft.com/office/drawing/2014/main" id="{86852A8C-01EA-B64D-8CA8-52609EFB7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5789" y="366313"/>
            <a:ext cx="307777" cy="30777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1364F0C-690E-534C-8276-D5B313D86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73779" y="4277016"/>
            <a:ext cx="216074" cy="21607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84815C7-16CF-8C45-B71C-24FDCDDC7104}"/>
              </a:ext>
            </a:extLst>
          </p:cNvPr>
          <p:cNvSpPr txBox="1"/>
          <p:nvPr/>
        </p:nvSpPr>
        <p:spPr>
          <a:xfrm>
            <a:off x="8784026" y="5951225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sz="1200" dirty="0"/>
              <a:t> 1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2  3  4 </a:t>
            </a:r>
            <a:r>
              <a:rPr lang="en-US" sz="1200" dirty="0"/>
              <a:t>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FAE8D20-B7D3-7649-B5E8-2308DD6F562B}"/>
              </a:ext>
            </a:extLst>
          </p:cNvPr>
          <p:cNvSpPr/>
          <p:nvPr/>
        </p:nvSpPr>
        <p:spPr>
          <a:xfrm>
            <a:off x="6889765" y="4241640"/>
            <a:ext cx="2356834" cy="2816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Search customer</a:t>
            </a:r>
          </a:p>
        </p:txBody>
      </p:sp>
      <p:pic>
        <p:nvPicPr>
          <p:cNvPr id="58" name="Graphic 57" descr="Magnifying glass">
            <a:extLst>
              <a:ext uri="{FF2B5EF4-FFF2-40B4-BE49-F238E27FC236}">
                <a16:creationId xmlns:a16="http://schemas.microsoft.com/office/drawing/2014/main" id="{BAD024C8-758D-804E-ABAD-9BDAF68F8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4721" y="4296598"/>
            <a:ext cx="221878" cy="22187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0C5B9933-5410-1C4E-A798-6B43017D759F}"/>
              </a:ext>
            </a:extLst>
          </p:cNvPr>
          <p:cNvSpPr/>
          <p:nvPr/>
        </p:nvSpPr>
        <p:spPr>
          <a:xfrm>
            <a:off x="2814128" y="342854"/>
            <a:ext cx="2250994" cy="3575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&lt;</a:t>
            </a:r>
            <a:r>
              <a:rPr lang="en-US" sz="1200" b="1" dirty="0">
                <a:solidFill>
                  <a:srgbClr val="0070C0"/>
                </a:solidFill>
              </a:rPr>
              <a:t>  </a:t>
            </a:r>
            <a:r>
              <a:rPr lang="en-US" sz="1200" dirty="0">
                <a:solidFill>
                  <a:srgbClr val="0070C0"/>
                </a:solidFill>
              </a:rPr>
              <a:t>Today</a:t>
            </a:r>
            <a:r>
              <a:rPr lang="en-US" sz="1200" b="1" dirty="0">
                <a:solidFill>
                  <a:srgbClr val="0070C0"/>
                </a:solidFill>
              </a:rPr>
              <a:t>   </a:t>
            </a:r>
            <a:r>
              <a:rPr lang="en-US" sz="1200" dirty="0">
                <a:solidFill>
                  <a:srgbClr val="0070C0"/>
                </a:solidFill>
              </a:rPr>
              <a:t>&gt; </a:t>
            </a:r>
            <a:r>
              <a:rPr lang="en-US" sz="1200" b="1" dirty="0">
                <a:solidFill>
                  <a:srgbClr val="0070C0"/>
                </a:solidFill>
              </a:rPr>
              <a:t> </a:t>
            </a:r>
            <a:r>
              <a:rPr lang="en-US" sz="1200" dirty="0">
                <a:solidFill>
                  <a:srgbClr val="0070C0"/>
                </a:solidFill>
              </a:rPr>
              <a:t>1d   2d   3d   </a:t>
            </a:r>
            <a:r>
              <a:rPr lang="en-US" sz="1200" dirty="0">
                <a:solidFill>
                  <a:srgbClr val="FF0000"/>
                </a:solidFill>
              </a:rPr>
              <a:t>1w</a:t>
            </a:r>
            <a:r>
              <a:rPr lang="en-US" sz="1200" dirty="0">
                <a:solidFill>
                  <a:srgbClr val="0070C0"/>
                </a:solidFill>
              </a:rPr>
              <a:t>  2w</a:t>
            </a:r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CA0113C-DD85-FE44-A4EB-431A4C186FAA}"/>
              </a:ext>
            </a:extLst>
          </p:cNvPr>
          <p:cNvSpPr/>
          <p:nvPr/>
        </p:nvSpPr>
        <p:spPr>
          <a:xfrm>
            <a:off x="8903698" y="436837"/>
            <a:ext cx="948087" cy="35756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Utilization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660D3B-40C4-0846-9DA3-B8B53FEE298F}"/>
              </a:ext>
            </a:extLst>
          </p:cNvPr>
          <p:cNvCxnSpPr/>
          <p:nvPr/>
        </p:nvCxnSpPr>
        <p:spPr>
          <a:xfrm flipH="1">
            <a:off x="10053490" y="2159842"/>
            <a:ext cx="468934" cy="32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AE2B68-7B65-BF41-A6BA-0DCC0775A566}"/>
              </a:ext>
            </a:extLst>
          </p:cNvPr>
          <p:cNvCxnSpPr>
            <a:cxnSpLocks/>
          </p:cNvCxnSpPr>
          <p:nvPr/>
        </p:nvCxnSpPr>
        <p:spPr>
          <a:xfrm flipV="1">
            <a:off x="3464802" y="506039"/>
            <a:ext cx="1141118" cy="159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4E2589B-ABD9-FF49-92EC-295DE018EA1E}"/>
              </a:ext>
            </a:extLst>
          </p:cNvPr>
          <p:cNvSpPr txBox="1"/>
          <p:nvPr/>
        </p:nvSpPr>
        <p:spPr>
          <a:xfrm>
            <a:off x="2684915" y="2124303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days daily calendar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09F2062-0991-784C-8BE6-80CD756A3502}"/>
              </a:ext>
            </a:extLst>
          </p:cNvPr>
          <p:cNvSpPr/>
          <p:nvPr/>
        </p:nvSpPr>
        <p:spPr>
          <a:xfrm>
            <a:off x="5965911" y="1723279"/>
            <a:ext cx="1175762" cy="149748"/>
          </a:xfrm>
          <a:prstGeom prst="roundRect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S76123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3C0812-9EE3-7842-85AA-356B68D4EE75}"/>
              </a:ext>
            </a:extLst>
          </p:cNvPr>
          <p:cNvCxnSpPr/>
          <p:nvPr/>
        </p:nvCxnSpPr>
        <p:spPr>
          <a:xfrm>
            <a:off x="6564573" y="390983"/>
            <a:ext cx="0" cy="1313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0545AB-E0E5-E049-8D82-725F264EAB38}"/>
              </a:ext>
            </a:extLst>
          </p:cNvPr>
          <p:cNvSpPr txBox="1"/>
          <p:nvPr/>
        </p:nvSpPr>
        <p:spPr>
          <a:xfrm>
            <a:off x="5538426" y="9308"/>
            <a:ext cx="635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any views clicking a schedule will show up a popovers as shown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8B16520-E383-6E4F-B4B2-15A450D7A5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96333" y="1917197"/>
            <a:ext cx="2866517" cy="320944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BA86AD1-B13A-1F41-BB65-8E333050DEA4}"/>
              </a:ext>
            </a:extLst>
          </p:cNvPr>
          <p:cNvSpPr/>
          <p:nvPr/>
        </p:nvSpPr>
        <p:spPr>
          <a:xfrm>
            <a:off x="5996330" y="2234470"/>
            <a:ext cx="2854327" cy="36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2320AE-CDB8-1F4A-B397-FE2DF6EE3C0F}"/>
              </a:ext>
            </a:extLst>
          </p:cNvPr>
          <p:cNvCxnSpPr/>
          <p:nvPr/>
        </p:nvCxnSpPr>
        <p:spPr>
          <a:xfrm>
            <a:off x="5996333" y="2234471"/>
            <a:ext cx="286651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ACB7B4-A3BC-E348-84A9-BD952CE38E5C}"/>
              </a:ext>
            </a:extLst>
          </p:cNvPr>
          <p:cNvSpPr txBox="1"/>
          <p:nvPr/>
        </p:nvSpPr>
        <p:spPr>
          <a:xfrm>
            <a:off x="7320953" y="4776944"/>
            <a:ext cx="1173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</a:rPr>
              <a:t>Add technicians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791B6F-9B06-1145-A75A-BFD7F7E36F7F}"/>
              </a:ext>
            </a:extLst>
          </p:cNvPr>
          <p:cNvSpPr/>
          <p:nvPr/>
        </p:nvSpPr>
        <p:spPr>
          <a:xfrm>
            <a:off x="8399212" y="2573025"/>
            <a:ext cx="347731" cy="507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CCD02F-C89E-3B49-8EEB-126E7309413D}"/>
              </a:ext>
            </a:extLst>
          </p:cNvPr>
          <p:cNvSpPr/>
          <p:nvPr/>
        </p:nvSpPr>
        <p:spPr>
          <a:xfrm>
            <a:off x="6102481" y="4680619"/>
            <a:ext cx="377952" cy="3733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14371D87-2335-9845-8B1C-5E95C6FBBD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5462" y="4649325"/>
            <a:ext cx="204972" cy="163978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BE05156-FF16-B14E-B2A0-2853F6B88EBE}"/>
              </a:ext>
            </a:extLst>
          </p:cNvPr>
          <p:cNvSpPr/>
          <p:nvPr/>
        </p:nvSpPr>
        <p:spPr>
          <a:xfrm>
            <a:off x="6797425" y="4661517"/>
            <a:ext cx="1158240" cy="1629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Request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A1FBD3-1249-DB41-851B-0B2C2652D0E3}"/>
              </a:ext>
            </a:extLst>
          </p:cNvPr>
          <p:cNvSpPr/>
          <p:nvPr/>
        </p:nvSpPr>
        <p:spPr>
          <a:xfrm>
            <a:off x="6102481" y="3731502"/>
            <a:ext cx="377952" cy="4602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610E3ED9-E9A5-3740-A38B-68147BB9C8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47815" y="3813022"/>
            <a:ext cx="202819" cy="162255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6B787E4-EC52-6D40-AD95-99CB4A7C1990}"/>
              </a:ext>
            </a:extLst>
          </p:cNvPr>
          <p:cNvSpPr/>
          <p:nvPr/>
        </p:nvSpPr>
        <p:spPr>
          <a:xfrm>
            <a:off x="6247815" y="3374886"/>
            <a:ext cx="202819" cy="356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7EB78AEB-F8A9-CE48-BDDD-6A93F1F837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54482" y="3409618"/>
            <a:ext cx="205146" cy="23445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F4B903C-E537-6143-B907-7F19270AEF07}"/>
              </a:ext>
            </a:extLst>
          </p:cNvPr>
          <p:cNvSpPr txBox="1"/>
          <p:nvPr/>
        </p:nvSpPr>
        <p:spPr>
          <a:xfrm>
            <a:off x="6056234" y="2244078"/>
            <a:ext cx="1505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123 Rodeo Dr, Dublin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397D9E-F58B-B440-892C-0D22BDA81CAE}"/>
              </a:ext>
            </a:extLst>
          </p:cNvPr>
          <p:cNvSpPr/>
          <p:nvPr/>
        </p:nvSpPr>
        <p:spPr>
          <a:xfrm>
            <a:off x="7787846" y="2542248"/>
            <a:ext cx="959097" cy="538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C98369-CA7D-6B46-AF85-7F859F6C10F7}"/>
              </a:ext>
            </a:extLst>
          </p:cNvPr>
          <p:cNvSpPr/>
          <p:nvPr/>
        </p:nvSpPr>
        <p:spPr>
          <a:xfrm>
            <a:off x="7223678" y="2967880"/>
            <a:ext cx="240501" cy="314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15B0F4-A2C7-FC49-B0FB-11CE13A60D50}"/>
              </a:ext>
            </a:extLst>
          </p:cNvPr>
          <p:cNvSpPr/>
          <p:nvPr/>
        </p:nvSpPr>
        <p:spPr>
          <a:xfrm>
            <a:off x="9406513" y="1854250"/>
            <a:ext cx="1306456" cy="1113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Notify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Completed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Reschedule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70C0"/>
                </a:solidFill>
              </a:rPr>
              <a:t>Team members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5795DE-2538-CA43-BBA2-2A544F5AF4F9}"/>
              </a:ext>
            </a:extLst>
          </p:cNvPr>
          <p:cNvCxnSpPr/>
          <p:nvPr/>
        </p:nvCxnSpPr>
        <p:spPr>
          <a:xfrm flipH="1" flipV="1">
            <a:off x="8746943" y="2131440"/>
            <a:ext cx="659570" cy="166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5DCEF92-0316-9F44-8F26-C79BAD506D1B}"/>
              </a:ext>
            </a:extLst>
          </p:cNvPr>
          <p:cNvSpPr/>
          <p:nvPr/>
        </p:nvSpPr>
        <p:spPr>
          <a:xfrm>
            <a:off x="10712969" y="1521220"/>
            <a:ext cx="437252" cy="19077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59E48-8CA5-3A45-BB5D-6744F0326028}"/>
              </a:ext>
            </a:extLst>
          </p:cNvPr>
          <p:cNvSpPr txBox="1"/>
          <p:nvPr/>
        </p:nvSpPr>
        <p:spPr>
          <a:xfrm>
            <a:off x="11150221" y="1795492"/>
            <a:ext cx="104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put the  links. Leave </a:t>
            </a:r>
            <a:r>
              <a:rPr lang="en-US" sz="1400" dirty="0" err="1"/>
              <a:t>onClick</a:t>
            </a:r>
            <a:r>
              <a:rPr lang="en-US" sz="1400" dirty="0"/>
              <a:t> empty.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9DE99D-F5E5-3642-A828-D6D5B261C2C0}"/>
              </a:ext>
            </a:extLst>
          </p:cNvPr>
          <p:cNvSpPr txBox="1"/>
          <p:nvPr/>
        </p:nvSpPr>
        <p:spPr>
          <a:xfrm>
            <a:off x="10680353" y="4488116"/>
            <a:ext cx="1041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put the  links. Leave </a:t>
            </a:r>
            <a:r>
              <a:rPr lang="en-US" sz="1400" dirty="0" err="1"/>
              <a:t>onClick</a:t>
            </a:r>
            <a:r>
              <a:rPr lang="en-US" sz="1400" dirty="0"/>
              <a:t> empty.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8ECB25-3EE9-484D-BAA7-3666FFB28A2F}"/>
              </a:ext>
            </a:extLst>
          </p:cNvPr>
          <p:cNvCxnSpPr/>
          <p:nvPr/>
        </p:nvCxnSpPr>
        <p:spPr>
          <a:xfrm flipH="1" flipV="1">
            <a:off x="8573077" y="4965169"/>
            <a:ext cx="1949347" cy="8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6FF549-2189-784C-86CE-08BC44979D9C}"/>
              </a:ext>
            </a:extLst>
          </p:cNvPr>
          <p:cNvCxnSpPr>
            <a:cxnSpLocks/>
          </p:cNvCxnSpPr>
          <p:nvPr/>
        </p:nvCxnSpPr>
        <p:spPr>
          <a:xfrm flipH="1" flipV="1">
            <a:off x="6797425" y="4972286"/>
            <a:ext cx="1469969" cy="152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8678853-D429-B14F-B34B-1266ED78DDF2}"/>
              </a:ext>
            </a:extLst>
          </p:cNvPr>
          <p:cNvCxnSpPr/>
          <p:nvPr/>
        </p:nvCxnSpPr>
        <p:spPr>
          <a:xfrm flipV="1">
            <a:off x="8267394" y="5371022"/>
            <a:ext cx="2355052" cy="1092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C310517-C450-A143-889C-D942FD25090B}"/>
              </a:ext>
            </a:extLst>
          </p:cNvPr>
          <p:cNvSpPr txBox="1"/>
          <p:nvPr/>
        </p:nvSpPr>
        <p:spPr>
          <a:xfrm>
            <a:off x="7720287" y="6532904"/>
            <a:ext cx="180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Put the Order number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F59C6CA-0B84-C040-A28E-F7F9ADC9500A}"/>
              </a:ext>
            </a:extLst>
          </p:cNvPr>
          <p:cNvCxnSpPr>
            <a:cxnSpLocks/>
          </p:cNvCxnSpPr>
          <p:nvPr/>
        </p:nvCxnSpPr>
        <p:spPr>
          <a:xfrm flipV="1">
            <a:off x="2507537" y="2521077"/>
            <a:ext cx="3594944" cy="37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94465FE-507F-7141-BA6E-F7E1368F04D3}"/>
              </a:ext>
            </a:extLst>
          </p:cNvPr>
          <p:cNvSpPr txBox="1"/>
          <p:nvPr/>
        </p:nvSpPr>
        <p:spPr>
          <a:xfrm>
            <a:off x="1000302" y="6228224"/>
            <a:ext cx="575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hard code the text to display - will be changed later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7B68CA-4CB2-A340-B89A-FD34669AD0A6}"/>
              </a:ext>
            </a:extLst>
          </p:cNvPr>
          <p:cNvCxnSpPr/>
          <p:nvPr/>
        </p:nvCxnSpPr>
        <p:spPr>
          <a:xfrm flipV="1">
            <a:off x="2507537" y="4296598"/>
            <a:ext cx="3767925" cy="193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1E4C3C5-113F-5C42-91D6-FFDBEE7CC8D1}"/>
              </a:ext>
            </a:extLst>
          </p:cNvPr>
          <p:cNvCxnSpPr/>
          <p:nvPr/>
        </p:nvCxnSpPr>
        <p:spPr>
          <a:xfrm flipV="1">
            <a:off x="2507537" y="3644070"/>
            <a:ext cx="3594944" cy="258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053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34883</TotalTime>
  <Words>420</Words>
  <Application>Microsoft Macintosh PowerPoint</Application>
  <PresentationFormat>Widescreen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Sarmah, Dilip</dc:creator>
  <cp:lastModifiedBy>Sarmah, Dilip</cp:lastModifiedBy>
  <cp:revision>111</cp:revision>
  <dcterms:created xsi:type="dcterms:W3CDTF">2020-01-13T00:44:00Z</dcterms:created>
  <dcterms:modified xsi:type="dcterms:W3CDTF">2020-02-18T02:24:12Z</dcterms:modified>
</cp:coreProperties>
</file>