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3" r:id="rId3"/>
    <p:sldId id="264" r:id="rId4"/>
    <p:sldId id="266" r:id="rId5"/>
    <p:sldId id="265" r:id="rId6"/>
    <p:sldId id="257" r:id="rId7"/>
    <p:sldId id="267" r:id="rId8"/>
    <p:sldId id="258" r:id="rId9"/>
    <p:sldId id="268" r:id="rId10"/>
    <p:sldId id="259" r:id="rId11"/>
    <p:sldId id="269" r:id="rId12"/>
    <p:sldId id="260" r:id="rId13"/>
    <p:sldId id="270" r:id="rId14"/>
    <p:sldId id="261" r:id="rId15"/>
    <p:sldId id="272" r:id="rId16"/>
    <p:sldId id="262" r:id="rId17"/>
    <p:sldId id="273" r:id="rId1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480"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046F2E-1843-41B0-B334-1B763DC293BD}" type="datetimeFigureOut">
              <a:rPr lang="ru-RU" smtClean="0"/>
              <a:t>20.10.2017</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348891-9EB9-4731-9C33-491644E60008}" type="slidenum">
              <a:rPr lang="ru-RU" smtClean="0"/>
              <a:t>‹#›</a:t>
            </a:fld>
            <a:endParaRPr lang="ru-RU"/>
          </a:p>
        </p:txBody>
      </p:sp>
    </p:spTree>
    <p:extLst>
      <p:ext uri="{BB962C8B-B14F-4D97-AF65-F5344CB8AC3E}">
        <p14:creationId xmlns:p14="http://schemas.microsoft.com/office/powerpoint/2010/main" val="3234942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7348891-9EB9-4731-9C33-491644E60008}" type="slidenum">
              <a:rPr lang="ru-RU" smtClean="0"/>
              <a:t>4</a:t>
            </a:fld>
            <a:endParaRPr lang="ru-RU"/>
          </a:p>
        </p:txBody>
      </p:sp>
    </p:spTree>
    <p:extLst>
      <p:ext uri="{BB962C8B-B14F-4D97-AF65-F5344CB8AC3E}">
        <p14:creationId xmlns:p14="http://schemas.microsoft.com/office/powerpoint/2010/main" val="4083906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7348891-9EB9-4731-9C33-491644E60008}" type="slidenum">
              <a:rPr lang="ru-RU" smtClean="0"/>
              <a:t>5</a:t>
            </a:fld>
            <a:endParaRPr lang="ru-RU"/>
          </a:p>
        </p:txBody>
      </p:sp>
    </p:spTree>
    <p:extLst>
      <p:ext uri="{BB962C8B-B14F-4D97-AF65-F5344CB8AC3E}">
        <p14:creationId xmlns:p14="http://schemas.microsoft.com/office/powerpoint/2010/main" val="3016606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2A6F5402-5FF2-454C-A3A9-1A4D30453B58}" type="datetimeFigureOut">
              <a:rPr lang="ru-RU" smtClean="0"/>
              <a:t>20.10.2017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08AD0EC-EDD3-4EBB-856B-4EBC95B0F021}" type="slidenum">
              <a:rPr lang="ru-RU" smtClean="0"/>
              <a:t>‹#›</a:t>
            </a:fld>
            <a:endParaRPr lang="ru-RU"/>
          </a:p>
        </p:txBody>
      </p:sp>
    </p:spTree>
    <p:extLst>
      <p:ext uri="{BB962C8B-B14F-4D97-AF65-F5344CB8AC3E}">
        <p14:creationId xmlns:p14="http://schemas.microsoft.com/office/powerpoint/2010/main" val="760490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A6F5402-5FF2-454C-A3A9-1A4D30453B58}" type="datetimeFigureOut">
              <a:rPr lang="ru-RU" smtClean="0"/>
              <a:t>20.10.2017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08AD0EC-EDD3-4EBB-856B-4EBC95B0F021}" type="slidenum">
              <a:rPr lang="ru-RU" smtClean="0"/>
              <a:t>‹#›</a:t>
            </a:fld>
            <a:endParaRPr lang="ru-RU"/>
          </a:p>
        </p:txBody>
      </p:sp>
    </p:spTree>
    <p:extLst>
      <p:ext uri="{BB962C8B-B14F-4D97-AF65-F5344CB8AC3E}">
        <p14:creationId xmlns:p14="http://schemas.microsoft.com/office/powerpoint/2010/main" val="2712568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A6F5402-5FF2-454C-A3A9-1A4D30453B58}" type="datetimeFigureOut">
              <a:rPr lang="ru-RU" smtClean="0"/>
              <a:t>20.10.2017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08AD0EC-EDD3-4EBB-856B-4EBC95B0F021}" type="slidenum">
              <a:rPr lang="ru-RU" smtClean="0"/>
              <a:t>‹#›</a:t>
            </a:fld>
            <a:endParaRPr lang="ru-RU"/>
          </a:p>
        </p:txBody>
      </p:sp>
    </p:spTree>
    <p:extLst>
      <p:ext uri="{BB962C8B-B14F-4D97-AF65-F5344CB8AC3E}">
        <p14:creationId xmlns:p14="http://schemas.microsoft.com/office/powerpoint/2010/main" val="1908188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A6F5402-5FF2-454C-A3A9-1A4D30453B58}" type="datetimeFigureOut">
              <a:rPr lang="ru-RU" smtClean="0"/>
              <a:t>20.10.2017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08AD0EC-EDD3-4EBB-856B-4EBC95B0F021}" type="slidenum">
              <a:rPr lang="ru-RU" smtClean="0"/>
              <a:t>‹#›</a:t>
            </a:fld>
            <a:endParaRPr lang="ru-RU"/>
          </a:p>
        </p:txBody>
      </p:sp>
    </p:spTree>
    <p:extLst>
      <p:ext uri="{BB962C8B-B14F-4D97-AF65-F5344CB8AC3E}">
        <p14:creationId xmlns:p14="http://schemas.microsoft.com/office/powerpoint/2010/main" val="269873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2A6F5402-5FF2-454C-A3A9-1A4D30453B58}" type="datetimeFigureOut">
              <a:rPr lang="ru-RU" smtClean="0"/>
              <a:t>20.10.2017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08AD0EC-EDD3-4EBB-856B-4EBC95B0F021}" type="slidenum">
              <a:rPr lang="ru-RU" smtClean="0"/>
              <a:t>‹#›</a:t>
            </a:fld>
            <a:endParaRPr lang="ru-RU"/>
          </a:p>
        </p:txBody>
      </p:sp>
    </p:spTree>
    <p:extLst>
      <p:ext uri="{BB962C8B-B14F-4D97-AF65-F5344CB8AC3E}">
        <p14:creationId xmlns:p14="http://schemas.microsoft.com/office/powerpoint/2010/main" val="3616886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2A6F5402-5FF2-454C-A3A9-1A4D30453B58}" type="datetimeFigureOut">
              <a:rPr lang="ru-RU" smtClean="0"/>
              <a:t>20.10.2017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08AD0EC-EDD3-4EBB-856B-4EBC95B0F021}" type="slidenum">
              <a:rPr lang="ru-RU" smtClean="0"/>
              <a:t>‹#›</a:t>
            </a:fld>
            <a:endParaRPr lang="ru-RU"/>
          </a:p>
        </p:txBody>
      </p:sp>
    </p:spTree>
    <p:extLst>
      <p:ext uri="{BB962C8B-B14F-4D97-AF65-F5344CB8AC3E}">
        <p14:creationId xmlns:p14="http://schemas.microsoft.com/office/powerpoint/2010/main" val="1827768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2A6F5402-5FF2-454C-A3A9-1A4D30453B58}" type="datetimeFigureOut">
              <a:rPr lang="ru-RU" smtClean="0"/>
              <a:t>20.10.2017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F08AD0EC-EDD3-4EBB-856B-4EBC95B0F021}" type="slidenum">
              <a:rPr lang="ru-RU" smtClean="0"/>
              <a:t>‹#›</a:t>
            </a:fld>
            <a:endParaRPr lang="ru-RU"/>
          </a:p>
        </p:txBody>
      </p:sp>
    </p:spTree>
    <p:extLst>
      <p:ext uri="{BB962C8B-B14F-4D97-AF65-F5344CB8AC3E}">
        <p14:creationId xmlns:p14="http://schemas.microsoft.com/office/powerpoint/2010/main" val="1732724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2A6F5402-5FF2-454C-A3A9-1A4D30453B58}" type="datetimeFigureOut">
              <a:rPr lang="ru-RU" smtClean="0"/>
              <a:t>20.10.2017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F08AD0EC-EDD3-4EBB-856B-4EBC95B0F021}" type="slidenum">
              <a:rPr lang="ru-RU" smtClean="0"/>
              <a:t>‹#›</a:t>
            </a:fld>
            <a:endParaRPr lang="ru-RU"/>
          </a:p>
        </p:txBody>
      </p:sp>
    </p:spTree>
    <p:extLst>
      <p:ext uri="{BB962C8B-B14F-4D97-AF65-F5344CB8AC3E}">
        <p14:creationId xmlns:p14="http://schemas.microsoft.com/office/powerpoint/2010/main" val="780332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A6F5402-5FF2-454C-A3A9-1A4D30453B58}" type="datetimeFigureOut">
              <a:rPr lang="ru-RU" smtClean="0"/>
              <a:t>20.10.2017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F08AD0EC-EDD3-4EBB-856B-4EBC95B0F021}" type="slidenum">
              <a:rPr lang="ru-RU" smtClean="0"/>
              <a:t>‹#›</a:t>
            </a:fld>
            <a:endParaRPr lang="ru-RU"/>
          </a:p>
        </p:txBody>
      </p:sp>
    </p:spTree>
    <p:extLst>
      <p:ext uri="{BB962C8B-B14F-4D97-AF65-F5344CB8AC3E}">
        <p14:creationId xmlns:p14="http://schemas.microsoft.com/office/powerpoint/2010/main" val="3547741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2A6F5402-5FF2-454C-A3A9-1A4D30453B58}" type="datetimeFigureOut">
              <a:rPr lang="ru-RU" smtClean="0"/>
              <a:t>20.10.2017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08AD0EC-EDD3-4EBB-856B-4EBC95B0F021}" type="slidenum">
              <a:rPr lang="ru-RU" smtClean="0"/>
              <a:t>‹#›</a:t>
            </a:fld>
            <a:endParaRPr lang="ru-RU"/>
          </a:p>
        </p:txBody>
      </p:sp>
    </p:spTree>
    <p:extLst>
      <p:ext uri="{BB962C8B-B14F-4D97-AF65-F5344CB8AC3E}">
        <p14:creationId xmlns:p14="http://schemas.microsoft.com/office/powerpoint/2010/main" val="2982980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2A6F5402-5FF2-454C-A3A9-1A4D30453B58}" type="datetimeFigureOut">
              <a:rPr lang="ru-RU" smtClean="0"/>
              <a:t>20.10.2017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08AD0EC-EDD3-4EBB-856B-4EBC95B0F021}" type="slidenum">
              <a:rPr lang="ru-RU" smtClean="0"/>
              <a:t>‹#›</a:t>
            </a:fld>
            <a:endParaRPr lang="ru-RU"/>
          </a:p>
        </p:txBody>
      </p:sp>
    </p:spTree>
    <p:extLst>
      <p:ext uri="{BB962C8B-B14F-4D97-AF65-F5344CB8AC3E}">
        <p14:creationId xmlns:p14="http://schemas.microsoft.com/office/powerpoint/2010/main" val="4268880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6F5402-5FF2-454C-A3A9-1A4D30453B58}" type="datetimeFigureOut">
              <a:rPr lang="ru-RU" smtClean="0"/>
              <a:t>20.10.2017</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8AD0EC-EDD3-4EBB-856B-4EBC95B0F021}" type="slidenum">
              <a:rPr lang="ru-RU" smtClean="0"/>
              <a:t>‹#›</a:t>
            </a:fld>
            <a:endParaRPr lang="ru-RU"/>
          </a:p>
        </p:txBody>
      </p:sp>
    </p:spTree>
    <p:extLst>
      <p:ext uri="{BB962C8B-B14F-4D97-AF65-F5344CB8AC3E}">
        <p14:creationId xmlns:p14="http://schemas.microsoft.com/office/powerpoint/2010/main" val="2110729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sr-Cyrl-BA" sz="2400" b="1" dirty="0">
                <a:latin typeface="Times New Roman" pitchFamily="18" charset="0"/>
                <a:cs typeface="Times New Roman" pitchFamily="18" charset="0"/>
              </a:rPr>
              <a:t>Майкл Дельвин</a:t>
            </a:r>
            <a:r>
              <a:rPr lang="ru-RU" sz="2400" dirty="0">
                <a:latin typeface="Times New Roman" pitchFamily="18" charset="0"/>
                <a:cs typeface="Times New Roman" pitchFamily="18" charset="0"/>
              </a:rPr>
              <a:t/>
            </a:r>
            <a:br>
              <a:rPr lang="ru-RU" sz="2400" dirty="0">
                <a:latin typeface="Times New Roman" pitchFamily="18" charset="0"/>
                <a:cs typeface="Times New Roman" pitchFamily="18" charset="0"/>
              </a:rPr>
            </a:br>
            <a:r>
              <a:rPr lang="sr-Cyrl-BA" sz="2400" b="1" dirty="0">
                <a:latin typeface="Times New Roman" pitchFamily="18" charset="0"/>
                <a:cs typeface="Times New Roman" pitchFamily="18" charset="0"/>
              </a:rPr>
              <a:t> </a:t>
            </a:r>
            <a:r>
              <a:rPr lang="ru-RU" sz="2400" dirty="0">
                <a:latin typeface="Times New Roman" pitchFamily="18" charset="0"/>
                <a:cs typeface="Times New Roman" pitchFamily="18" charset="0"/>
              </a:rPr>
              <a:t/>
            </a:r>
            <a:br>
              <a:rPr lang="ru-RU" sz="2400" dirty="0">
                <a:latin typeface="Times New Roman" pitchFamily="18" charset="0"/>
                <a:cs typeface="Times New Roman" pitchFamily="18" charset="0"/>
              </a:rPr>
            </a:br>
            <a:r>
              <a:rPr lang="ru-RU" sz="2400" b="1" dirty="0">
                <a:latin typeface="Times New Roman" pitchFamily="18" charset="0"/>
                <a:cs typeface="Times New Roman" pitchFamily="18" charset="0"/>
              </a:rPr>
              <a:t>Рейтинг </a:t>
            </a:r>
            <a:r>
              <a:rPr lang="sr-Cyrl-BA" sz="2400" b="1" dirty="0">
                <a:latin typeface="Times New Roman" pitchFamily="18" charset="0"/>
                <a:cs typeface="Times New Roman" pitchFamily="18" charset="0"/>
              </a:rPr>
              <a:t>канонических </a:t>
            </a:r>
            <a:r>
              <a:rPr lang="ru-RU" sz="2400" b="1" dirty="0" smtClean="0">
                <a:latin typeface="Times New Roman" pitchFamily="18" charset="0"/>
                <a:cs typeface="Times New Roman" pitchFamily="18" charset="0"/>
              </a:rPr>
              <a:t>английских </a:t>
            </a:r>
            <a:r>
              <a:rPr lang="ru-RU" sz="2400" b="1" dirty="0" smtClean="0">
                <a:latin typeface="Times New Roman" pitchFamily="18" charset="0"/>
                <a:cs typeface="Times New Roman" pitchFamily="18" charset="0"/>
              </a:rPr>
              <a:t>стихотворения</a:t>
            </a:r>
            <a:br>
              <a:rPr lang="ru-RU" sz="2400" b="1" dirty="0" smtClean="0">
                <a:latin typeface="Times New Roman" pitchFamily="18" charset="0"/>
                <a:cs typeface="Times New Roman" pitchFamily="18" charset="0"/>
              </a:rPr>
            </a:br>
            <a:r>
              <a:rPr lang="ru-RU" sz="2400" b="1" dirty="0">
                <a:latin typeface="Times New Roman" pitchFamily="18" charset="0"/>
                <a:cs typeface="Times New Roman" pitchFamily="18" charset="0"/>
              </a:rPr>
              <a:t/>
            </a:r>
            <a:br>
              <a:rPr lang="ru-RU" sz="2400" b="1" dirty="0">
                <a:latin typeface="Times New Roman" pitchFamily="18" charset="0"/>
                <a:cs typeface="Times New Roman" pitchFamily="18" charset="0"/>
              </a:rPr>
            </a:br>
            <a:r>
              <a:rPr lang="ru-RU" sz="2400" b="1" dirty="0" smtClean="0">
                <a:latin typeface="Times New Roman" pitchFamily="18" charset="0"/>
                <a:cs typeface="Times New Roman" pitchFamily="18" charset="0"/>
              </a:rPr>
              <a:t/>
            </a:r>
            <a:br>
              <a:rPr lang="ru-RU" sz="2400" b="1" dirty="0" smtClean="0">
                <a:latin typeface="Times New Roman" pitchFamily="18" charset="0"/>
                <a:cs typeface="Times New Roman" pitchFamily="18" charset="0"/>
              </a:rPr>
            </a:br>
            <a:r>
              <a:rPr lang="ru-RU" sz="2400" b="1" dirty="0">
                <a:latin typeface="Times New Roman" pitchFamily="18" charset="0"/>
                <a:cs typeface="Times New Roman" pitchFamily="18" charset="0"/>
              </a:rPr>
              <a:t/>
            </a:r>
            <a:br>
              <a:rPr lang="ru-RU" sz="2400" b="1" dirty="0">
                <a:latin typeface="Times New Roman" pitchFamily="18" charset="0"/>
                <a:cs typeface="Times New Roman" pitchFamily="18" charset="0"/>
              </a:rPr>
            </a:br>
            <a:r>
              <a:rPr lang="ru-RU" sz="2400" b="1" dirty="0" smtClean="0">
                <a:latin typeface="Times New Roman" pitchFamily="18" charset="0"/>
                <a:cs typeface="Times New Roman" pitchFamily="18" charset="0"/>
              </a:rPr>
              <a:t/>
            </a:r>
            <a:br>
              <a:rPr lang="ru-RU" sz="2400" b="1" dirty="0" smtClean="0">
                <a:latin typeface="Times New Roman" pitchFamily="18" charset="0"/>
                <a:cs typeface="Times New Roman" pitchFamily="18" charset="0"/>
              </a:rPr>
            </a:br>
            <a:r>
              <a:rPr lang="ru-RU" sz="2400" b="1" dirty="0">
                <a:latin typeface="Times New Roman" pitchFamily="18" charset="0"/>
                <a:cs typeface="Times New Roman" pitchFamily="18" charset="0"/>
              </a:rPr>
              <a:t/>
            </a:r>
            <a:br>
              <a:rPr lang="ru-RU" sz="2400" b="1" dirty="0">
                <a:latin typeface="Times New Roman" pitchFamily="18" charset="0"/>
                <a:cs typeface="Times New Roman" pitchFamily="18" charset="0"/>
              </a:rPr>
            </a:br>
            <a:r>
              <a:rPr lang="ru-RU" sz="2400" b="1" dirty="0" smtClean="0">
                <a:latin typeface="Times New Roman" pitchFamily="18" charset="0"/>
                <a:cs typeface="Times New Roman" pitchFamily="18" charset="0"/>
              </a:rPr>
              <a:t>                                                                                      </a:t>
            </a:r>
            <a:r>
              <a:rPr lang="sr-Cyrl-BA" sz="1800" b="1" dirty="0" smtClean="0">
                <a:latin typeface="Times New Roman" pitchFamily="18" charset="0"/>
                <a:cs typeface="Times New Roman" pitchFamily="18" charset="0"/>
              </a:rPr>
              <a:t>Жарко Миленич</a:t>
            </a:r>
            <a:endParaRPr lang="ru-RU" sz="2400" dirty="0">
              <a:latin typeface="Times New Roman" pitchFamily="18" charset="0"/>
              <a:cs typeface="Times New Roman" pitchFamily="18" charset="0"/>
            </a:endParaRPr>
          </a:p>
        </p:txBody>
      </p:sp>
    </p:spTree>
    <p:extLst>
      <p:ext uri="{BB962C8B-B14F-4D97-AF65-F5344CB8AC3E}">
        <p14:creationId xmlns:p14="http://schemas.microsoft.com/office/powerpoint/2010/main" val="585832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nvGraphicFramePr>
        <p:xfrm>
          <a:off x="3035835" y="1504809"/>
          <a:ext cx="3072329" cy="4843746"/>
        </p:xfrm>
        <a:graphic>
          <a:graphicData uri="http://schemas.openxmlformats.org/drawingml/2006/table">
            <a:tbl>
              <a:tblPr>
                <a:tableStyleId>{5C22544A-7EE6-4342-B048-85BDC9FD1C3A}</a:tableStyleId>
              </a:tblPr>
              <a:tblGrid>
                <a:gridCol w="765830"/>
                <a:gridCol w="1892050"/>
                <a:gridCol w="414449"/>
              </a:tblGrid>
              <a:tr h="211279">
                <a:tc gridSpan="2">
                  <a:txBody>
                    <a:bodyPr/>
                    <a:lstStyle/>
                    <a:p>
                      <a:pPr>
                        <a:lnSpc>
                          <a:spcPts val="1030"/>
                        </a:lnSpc>
                        <a:spcAft>
                          <a:spcPts val="0"/>
                        </a:spcAft>
                      </a:pPr>
                      <a:r>
                        <a:rPr lang="en-US" sz="600">
                          <a:effectLst/>
                        </a:rPr>
                        <a:t>Table 3. HAPs Ranked by Score.</a:t>
                      </a:r>
                      <a:endParaRPr lang="ru-RU" sz="800">
                        <a:effectLst/>
                        <a:latin typeface="Calibri"/>
                        <a:ea typeface="Times New Roman"/>
                        <a:cs typeface="Times New Roman"/>
                      </a:endParaRPr>
                    </a:p>
                  </a:txBody>
                  <a:tcPr marL="0" marR="0" marT="0" marB="0" anchor="b"/>
                </a:tc>
                <a:tc hMerge="1">
                  <a:txBody>
                    <a:bodyPr/>
                    <a:lstStyle/>
                    <a:p>
                      <a:endParaRPr lang="ru-RU"/>
                    </a:p>
                  </a:txBody>
                  <a:tcPr/>
                </a:tc>
                <a:tc>
                  <a:txBody>
                    <a:bodyPr/>
                    <a:lstStyle/>
                    <a:p>
                      <a:pPr>
                        <a:lnSpc>
                          <a:spcPct val="115000"/>
                        </a:lnSpc>
                        <a:spcAft>
                          <a:spcPts val="0"/>
                        </a:spcAft>
                      </a:pPr>
                      <a:r>
                        <a:rPr lang="en-US" sz="900">
                          <a:effectLst/>
                        </a:rPr>
                        <a:t> </a:t>
                      </a:r>
                      <a:endParaRPr lang="ru-RU" sz="800">
                        <a:effectLst/>
                        <a:latin typeface="Calibri"/>
                        <a:ea typeface="Times New Roman"/>
                        <a:cs typeface="Times New Roman"/>
                      </a:endParaRPr>
                    </a:p>
                  </a:txBody>
                  <a:tcPr marL="0" marR="0" marT="0" marB="0" anchor="b"/>
                </a:tc>
              </a:tr>
              <a:tr h="37300">
                <a:tc>
                  <a:txBody>
                    <a:bodyPr/>
                    <a:lstStyle/>
                    <a:p>
                      <a:pPr>
                        <a:lnSpc>
                          <a:spcPct val="115000"/>
                        </a:lnSpc>
                        <a:spcAft>
                          <a:spcPts val="0"/>
                        </a:spcAft>
                      </a:pPr>
                      <a:r>
                        <a:rPr lang="en-US" sz="200">
                          <a:effectLst/>
                        </a:rPr>
                        <a:t> </a:t>
                      </a:r>
                      <a:endParaRPr lang="ru-RU" sz="8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200">
                          <a:effectLst/>
                        </a:rPr>
                        <a:t> </a:t>
                      </a:r>
                      <a:endParaRPr lang="ru-RU" sz="8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200">
                          <a:effectLst/>
                        </a:rPr>
                        <a:t> </a:t>
                      </a:r>
                      <a:endParaRPr lang="ru-RU" sz="800">
                        <a:effectLst/>
                        <a:latin typeface="Calibri"/>
                        <a:ea typeface="Times New Roman"/>
                        <a:cs typeface="Times New Roman"/>
                      </a:endParaRPr>
                    </a:p>
                  </a:txBody>
                  <a:tcPr marL="0" marR="0" marT="0" marB="0" anchor="b"/>
                </a:tc>
              </a:tr>
              <a:tr h="120280">
                <a:tc>
                  <a:txBody>
                    <a:bodyPr/>
                    <a:lstStyle/>
                    <a:p>
                      <a:pPr>
                        <a:lnSpc>
                          <a:spcPts val="1030"/>
                        </a:lnSpc>
                        <a:spcAft>
                          <a:spcPts val="0"/>
                        </a:spcAft>
                      </a:pPr>
                      <a:r>
                        <a:rPr lang="en-US" sz="600">
                          <a:effectLst/>
                        </a:rPr>
                        <a:t>Poet</a:t>
                      </a:r>
                      <a:endParaRPr lang="ru-RU" sz="800">
                        <a:effectLst/>
                        <a:latin typeface="Calibri"/>
                        <a:ea typeface="Times New Roman"/>
                        <a:cs typeface="Times New Roman"/>
                      </a:endParaRPr>
                    </a:p>
                  </a:txBody>
                  <a:tcPr marL="0" marR="0" marT="0" marB="0" anchor="b"/>
                </a:tc>
                <a:tc>
                  <a:txBody>
                    <a:bodyPr/>
                    <a:lstStyle/>
                    <a:p>
                      <a:pPr marL="1206500">
                        <a:lnSpc>
                          <a:spcPts val="1030"/>
                        </a:lnSpc>
                        <a:spcAft>
                          <a:spcPts val="0"/>
                        </a:spcAft>
                      </a:pPr>
                      <a:r>
                        <a:rPr lang="en-US" sz="600">
                          <a:effectLst/>
                        </a:rPr>
                        <a:t>Poem</a:t>
                      </a:r>
                      <a:endParaRPr lang="ru-RU" sz="800">
                        <a:effectLst/>
                        <a:latin typeface="Calibri"/>
                        <a:ea typeface="Times New Roman"/>
                        <a:cs typeface="Times New Roman"/>
                      </a:endParaRPr>
                    </a:p>
                  </a:txBody>
                  <a:tcPr marL="0" marR="0" marT="0" marB="0" anchor="b"/>
                </a:tc>
                <a:tc>
                  <a:txBody>
                    <a:bodyPr/>
                    <a:lstStyle/>
                    <a:p>
                      <a:pPr marL="317500">
                        <a:lnSpc>
                          <a:spcPts val="1030"/>
                        </a:lnSpc>
                        <a:spcAft>
                          <a:spcPts val="0"/>
                        </a:spcAft>
                      </a:pPr>
                      <a:r>
                        <a:rPr lang="en-US" sz="600">
                          <a:effectLst/>
                        </a:rPr>
                        <a:t>Score</a:t>
                      </a:r>
                      <a:endParaRPr lang="ru-RU" sz="800">
                        <a:effectLst/>
                        <a:latin typeface="Calibri"/>
                        <a:ea typeface="Times New Roman"/>
                        <a:cs typeface="Times New Roman"/>
                      </a:endParaRPr>
                    </a:p>
                  </a:txBody>
                  <a:tcPr marL="0" marR="0" marT="0" marB="0" anchor="b"/>
                </a:tc>
              </a:tr>
              <a:tr h="37300">
                <a:tc>
                  <a:txBody>
                    <a:bodyPr/>
                    <a:lstStyle/>
                    <a:p>
                      <a:pPr>
                        <a:lnSpc>
                          <a:spcPct val="115000"/>
                        </a:lnSpc>
                        <a:spcAft>
                          <a:spcPts val="0"/>
                        </a:spcAft>
                      </a:pPr>
                      <a:r>
                        <a:rPr lang="en-US" sz="200">
                          <a:effectLst/>
                        </a:rPr>
                        <a:t> </a:t>
                      </a:r>
                      <a:endParaRPr lang="ru-RU" sz="8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200">
                          <a:effectLst/>
                        </a:rPr>
                        <a:t> </a:t>
                      </a:r>
                      <a:endParaRPr lang="ru-RU" sz="8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200">
                          <a:effectLst/>
                        </a:rPr>
                        <a:t> </a:t>
                      </a:r>
                      <a:endParaRPr lang="ru-RU" sz="800">
                        <a:effectLst/>
                        <a:latin typeface="Calibri"/>
                        <a:ea typeface="Times New Roman"/>
                        <a:cs typeface="Times New Roman"/>
                      </a:endParaRPr>
                    </a:p>
                  </a:txBody>
                  <a:tcPr marL="0" marR="0" marT="0" marB="0" anchor="b"/>
                </a:tc>
              </a:tr>
              <a:tr h="121181">
                <a:tc>
                  <a:txBody>
                    <a:bodyPr/>
                    <a:lstStyle/>
                    <a:p>
                      <a:pPr>
                        <a:lnSpc>
                          <a:spcPts val="1030"/>
                        </a:lnSpc>
                        <a:spcAft>
                          <a:spcPts val="0"/>
                        </a:spcAft>
                      </a:pPr>
                      <a:r>
                        <a:rPr lang="en-US" sz="600">
                          <a:effectLst/>
                        </a:rPr>
                        <a:t>W. Blake</a:t>
                      </a:r>
                      <a:endParaRPr lang="ru-RU" sz="800">
                        <a:effectLst/>
                        <a:latin typeface="Calibri"/>
                        <a:ea typeface="Times New Roman"/>
                        <a:cs typeface="Times New Roman"/>
                      </a:endParaRPr>
                    </a:p>
                  </a:txBody>
                  <a:tcPr marL="0" marR="0" marT="0" marB="0" anchor="b"/>
                </a:tc>
                <a:tc>
                  <a:txBody>
                    <a:bodyPr/>
                    <a:lstStyle/>
                    <a:p>
                      <a:pPr marL="317500">
                        <a:lnSpc>
                          <a:spcPts val="1030"/>
                        </a:lnSpc>
                        <a:spcAft>
                          <a:spcPts val="0"/>
                        </a:spcAft>
                      </a:pPr>
                      <a:r>
                        <a:rPr lang="en-US" sz="600">
                          <a:effectLst/>
                        </a:rPr>
                        <a:t>A Poison Tree</a:t>
                      </a:r>
                      <a:endParaRPr lang="ru-RU" sz="800">
                        <a:effectLst/>
                        <a:latin typeface="Calibri"/>
                        <a:ea typeface="Times New Roman"/>
                        <a:cs typeface="Times New Roman"/>
                      </a:endParaRPr>
                    </a:p>
                  </a:txBody>
                  <a:tcPr marL="0" marR="0" marT="0" marB="0" anchor="b"/>
                </a:tc>
                <a:tc>
                  <a:txBody>
                    <a:bodyPr/>
                    <a:lstStyle/>
                    <a:p>
                      <a:pPr marL="317500">
                        <a:lnSpc>
                          <a:spcPts val="1030"/>
                        </a:lnSpc>
                        <a:spcAft>
                          <a:spcPts val="0"/>
                        </a:spcAft>
                      </a:pPr>
                      <a:r>
                        <a:rPr lang="en-US" sz="600">
                          <a:effectLst/>
                        </a:rPr>
                        <a:t>.98</a:t>
                      </a:r>
                      <a:endParaRPr lang="ru-RU" sz="800">
                        <a:effectLst/>
                        <a:latin typeface="Calibri"/>
                        <a:ea typeface="Times New Roman"/>
                        <a:cs typeface="Times New Roman"/>
                      </a:endParaRPr>
                    </a:p>
                  </a:txBody>
                  <a:tcPr marL="0" marR="0" marT="0" marB="0" anchor="b"/>
                </a:tc>
              </a:tr>
              <a:tr h="116676">
                <a:tc>
                  <a:txBody>
                    <a:bodyPr/>
                    <a:lstStyle/>
                    <a:p>
                      <a:pPr>
                        <a:lnSpc>
                          <a:spcPts val="1030"/>
                        </a:lnSpc>
                        <a:spcAft>
                          <a:spcPts val="0"/>
                        </a:spcAft>
                      </a:pPr>
                      <a:r>
                        <a:rPr lang="en-US" sz="600">
                          <a:effectLst/>
                        </a:rPr>
                        <a:t>A. E. Houseman</a:t>
                      </a:r>
                      <a:endParaRPr lang="ru-RU" sz="800">
                        <a:effectLst/>
                        <a:latin typeface="Calibri"/>
                        <a:ea typeface="Times New Roman"/>
                        <a:cs typeface="Times New Roman"/>
                      </a:endParaRPr>
                    </a:p>
                  </a:txBody>
                  <a:tcPr marL="0" marR="0" marT="0" marB="0" anchor="b"/>
                </a:tc>
                <a:tc>
                  <a:txBody>
                    <a:bodyPr/>
                    <a:lstStyle/>
                    <a:p>
                      <a:pPr marL="317500">
                        <a:lnSpc>
                          <a:spcPts val="1030"/>
                        </a:lnSpc>
                        <a:spcAft>
                          <a:spcPts val="0"/>
                        </a:spcAft>
                      </a:pPr>
                      <a:r>
                        <a:rPr lang="en-US" sz="600">
                          <a:effectLst/>
                        </a:rPr>
                        <a:t>A Shropshire Lad</a:t>
                      </a:r>
                      <a:endParaRPr lang="ru-RU" sz="800">
                        <a:effectLst/>
                        <a:latin typeface="Calibri"/>
                        <a:ea typeface="Times New Roman"/>
                        <a:cs typeface="Times New Roman"/>
                      </a:endParaRPr>
                    </a:p>
                  </a:txBody>
                  <a:tcPr marL="0" marR="0" marT="0" marB="0" anchor="b"/>
                </a:tc>
                <a:tc>
                  <a:txBody>
                    <a:bodyPr/>
                    <a:lstStyle/>
                    <a:p>
                      <a:pPr marL="317500">
                        <a:lnSpc>
                          <a:spcPts val="1030"/>
                        </a:lnSpc>
                        <a:spcAft>
                          <a:spcPts val="0"/>
                        </a:spcAft>
                      </a:pPr>
                      <a:r>
                        <a:rPr lang="en-US" sz="600">
                          <a:effectLst/>
                        </a:rPr>
                        <a:t>.94</a:t>
                      </a:r>
                      <a:endParaRPr lang="ru-RU" sz="800">
                        <a:effectLst/>
                        <a:latin typeface="Calibri"/>
                        <a:ea typeface="Times New Roman"/>
                        <a:cs typeface="Times New Roman"/>
                      </a:endParaRPr>
                    </a:p>
                  </a:txBody>
                  <a:tcPr marL="0" marR="0" marT="0" marB="0" anchor="b"/>
                </a:tc>
              </a:tr>
              <a:tr h="117127">
                <a:tc>
                  <a:txBody>
                    <a:bodyPr/>
                    <a:lstStyle/>
                    <a:p>
                      <a:pPr>
                        <a:lnSpc>
                          <a:spcPts val="1030"/>
                        </a:lnSpc>
                        <a:spcAft>
                          <a:spcPts val="0"/>
                        </a:spcAft>
                      </a:pPr>
                      <a:r>
                        <a:rPr lang="en-US" sz="600">
                          <a:effectLst/>
                        </a:rPr>
                        <a:t>C. Marlowe</a:t>
                      </a:r>
                      <a:endParaRPr lang="ru-RU" sz="800">
                        <a:effectLst/>
                        <a:latin typeface="Calibri"/>
                        <a:ea typeface="Times New Roman"/>
                        <a:cs typeface="Times New Roman"/>
                      </a:endParaRPr>
                    </a:p>
                  </a:txBody>
                  <a:tcPr marL="0" marR="0" marT="0" marB="0" anchor="b"/>
                </a:tc>
                <a:tc>
                  <a:txBody>
                    <a:bodyPr/>
                    <a:lstStyle/>
                    <a:p>
                      <a:pPr marL="317500">
                        <a:lnSpc>
                          <a:spcPts val="1030"/>
                        </a:lnSpc>
                        <a:spcAft>
                          <a:spcPts val="0"/>
                        </a:spcAft>
                      </a:pPr>
                      <a:r>
                        <a:rPr lang="en-US" sz="600">
                          <a:effectLst/>
                        </a:rPr>
                        <a:t>The Passionate Shepherd to his Love</a:t>
                      </a:r>
                      <a:endParaRPr lang="ru-RU" sz="800">
                        <a:effectLst/>
                        <a:latin typeface="Calibri"/>
                        <a:ea typeface="Times New Roman"/>
                        <a:cs typeface="Times New Roman"/>
                      </a:endParaRPr>
                    </a:p>
                  </a:txBody>
                  <a:tcPr marL="0" marR="0" marT="0" marB="0" anchor="b"/>
                </a:tc>
                <a:tc>
                  <a:txBody>
                    <a:bodyPr/>
                    <a:lstStyle/>
                    <a:p>
                      <a:pPr marL="317500">
                        <a:lnSpc>
                          <a:spcPts val="1030"/>
                        </a:lnSpc>
                        <a:spcAft>
                          <a:spcPts val="0"/>
                        </a:spcAft>
                      </a:pPr>
                      <a:r>
                        <a:rPr lang="en-US" sz="600">
                          <a:effectLst/>
                        </a:rPr>
                        <a:t>.91</a:t>
                      </a:r>
                      <a:endParaRPr lang="ru-RU" sz="800">
                        <a:effectLst/>
                        <a:latin typeface="Calibri"/>
                        <a:ea typeface="Times New Roman"/>
                        <a:cs typeface="Times New Roman"/>
                      </a:endParaRPr>
                    </a:p>
                  </a:txBody>
                  <a:tcPr marL="0" marR="0" marT="0" marB="0" anchor="b"/>
                </a:tc>
              </a:tr>
              <a:tr h="116676">
                <a:tc>
                  <a:txBody>
                    <a:bodyPr/>
                    <a:lstStyle/>
                    <a:p>
                      <a:pPr>
                        <a:lnSpc>
                          <a:spcPts val="1030"/>
                        </a:lnSpc>
                        <a:spcAft>
                          <a:spcPts val="0"/>
                        </a:spcAft>
                      </a:pPr>
                      <a:r>
                        <a:rPr lang="en-US" sz="600">
                          <a:effectLst/>
                        </a:rPr>
                        <a:t>M. Tichborne</a:t>
                      </a:r>
                      <a:endParaRPr lang="ru-RU" sz="800">
                        <a:effectLst/>
                        <a:latin typeface="Calibri"/>
                        <a:ea typeface="Times New Roman"/>
                        <a:cs typeface="Times New Roman"/>
                      </a:endParaRPr>
                    </a:p>
                  </a:txBody>
                  <a:tcPr marL="0" marR="0" marT="0" marB="0" anchor="b"/>
                </a:tc>
                <a:tc>
                  <a:txBody>
                    <a:bodyPr/>
                    <a:lstStyle/>
                    <a:p>
                      <a:pPr marL="317500">
                        <a:lnSpc>
                          <a:spcPts val="1030"/>
                        </a:lnSpc>
                        <a:spcAft>
                          <a:spcPts val="0"/>
                        </a:spcAft>
                      </a:pPr>
                      <a:r>
                        <a:rPr lang="en-US" sz="600">
                          <a:effectLst/>
                        </a:rPr>
                        <a:t>Elegy Written with his Own Hand..</a:t>
                      </a:r>
                      <a:endParaRPr lang="ru-RU" sz="800">
                        <a:effectLst/>
                        <a:latin typeface="Calibri"/>
                        <a:ea typeface="Times New Roman"/>
                        <a:cs typeface="Times New Roman"/>
                      </a:endParaRPr>
                    </a:p>
                  </a:txBody>
                  <a:tcPr marL="0" marR="0" marT="0" marB="0" anchor="b"/>
                </a:tc>
                <a:tc>
                  <a:txBody>
                    <a:bodyPr/>
                    <a:lstStyle/>
                    <a:p>
                      <a:pPr marL="317500">
                        <a:lnSpc>
                          <a:spcPts val="1030"/>
                        </a:lnSpc>
                        <a:spcAft>
                          <a:spcPts val="0"/>
                        </a:spcAft>
                      </a:pPr>
                      <a:r>
                        <a:rPr lang="en-US" sz="600">
                          <a:effectLst/>
                        </a:rPr>
                        <a:t>.90</a:t>
                      </a:r>
                      <a:endParaRPr lang="ru-RU" sz="800">
                        <a:effectLst/>
                        <a:latin typeface="Calibri"/>
                        <a:ea typeface="Times New Roman"/>
                        <a:cs typeface="Times New Roman"/>
                      </a:endParaRPr>
                    </a:p>
                  </a:txBody>
                  <a:tcPr marL="0" marR="0" marT="0" marB="0" anchor="b"/>
                </a:tc>
              </a:tr>
              <a:tr h="116676">
                <a:tc>
                  <a:txBody>
                    <a:bodyPr/>
                    <a:lstStyle/>
                    <a:p>
                      <a:pPr>
                        <a:lnSpc>
                          <a:spcPct val="115000"/>
                        </a:lnSpc>
                        <a:spcAft>
                          <a:spcPts val="0"/>
                        </a:spcAft>
                      </a:pPr>
                      <a:r>
                        <a:rPr lang="en-US" sz="600">
                          <a:effectLst/>
                        </a:rPr>
                        <a:t>E. Thomas</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Adelstrop</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.90</a:t>
                      </a:r>
                      <a:endParaRPr lang="ru-RU" sz="800">
                        <a:effectLst/>
                        <a:latin typeface="Calibri"/>
                        <a:ea typeface="Times New Roman"/>
                        <a:cs typeface="Times New Roman"/>
                      </a:endParaRPr>
                    </a:p>
                  </a:txBody>
                  <a:tcPr marL="0" marR="0" marT="0" marB="0" anchor="b"/>
                </a:tc>
              </a:tr>
              <a:tr h="117127">
                <a:tc>
                  <a:txBody>
                    <a:bodyPr/>
                    <a:lstStyle/>
                    <a:p>
                      <a:pPr>
                        <a:lnSpc>
                          <a:spcPct val="115000"/>
                        </a:lnSpc>
                        <a:spcAft>
                          <a:spcPts val="0"/>
                        </a:spcAft>
                      </a:pPr>
                      <a:r>
                        <a:rPr lang="en-US" sz="600">
                          <a:effectLst/>
                        </a:rPr>
                        <a:t>H. Reed</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Naming of Parts</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.90</a:t>
                      </a:r>
                      <a:endParaRPr lang="ru-RU" sz="800">
                        <a:effectLst/>
                        <a:latin typeface="Calibri"/>
                        <a:ea typeface="Times New Roman"/>
                        <a:cs typeface="Times New Roman"/>
                      </a:endParaRPr>
                    </a:p>
                  </a:txBody>
                  <a:tcPr marL="0" marR="0" marT="0" marB="0" anchor="b"/>
                </a:tc>
              </a:tr>
              <a:tr h="116676">
                <a:tc>
                  <a:txBody>
                    <a:bodyPr/>
                    <a:lstStyle/>
                    <a:p>
                      <a:pPr>
                        <a:lnSpc>
                          <a:spcPct val="115000"/>
                        </a:lnSpc>
                        <a:spcAft>
                          <a:spcPts val="0"/>
                        </a:spcAft>
                      </a:pPr>
                      <a:r>
                        <a:rPr lang="en-US" sz="600">
                          <a:effectLst/>
                        </a:rPr>
                        <a:t>L. Macneice</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Snow</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.85</a:t>
                      </a:r>
                      <a:endParaRPr lang="ru-RU" sz="800">
                        <a:effectLst/>
                        <a:latin typeface="Calibri"/>
                        <a:ea typeface="Times New Roman"/>
                        <a:cs typeface="Times New Roman"/>
                      </a:endParaRPr>
                    </a:p>
                  </a:txBody>
                  <a:tcPr marL="0" marR="0" marT="0" marB="0" anchor="b"/>
                </a:tc>
              </a:tr>
              <a:tr h="117127">
                <a:tc>
                  <a:txBody>
                    <a:bodyPr/>
                    <a:lstStyle/>
                    <a:p>
                      <a:pPr>
                        <a:lnSpc>
                          <a:spcPct val="115000"/>
                        </a:lnSpc>
                        <a:spcAft>
                          <a:spcPts val="0"/>
                        </a:spcAft>
                      </a:pPr>
                      <a:r>
                        <a:rPr lang="en-US" sz="600">
                          <a:effectLst/>
                        </a:rPr>
                        <a:t>C. Wolfe</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The Burial of Sir John Moore</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.85</a:t>
                      </a:r>
                      <a:endParaRPr lang="ru-RU" sz="800">
                        <a:effectLst/>
                        <a:latin typeface="Calibri"/>
                        <a:ea typeface="Times New Roman"/>
                        <a:cs typeface="Times New Roman"/>
                      </a:endParaRPr>
                    </a:p>
                  </a:txBody>
                  <a:tcPr marL="0" marR="0" marT="0" marB="0" anchor="b"/>
                </a:tc>
              </a:tr>
              <a:tr h="116676">
                <a:tc>
                  <a:txBody>
                    <a:bodyPr/>
                    <a:lstStyle/>
                    <a:p>
                      <a:pPr>
                        <a:lnSpc>
                          <a:spcPct val="115000"/>
                        </a:lnSpc>
                        <a:spcAft>
                          <a:spcPts val="0"/>
                        </a:spcAft>
                      </a:pPr>
                      <a:r>
                        <a:rPr lang="en-US" sz="600">
                          <a:effectLst/>
                        </a:rPr>
                        <a:t>G. G. Byron</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So We’ll Go No More A Roving</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.85</a:t>
                      </a:r>
                      <a:endParaRPr lang="ru-RU" sz="800">
                        <a:effectLst/>
                        <a:latin typeface="Calibri"/>
                        <a:ea typeface="Times New Roman"/>
                        <a:cs typeface="Times New Roman"/>
                      </a:endParaRPr>
                    </a:p>
                  </a:txBody>
                  <a:tcPr marL="0" marR="0" marT="0" marB="0" anchor="b"/>
                </a:tc>
              </a:tr>
              <a:tr h="117127">
                <a:tc>
                  <a:txBody>
                    <a:bodyPr/>
                    <a:lstStyle/>
                    <a:p>
                      <a:pPr>
                        <a:lnSpc>
                          <a:spcPct val="115000"/>
                        </a:lnSpc>
                        <a:spcAft>
                          <a:spcPts val="0"/>
                        </a:spcAft>
                      </a:pPr>
                      <a:r>
                        <a:rPr lang="en-US" sz="600">
                          <a:effectLst/>
                        </a:rPr>
                        <a:t>R. Kipling</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If</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.83</a:t>
                      </a:r>
                      <a:endParaRPr lang="ru-RU" sz="800">
                        <a:effectLst/>
                        <a:latin typeface="Calibri"/>
                        <a:ea typeface="Times New Roman"/>
                        <a:cs typeface="Times New Roman"/>
                      </a:endParaRPr>
                    </a:p>
                  </a:txBody>
                  <a:tcPr marL="0" marR="0" marT="0" marB="0" anchor="b"/>
                </a:tc>
              </a:tr>
              <a:tr h="116676">
                <a:tc>
                  <a:txBody>
                    <a:bodyPr/>
                    <a:lstStyle/>
                    <a:p>
                      <a:pPr>
                        <a:lnSpc>
                          <a:spcPct val="115000"/>
                        </a:lnSpc>
                        <a:spcAft>
                          <a:spcPts val="0"/>
                        </a:spcAft>
                      </a:pPr>
                      <a:r>
                        <a:rPr lang="en-US" sz="600">
                          <a:effectLst/>
                        </a:rPr>
                        <a:t>J. Masefield</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Seafever</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.83</a:t>
                      </a:r>
                      <a:endParaRPr lang="ru-RU" sz="800">
                        <a:effectLst/>
                        <a:latin typeface="Calibri"/>
                        <a:ea typeface="Times New Roman"/>
                        <a:cs typeface="Times New Roman"/>
                      </a:endParaRPr>
                    </a:p>
                  </a:txBody>
                  <a:tcPr marL="0" marR="0" marT="0" marB="0" anchor="b"/>
                </a:tc>
              </a:tr>
              <a:tr h="117127">
                <a:tc>
                  <a:txBody>
                    <a:bodyPr/>
                    <a:lstStyle/>
                    <a:p>
                      <a:pPr>
                        <a:lnSpc>
                          <a:spcPct val="115000"/>
                        </a:lnSpc>
                        <a:spcAft>
                          <a:spcPts val="0"/>
                        </a:spcAft>
                      </a:pPr>
                      <a:r>
                        <a:rPr lang="en-US" sz="600">
                          <a:effectLst/>
                        </a:rPr>
                        <a:t>J. Donne</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Holy Sonnet X</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.83</a:t>
                      </a:r>
                      <a:endParaRPr lang="ru-RU" sz="800">
                        <a:effectLst/>
                        <a:latin typeface="Calibri"/>
                        <a:ea typeface="Times New Roman"/>
                        <a:cs typeface="Times New Roman"/>
                      </a:endParaRPr>
                    </a:p>
                  </a:txBody>
                  <a:tcPr marL="0" marR="0" marT="0" marB="0" anchor="b"/>
                </a:tc>
              </a:tr>
              <a:tr h="116676">
                <a:tc>
                  <a:txBody>
                    <a:bodyPr/>
                    <a:lstStyle/>
                    <a:p>
                      <a:pPr>
                        <a:lnSpc>
                          <a:spcPct val="115000"/>
                        </a:lnSpc>
                        <a:spcAft>
                          <a:spcPts val="0"/>
                        </a:spcAft>
                      </a:pPr>
                      <a:r>
                        <a:rPr lang="en-US" sz="600">
                          <a:effectLst/>
                        </a:rPr>
                        <a:t>J. Donne</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The Goodmorrow</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.77</a:t>
                      </a:r>
                      <a:endParaRPr lang="ru-RU" sz="800">
                        <a:effectLst/>
                        <a:latin typeface="Calibri"/>
                        <a:ea typeface="Times New Roman"/>
                        <a:cs typeface="Times New Roman"/>
                      </a:endParaRPr>
                    </a:p>
                  </a:txBody>
                  <a:tcPr marL="0" marR="0" marT="0" marB="0" anchor="b"/>
                </a:tc>
              </a:tr>
              <a:tr h="117127">
                <a:tc>
                  <a:txBody>
                    <a:bodyPr/>
                    <a:lstStyle/>
                    <a:p>
                      <a:pPr>
                        <a:lnSpc>
                          <a:spcPct val="115000"/>
                        </a:lnSpc>
                        <a:spcAft>
                          <a:spcPts val="0"/>
                        </a:spcAft>
                      </a:pPr>
                      <a:r>
                        <a:rPr lang="en-US" sz="600">
                          <a:effectLst/>
                        </a:rPr>
                        <a:t>B. Johnson</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To Celia</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.76</a:t>
                      </a:r>
                      <a:endParaRPr lang="ru-RU" sz="800">
                        <a:effectLst/>
                        <a:latin typeface="Calibri"/>
                        <a:ea typeface="Times New Roman"/>
                        <a:cs typeface="Times New Roman"/>
                      </a:endParaRPr>
                    </a:p>
                  </a:txBody>
                  <a:tcPr marL="0" marR="0" marT="0" marB="0" anchor="b"/>
                </a:tc>
              </a:tr>
              <a:tr h="116676">
                <a:tc>
                  <a:txBody>
                    <a:bodyPr/>
                    <a:lstStyle/>
                    <a:p>
                      <a:pPr>
                        <a:lnSpc>
                          <a:spcPct val="115000"/>
                        </a:lnSpc>
                        <a:spcAft>
                          <a:spcPts val="0"/>
                        </a:spcAft>
                      </a:pPr>
                      <a:r>
                        <a:rPr lang="en-US" sz="600">
                          <a:effectLst/>
                        </a:rPr>
                        <a:t>D. H. Lawrence</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Snake</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.75</a:t>
                      </a:r>
                      <a:endParaRPr lang="ru-RU" sz="800">
                        <a:effectLst/>
                        <a:latin typeface="Calibri"/>
                        <a:ea typeface="Times New Roman"/>
                        <a:cs typeface="Times New Roman"/>
                      </a:endParaRPr>
                    </a:p>
                  </a:txBody>
                  <a:tcPr marL="0" marR="0" marT="0" marB="0" anchor="b"/>
                </a:tc>
              </a:tr>
              <a:tr h="116676">
                <a:tc>
                  <a:txBody>
                    <a:bodyPr/>
                    <a:lstStyle/>
                    <a:p>
                      <a:pPr>
                        <a:lnSpc>
                          <a:spcPct val="115000"/>
                        </a:lnSpc>
                        <a:spcAft>
                          <a:spcPts val="0"/>
                        </a:spcAft>
                      </a:pPr>
                      <a:r>
                        <a:rPr lang="en-US" sz="600">
                          <a:effectLst/>
                        </a:rPr>
                        <a:t>P. Larkin</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The Whitsun Weddings</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.74</a:t>
                      </a:r>
                      <a:endParaRPr lang="ru-RU" sz="800">
                        <a:effectLst/>
                        <a:latin typeface="Calibri"/>
                        <a:ea typeface="Times New Roman"/>
                        <a:cs typeface="Times New Roman"/>
                      </a:endParaRPr>
                    </a:p>
                  </a:txBody>
                  <a:tcPr marL="0" marR="0" marT="0" marB="0" anchor="b"/>
                </a:tc>
              </a:tr>
              <a:tr h="117127">
                <a:tc>
                  <a:txBody>
                    <a:bodyPr/>
                    <a:lstStyle/>
                    <a:p>
                      <a:pPr>
                        <a:lnSpc>
                          <a:spcPct val="115000"/>
                        </a:lnSpc>
                        <a:spcAft>
                          <a:spcPts val="0"/>
                        </a:spcAft>
                      </a:pPr>
                      <a:r>
                        <a:rPr lang="en-US" sz="600">
                          <a:effectLst/>
                        </a:rPr>
                        <a:t>M. Drayton</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Since There’s no Help</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.74</a:t>
                      </a:r>
                      <a:endParaRPr lang="ru-RU" sz="800">
                        <a:effectLst/>
                        <a:latin typeface="Calibri"/>
                        <a:ea typeface="Times New Roman"/>
                        <a:cs typeface="Times New Roman"/>
                      </a:endParaRPr>
                    </a:p>
                  </a:txBody>
                  <a:tcPr marL="0" marR="0" marT="0" marB="0" anchor="b"/>
                </a:tc>
              </a:tr>
              <a:tr h="116676">
                <a:tc>
                  <a:txBody>
                    <a:bodyPr/>
                    <a:lstStyle/>
                    <a:p>
                      <a:pPr>
                        <a:lnSpc>
                          <a:spcPct val="115000"/>
                        </a:lnSpc>
                        <a:spcAft>
                          <a:spcPts val="0"/>
                        </a:spcAft>
                      </a:pPr>
                      <a:r>
                        <a:rPr lang="en-US" sz="600">
                          <a:effectLst/>
                        </a:rPr>
                        <a:t>L. Carroll</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Jabberwocky</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.74</a:t>
                      </a:r>
                      <a:endParaRPr lang="ru-RU" sz="800">
                        <a:effectLst/>
                        <a:latin typeface="Calibri"/>
                        <a:ea typeface="Times New Roman"/>
                        <a:cs typeface="Times New Roman"/>
                      </a:endParaRPr>
                    </a:p>
                  </a:txBody>
                  <a:tcPr marL="0" marR="0" marT="0" marB="0" anchor="b"/>
                </a:tc>
              </a:tr>
              <a:tr h="117127">
                <a:tc>
                  <a:txBody>
                    <a:bodyPr/>
                    <a:lstStyle/>
                    <a:p>
                      <a:pPr>
                        <a:lnSpc>
                          <a:spcPct val="115000"/>
                        </a:lnSpc>
                        <a:spcAft>
                          <a:spcPts val="0"/>
                        </a:spcAft>
                      </a:pPr>
                      <a:r>
                        <a:rPr lang="en-US" sz="600">
                          <a:effectLst/>
                        </a:rPr>
                        <a:t>T. S. Eliot</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The Love Song of J. Alfred Prufrock</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.73</a:t>
                      </a:r>
                      <a:endParaRPr lang="ru-RU" sz="800">
                        <a:effectLst/>
                        <a:latin typeface="Calibri"/>
                        <a:ea typeface="Times New Roman"/>
                        <a:cs typeface="Times New Roman"/>
                      </a:endParaRPr>
                    </a:p>
                  </a:txBody>
                  <a:tcPr marL="0" marR="0" marT="0" marB="0" anchor="b"/>
                </a:tc>
              </a:tr>
              <a:tr h="116676">
                <a:tc>
                  <a:txBody>
                    <a:bodyPr/>
                    <a:lstStyle/>
                    <a:p>
                      <a:pPr>
                        <a:lnSpc>
                          <a:spcPct val="115000"/>
                        </a:lnSpc>
                        <a:spcAft>
                          <a:spcPts val="0"/>
                        </a:spcAft>
                      </a:pPr>
                      <a:r>
                        <a:rPr lang="en-US" sz="600">
                          <a:effectLst/>
                        </a:rPr>
                        <a:t>A. Marvell</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To His Coy Mistress</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.72</a:t>
                      </a:r>
                      <a:endParaRPr lang="ru-RU" sz="800">
                        <a:effectLst/>
                        <a:latin typeface="Calibri"/>
                        <a:ea typeface="Times New Roman"/>
                        <a:cs typeface="Times New Roman"/>
                      </a:endParaRPr>
                    </a:p>
                  </a:txBody>
                  <a:tcPr marL="0" marR="0" marT="0" marB="0" anchor="b"/>
                </a:tc>
              </a:tr>
              <a:tr h="117127">
                <a:tc>
                  <a:txBody>
                    <a:bodyPr/>
                    <a:lstStyle/>
                    <a:p>
                      <a:pPr>
                        <a:lnSpc>
                          <a:spcPct val="115000"/>
                        </a:lnSpc>
                        <a:spcAft>
                          <a:spcPts val="0"/>
                        </a:spcAft>
                      </a:pPr>
                      <a:r>
                        <a:rPr lang="en-US" sz="600">
                          <a:effectLst/>
                        </a:rPr>
                        <a:t>R. Browning</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Meeting at Night</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.72</a:t>
                      </a:r>
                      <a:endParaRPr lang="ru-RU" sz="800">
                        <a:effectLst/>
                        <a:latin typeface="Calibri"/>
                        <a:ea typeface="Times New Roman"/>
                        <a:cs typeface="Times New Roman"/>
                      </a:endParaRPr>
                    </a:p>
                  </a:txBody>
                  <a:tcPr marL="0" marR="0" marT="0" marB="0" anchor="b"/>
                </a:tc>
              </a:tr>
              <a:tr h="116676">
                <a:tc>
                  <a:txBody>
                    <a:bodyPr/>
                    <a:lstStyle/>
                    <a:p>
                      <a:pPr>
                        <a:lnSpc>
                          <a:spcPct val="115000"/>
                        </a:lnSpc>
                        <a:spcAft>
                          <a:spcPts val="0"/>
                        </a:spcAft>
                      </a:pPr>
                      <a:r>
                        <a:rPr lang="en-US" sz="600">
                          <a:effectLst/>
                        </a:rPr>
                        <a:t>W. Wordsworth</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The World is Too Much with Us</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.71</a:t>
                      </a:r>
                      <a:endParaRPr lang="ru-RU" sz="800">
                        <a:effectLst/>
                        <a:latin typeface="Calibri"/>
                        <a:ea typeface="Times New Roman"/>
                        <a:cs typeface="Times New Roman"/>
                      </a:endParaRPr>
                    </a:p>
                  </a:txBody>
                  <a:tcPr marL="0" marR="0" marT="0" marB="0" anchor="b"/>
                </a:tc>
              </a:tr>
              <a:tr h="117127">
                <a:tc>
                  <a:txBody>
                    <a:bodyPr/>
                    <a:lstStyle/>
                    <a:p>
                      <a:pPr>
                        <a:lnSpc>
                          <a:spcPct val="115000"/>
                        </a:lnSpc>
                        <a:spcAft>
                          <a:spcPts val="0"/>
                        </a:spcAft>
                      </a:pPr>
                      <a:r>
                        <a:rPr lang="en-US" sz="600">
                          <a:effectLst/>
                        </a:rPr>
                        <a:t>D. M. Thomas</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Fern Hill</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.71</a:t>
                      </a:r>
                      <a:endParaRPr lang="ru-RU" sz="800">
                        <a:effectLst/>
                        <a:latin typeface="Calibri"/>
                        <a:ea typeface="Times New Roman"/>
                        <a:cs typeface="Times New Roman"/>
                      </a:endParaRPr>
                    </a:p>
                  </a:txBody>
                  <a:tcPr marL="0" marR="0" marT="0" marB="0" anchor="b"/>
                </a:tc>
              </a:tr>
              <a:tr h="116676">
                <a:tc>
                  <a:txBody>
                    <a:bodyPr/>
                    <a:lstStyle/>
                    <a:p>
                      <a:pPr>
                        <a:lnSpc>
                          <a:spcPct val="115000"/>
                        </a:lnSpc>
                        <a:spcAft>
                          <a:spcPts val="0"/>
                        </a:spcAft>
                      </a:pPr>
                      <a:r>
                        <a:rPr lang="en-US" sz="600">
                          <a:effectLst/>
                        </a:rPr>
                        <a:t>E. Dickinson</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Because I could not Stop for Death</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.71</a:t>
                      </a:r>
                      <a:endParaRPr lang="ru-RU" sz="800">
                        <a:effectLst/>
                        <a:latin typeface="Calibri"/>
                        <a:ea typeface="Times New Roman"/>
                        <a:cs typeface="Times New Roman"/>
                      </a:endParaRPr>
                    </a:p>
                  </a:txBody>
                  <a:tcPr marL="0" marR="0" marT="0" marB="0" anchor="b"/>
                </a:tc>
              </a:tr>
              <a:tr h="116676">
                <a:tc>
                  <a:txBody>
                    <a:bodyPr/>
                    <a:lstStyle/>
                    <a:p>
                      <a:pPr>
                        <a:lnSpc>
                          <a:spcPct val="115000"/>
                        </a:lnSpc>
                        <a:spcAft>
                          <a:spcPts val="0"/>
                        </a:spcAft>
                      </a:pPr>
                      <a:r>
                        <a:rPr lang="en-US" sz="600">
                          <a:effectLst/>
                        </a:rPr>
                        <a:t>W. B. Yeats</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The Lake Isle of Innesfree</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.69</a:t>
                      </a:r>
                      <a:endParaRPr lang="ru-RU" sz="800">
                        <a:effectLst/>
                        <a:latin typeface="Calibri"/>
                        <a:ea typeface="Times New Roman"/>
                        <a:cs typeface="Times New Roman"/>
                      </a:endParaRPr>
                    </a:p>
                  </a:txBody>
                  <a:tcPr marL="0" marR="0" marT="0" marB="0" anchor="b"/>
                </a:tc>
              </a:tr>
              <a:tr h="117127">
                <a:tc>
                  <a:txBody>
                    <a:bodyPr/>
                    <a:lstStyle/>
                    <a:p>
                      <a:pPr>
                        <a:lnSpc>
                          <a:spcPct val="115000"/>
                        </a:lnSpc>
                        <a:spcAft>
                          <a:spcPts val="0"/>
                        </a:spcAft>
                      </a:pPr>
                      <a:r>
                        <a:rPr lang="en-US" sz="600">
                          <a:effectLst/>
                        </a:rPr>
                        <a:t>W. Delamere</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The Listeners</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.67</a:t>
                      </a:r>
                      <a:endParaRPr lang="ru-RU" sz="800">
                        <a:effectLst/>
                        <a:latin typeface="Calibri"/>
                        <a:ea typeface="Times New Roman"/>
                        <a:cs typeface="Times New Roman"/>
                      </a:endParaRPr>
                    </a:p>
                  </a:txBody>
                  <a:tcPr marL="0" marR="0" marT="0" marB="0" anchor="b"/>
                </a:tc>
              </a:tr>
              <a:tr h="116676">
                <a:tc>
                  <a:txBody>
                    <a:bodyPr/>
                    <a:lstStyle/>
                    <a:p>
                      <a:pPr>
                        <a:lnSpc>
                          <a:spcPct val="115000"/>
                        </a:lnSpc>
                        <a:spcAft>
                          <a:spcPts val="0"/>
                        </a:spcAft>
                      </a:pPr>
                      <a:r>
                        <a:rPr lang="en-US" sz="600">
                          <a:effectLst/>
                        </a:rPr>
                        <a:t>A. Tennyson</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Ulysses</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.67</a:t>
                      </a:r>
                      <a:endParaRPr lang="ru-RU" sz="800">
                        <a:effectLst/>
                        <a:latin typeface="Calibri"/>
                        <a:ea typeface="Times New Roman"/>
                        <a:cs typeface="Times New Roman"/>
                      </a:endParaRPr>
                    </a:p>
                  </a:txBody>
                  <a:tcPr marL="0" marR="0" marT="0" marB="0" anchor="b"/>
                </a:tc>
              </a:tr>
              <a:tr h="117127">
                <a:tc>
                  <a:txBody>
                    <a:bodyPr/>
                    <a:lstStyle/>
                    <a:p>
                      <a:pPr>
                        <a:lnSpc>
                          <a:spcPct val="115000"/>
                        </a:lnSpc>
                        <a:spcAft>
                          <a:spcPts val="0"/>
                        </a:spcAft>
                      </a:pPr>
                      <a:r>
                        <a:rPr lang="en-US" sz="600">
                          <a:effectLst/>
                        </a:rPr>
                        <a:t>G. Herbert</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The Collar</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.66</a:t>
                      </a:r>
                      <a:endParaRPr lang="ru-RU" sz="800">
                        <a:effectLst/>
                        <a:latin typeface="Calibri"/>
                        <a:ea typeface="Times New Roman"/>
                        <a:cs typeface="Times New Roman"/>
                      </a:endParaRPr>
                    </a:p>
                  </a:txBody>
                  <a:tcPr marL="0" marR="0" marT="0" marB="0" anchor="b"/>
                </a:tc>
              </a:tr>
              <a:tr h="116676">
                <a:tc>
                  <a:txBody>
                    <a:bodyPr/>
                    <a:lstStyle/>
                    <a:p>
                      <a:pPr>
                        <a:lnSpc>
                          <a:spcPct val="115000"/>
                        </a:lnSpc>
                        <a:spcAft>
                          <a:spcPts val="0"/>
                        </a:spcAft>
                      </a:pPr>
                      <a:r>
                        <a:rPr lang="en-US" sz="600">
                          <a:effectLst/>
                        </a:rPr>
                        <a:t>S. T. Coleridge</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The Rime of the Ancient Mariner</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.65</a:t>
                      </a:r>
                      <a:endParaRPr lang="ru-RU" sz="800">
                        <a:effectLst/>
                        <a:latin typeface="Calibri"/>
                        <a:ea typeface="Times New Roman"/>
                        <a:cs typeface="Times New Roman"/>
                      </a:endParaRPr>
                    </a:p>
                  </a:txBody>
                  <a:tcPr marL="0" marR="0" marT="0" marB="0" anchor="b"/>
                </a:tc>
              </a:tr>
              <a:tr h="117127">
                <a:tc>
                  <a:txBody>
                    <a:bodyPr/>
                    <a:lstStyle/>
                    <a:p>
                      <a:pPr>
                        <a:lnSpc>
                          <a:spcPct val="115000"/>
                        </a:lnSpc>
                        <a:spcAft>
                          <a:spcPts val="0"/>
                        </a:spcAft>
                      </a:pPr>
                      <a:r>
                        <a:rPr lang="en-US" sz="600">
                          <a:effectLst/>
                        </a:rPr>
                        <a:t>W. Shakespeare</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XXIX</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.65</a:t>
                      </a:r>
                      <a:endParaRPr lang="ru-RU" sz="800">
                        <a:effectLst/>
                        <a:latin typeface="Calibri"/>
                        <a:ea typeface="Times New Roman"/>
                        <a:cs typeface="Times New Roman"/>
                      </a:endParaRPr>
                    </a:p>
                  </a:txBody>
                  <a:tcPr marL="0" marR="0" marT="0" marB="0" anchor="b"/>
                </a:tc>
              </a:tr>
              <a:tr h="116676">
                <a:tc>
                  <a:txBody>
                    <a:bodyPr/>
                    <a:lstStyle/>
                    <a:p>
                      <a:pPr>
                        <a:lnSpc>
                          <a:spcPct val="115000"/>
                        </a:lnSpc>
                        <a:spcAft>
                          <a:spcPts val="0"/>
                        </a:spcAft>
                      </a:pPr>
                      <a:r>
                        <a:rPr lang="en-US" sz="600">
                          <a:effectLst/>
                        </a:rPr>
                        <a:t>W. Shakespeare</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CXVI</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.64</a:t>
                      </a:r>
                      <a:endParaRPr lang="ru-RU" sz="800">
                        <a:effectLst/>
                        <a:latin typeface="Calibri"/>
                        <a:ea typeface="Times New Roman"/>
                        <a:cs typeface="Times New Roman"/>
                      </a:endParaRPr>
                    </a:p>
                  </a:txBody>
                  <a:tcPr marL="0" marR="0" marT="0" marB="0" anchor="b"/>
                </a:tc>
              </a:tr>
              <a:tr h="117127">
                <a:tc>
                  <a:txBody>
                    <a:bodyPr/>
                    <a:lstStyle/>
                    <a:p>
                      <a:pPr>
                        <a:lnSpc>
                          <a:spcPct val="115000"/>
                        </a:lnSpc>
                        <a:spcAft>
                          <a:spcPts val="0"/>
                        </a:spcAft>
                      </a:pPr>
                      <a:r>
                        <a:rPr lang="en-US" sz="600">
                          <a:effectLst/>
                        </a:rPr>
                        <a:t>J. Keats</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La Belle Dame Sans Merci</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.64</a:t>
                      </a:r>
                      <a:endParaRPr lang="ru-RU" sz="800">
                        <a:effectLst/>
                        <a:latin typeface="Calibri"/>
                        <a:ea typeface="Times New Roman"/>
                        <a:cs typeface="Times New Roman"/>
                      </a:endParaRPr>
                    </a:p>
                  </a:txBody>
                  <a:tcPr marL="0" marR="0" marT="0" marB="0" anchor="b"/>
                </a:tc>
              </a:tr>
              <a:tr h="116676">
                <a:tc>
                  <a:txBody>
                    <a:bodyPr/>
                    <a:lstStyle/>
                    <a:p>
                      <a:pPr>
                        <a:lnSpc>
                          <a:spcPct val="115000"/>
                        </a:lnSpc>
                        <a:spcAft>
                          <a:spcPts val="0"/>
                        </a:spcAft>
                      </a:pPr>
                      <a:r>
                        <a:rPr lang="en-US" sz="600">
                          <a:effectLst/>
                        </a:rPr>
                        <a:t>T. Hood</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Past and Present</a:t>
                      </a:r>
                      <a:endParaRPr lang="ru-RU" sz="800">
                        <a:effectLst/>
                        <a:latin typeface="Calibri"/>
                        <a:ea typeface="Times New Roman"/>
                        <a:cs typeface="Times New Roman"/>
                      </a:endParaRPr>
                    </a:p>
                  </a:txBody>
                  <a:tcPr marL="0" marR="0" marT="0" marB="0" anchor="b"/>
                </a:tc>
                <a:tc>
                  <a:txBody>
                    <a:bodyPr/>
                    <a:lstStyle/>
                    <a:p>
                      <a:pPr marL="317500">
                        <a:lnSpc>
                          <a:spcPct val="115000"/>
                        </a:lnSpc>
                        <a:spcAft>
                          <a:spcPts val="0"/>
                        </a:spcAft>
                      </a:pPr>
                      <a:r>
                        <a:rPr lang="en-US" sz="600">
                          <a:effectLst/>
                        </a:rPr>
                        <a:t>.64</a:t>
                      </a:r>
                      <a:endParaRPr lang="ru-RU" sz="800">
                        <a:effectLst/>
                        <a:latin typeface="Calibri"/>
                        <a:ea typeface="Times New Roman"/>
                        <a:cs typeface="Times New Roman"/>
                      </a:endParaRPr>
                    </a:p>
                  </a:txBody>
                  <a:tcPr marL="0" marR="0" marT="0" marB="0" anchor="b"/>
                </a:tc>
              </a:tr>
              <a:tr h="117127">
                <a:tc>
                  <a:txBody>
                    <a:bodyPr/>
                    <a:lstStyle/>
                    <a:p>
                      <a:pPr>
                        <a:lnSpc>
                          <a:spcPts val="1030"/>
                        </a:lnSpc>
                        <a:spcAft>
                          <a:spcPts val="0"/>
                        </a:spcAft>
                      </a:pPr>
                      <a:r>
                        <a:rPr lang="en-US" sz="600">
                          <a:effectLst/>
                        </a:rPr>
                        <a:t>J. Clare</a:t>
                      </a:r>
                      <a:endParaRPr lang="ru-RU" sz="800">
                        <a:effectLst/>
                        <a:latin typeface="Calibri"/>
                        <a:ea typeface="Times New Roman"/>
                        <a:cs typeface="Times New Roman"/>
                      </a:endParaRPr>
                    </a:p>
                  </a:txBody>
                  <a:tcPr marL="0" marR="0" marT="0" marB="0" anchor="b"/>
                </a:tc>
                <a:tc>
                  <a:txBody>
                    <a:bodyPr/>
                    <a:lstStyle/>
                    <a:p>
                      <a:pPr marL="317500">
                        <a:lnSpc>
                          <a:spcPts val="1030"/>
                        </a:lnSpc>
                        <a:spcAft>
                          <a:spcPts val="0"/>
                        </a:spcAft>
                      </a:pPr>
                      <a:r>
                        <a:rPr lang="en-US" sz="600">
                          <a:effectLst/>
                        </a:rPr>
                        <a:t>Written in Northhampton County Assylum</a:t>
                      </a:r>
                      <a:endParaRPr lang="ru-RU" sz="800">
                        <a:effectLst/>
                        <a:latin typeface="Calibri"/>
                        <a:ea typeface="Times New Roman"/>
                        <a:cs typeface="Times New Roman"/>
                      </a:endParaRPr>
                    </a:p>
                  </a:txBody>
                  <a:tcPr marL="0" marR="0" marT="0" marB="0" anchor="b"/>
                </a:tc>
                <a:tc>
                  <a:txBody>
                    <a:bodyPr/>
                    <a:lstStyle/>
                    <a:p>
                      <a:pPr marL="317500">
                        <a:lnSpc>
                          <a:spcPts val="1030"/>
                        </a:lnSpc>
                        <a:spcAft>
                          <a:spcPts val="0"/>
                        </a:spcAft>
                      </a:pPr>
                      <a:r>
                        <a:rPr lang="en-US" sz="600">
                          <a:effectLst/>
                        </a:rPr>
                        <a:t>.63</a:t>
                      </a:r>
                      <a:endParaRPr lang="ru-RU" sz="800">
                        <a:effectLst/>
                        <a:latin typeface="Calibri"/>
                        <a:ea typeface="Times New Roman"/>
                        <a:cs typeface="Times New Roman"/>
                      </a:endParaRPr>
                    </a:p>
                  </a:txBody>
                  <a:tcPr marL="0" marR="0" marT="0" marB="0" anchor="b"/>
                </a:tc>
              </a:tr>
              <a:tr h="116676">
                <a:tc>
                  <a:txBody>
                    <a:bodyPr/>
                    <a:lstStyle/>
                    <a:p>
                      <a:pPr>
                        <a:lnSpc>
                          <a:spcPts val="1030"/>
                        </a:lnSpc>
                        <a:spcAft>
                          <a:spcPts val="0"/>
                        </a:spcAft>
                      </a:pPr>
                      <a:r>
                        <a:rPr lang="en-US" sz="600">
                          <a:effectLst/>
                        </a:rPr>
                        <a:t>J. Keats</a:t>
                      </a:r>
                      <a:endParaRPr lang="ru-RU" sz="800">
                        <a:effectLst/>
                        <a:latin typeface="Calibri"/>
                        <a:ea typeface="Times New Roman"/>
                        <a:cs typeface="Times New Roman"/>
                      </a:endParaRPr>
                    </a:p>
                  </a:txBody>
                  <a:tcPr marL="0" marR="0" marT="0" marB="0" anchor="b"/>
                </a:tc>
                <a:tc>
                  <a:txBody>
                    <a:bodyPr/>
                    <a:lstStyle/>
                    <a:p>
                      <a:pPr marL="317500">
                        <a:lnSpc>
                          <a:spcPts val="1030"/>
                        </a:lnSpc>
                        <a:spcAft>
                          <a:spcPts val="0"/>
                        </a:spcAft>
                      </a:pPr>
                      <a:r>
                        <a:rPr lang="en-US" sz="600">
                          <a:effectLst/>
                        </a:rPr>
                        <a:t>On First Looking</a:t>
                      </a:r>
                      <a:endParaRPr lang="ru-RU" sz="800">
                        <a:effectLst/>
                        <a:latin typeface="Calibri"/>
                        <a:ea typeface="Times New Roman"/>
                        <a:cs typeface="Times New Roman"/>
                      </a:endParaRPr>
                    </a:p>
                  </a:txBody>
                  <a:tcPr marL="0" marR="0" marT="0" marB="0" anchor="b"/>
                </a:tc>
                <a:tc>
                  <a:txBody>
                    <a:bodyPr/>
                    <a:lstStyle/>
                    <a:p>
                      <a:pPr marL="317500">
                        <a:lnSpc>
                          <a:spcPts val="1030"/>
                        </a:lnSpc>
                        <a:spcAft>
                          <a:spcPts val="0"/>
                        </a:spcAft>
                      </a:pPr>
                      <a:r>
                        <a:rPr lang="en-US" sz="600">
                          <a:effectLst/>
                        </a:rPr>
                        <a:t>.61</a:t>
                      </a:r>
                      <a:endParaRPr lang="ru-RU" sz="800">
                        <a:effectLst/>
                        <a:latin typeface="Calibri"/>
                        <a:ea typeface="Times New Roman"/>
                        <a:cs typeface="Times New Roman"/>
                      </a:endParaRPr>
                    </a:p>
                  </a:txBody>
                  <a:tcPr marL="0" marR="0" marT="0" marB="0" anchor="b"/>
                </a:tc>
              </a:tr>
              <a:tr h="0">
                <a:tc>
                  <a:txBody>
                    <a:bodyPr/>
                    <a:lstStyle/>
                    <a:p>
                      <a:pPr>
                        <a:lnSpc>
                          <a:spcPct val="115000"/>
                        </a:lnSpc>
                        <a:spcAft>
                          <a:spcPts val="0"/>
                        </a:spcAft>
                      </a:pPr>
                      <a:r>
                        <a:rPr lang="en-US" sz="100">
                          <a:effectLst/>
                        </a:rPr>
                        <a:t> </a:t>
                      </a:r>
                      <a:endParaRPr lang="ru-RU" sz="8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
                          <a:effectLst/>
                        </a:rPr>
                        <a:t> </a:t>
                      </a:r>
                      <a:endParaRPr lang="ru-RU" sz="8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 dirty="0">
                          <a:effectLst/>
                        </a:rPr>
                        <a:t> </a:t>
                      </a:r>
                      <a:endParaRPr lang="ru-RU" sz="800" dirty="0">
                        <a:effectLst/>
                        <a:latin typeface="Calibri"/>
                        <a:ea typeface="Times New Roman"/>
                        <a:cs typeface="Times New Roman"/>
                      </a:endParaRPr>
                    </a:p>
                  </a:txBody>
                  <a:tcPr marL="0" marR="0" marT="0" marB="0" anchor="b"/>
                </a:tc>
              </a:tr>
            </a:tbl>
          </a:graphicData>
        </a:graphic>
      </p:graphicFrame>
      <p:sp>
        <p:nvSpPr>
          <p:cNvPr id="3" name="Rectangle 1"/>
          <p:cNvSpPr>
            <a:spLocks noChangeArrowheads="1"/>
          </p:cNvSpPr>
          <p:nvPr/>
        </p:nvSpPr>
        <p:spPr bwMode="auto">
          <a:xfrm>
            <a:off x="3035300" y="1504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r>
            <a:b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br>
            <a:endParaRPr kumimoji="0" lang="ru-RU"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40475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27584" y="-910649"/>
            <a:ext cx="7416824" cy="6186309"/>
          </a:xfrm>
          <a:prstGeom prst="rect">
            <a:avLst/>
          </a:prstGeom>
        </p:spPr>
        <p:txBody>
          <a:bodyPr wrap="square">
            <a:spAutoFit/>
          </a:bodyPr>
          <a:lstStyle/>
          <a:p>
            <a:endParaRPr lang="sr-Cyrl-BA" dirty="0" smtClean="0"/>
          </a:p>
          <a:p>
            <a:endParaRPr lang="sr-Cyrl-BA" dirty="0"/>
          </a:p>
          <a:p>
            <a:endParaRPr lang="sr-Cyrl-BA" dirty="0" smtClean="0"/>
          </a:p>
          <a:p>
            <a:endParaRPr lang="sr-Cyrl-BA" dirty="0"/>
          </a:p>
          <a:p>
            <a:r>
              <a:rPr lang="sr-Cyrl-BA" dirty="0" smtClean="0"/>
              <a:t>В </a:t>
            </a:r>
            <a:r>
              <a:rPr lang="sr-Cyrl-BA" dirty="0"/>
              <a:t>таблице 4 показано разбиение использования функционального слова. Категории эмоциональной и контрольной письменности были основаны на 29 образцах, в которых участники попросил написать о глубоко эмоциональных темах (эмоциональных) или относительно относительно тривиальные темы, такие как планы на день (контроль). Были взяты образцы научных статей из журнала Science за период 1997-2007 гг .; В статьях блога были образцы с LiveJournal.com и Blogs.com в 2001 и 2004 годах, соответственно; роман образцы были взяты из британских и американских романов за период 1800-</a:t>
            </a:r>
            <a:endParaRPr lang="ru-RU" dirty="0"/>
          </a:p>
          <a:p>
            <a:r>
              <a:rPr lang="sr-Cyrl-BA" dirty="0"/>
              <a:t>2005. Средняя скорость использования функционального слова в корпусе стихотворений составила 51,29. Среднее значение для HAP составляло 53,05 (SD ¼ 5,84), тогда как для SAP составил 49,53 (SD ¼ 6,49). Эти цифры близки к цифре для среднего значения во всех жанрах в таблице 4 (M ¼ 54,85). Однако показатель для SAP ближе к среднему для научной записи (M ¼ 34,72). Следствием здесь является то, что в термины использования функциональных слов, поэзия вообще имитирует общий способ, в котором функциональные слова используются на письменном и устном языке, а SAP - больше похоже на научное письмо.</a:t>
            </a:r>
            <a:endParaRPr lang="ru-RU" dirty="0"/>
          </a:p>
        </p:txBody>
      </p:sp>
    </p:spTree>
    <p:extLst>
      <p:ext uri="{BB962C8B-B14F-4D97-AF65-F5344CB8AC3E}">
        <p14:creationId xmlns:p14="http://schemas.microsoft.com/office/powerpoint/2010/main" val="2658523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extLst>
              <p:ext uri="{D42A27DB-BD31-4B8C-83A1-F6EECF244321}">
                <p14:modId xmlns:p14="http://schemas.microsoft.com/office/powerpoint/2010/main" val="3543840605"/>
              </p:ext>
            </p:extLst>
          </p:nvPr>
        </p:nvGraphicFramePr>
        <p:xfrm>
          <a:off x="2406650" y="3225832"/>
          <a:ext cx="4330700" cy="1159764"/>
        </p:xfrm>
        <a:graphic>
          <a:graphicData uri="http://schemas.openxmlformats.org/drawingml/2006/table">
            <a:tbl>
              <a:tblPr>
                <a:tableStyleId>{5C22544A-7EE6-4342-B048-85BDC9FD1C3A}</a:tableStyleId>
              </a:tblPr>
              <a:tblGrid>
                <a:gridCol w="584200"/>
                <a:gridCol w="596900"/>
                <a:gridCol w="596900"/>
                <a:gridCol w="495300"/>
                <a:gridCol w="660400"/>
                <a:gridCol w="444500"/>
                <a:gridCol w="533400"/>
                <a:gridCol w="419100"/>
              </a:tblGrid>
              <a:tr h="146050">
                <a:tc>
                  <a:txBody>
                    <a:bodyPr/>
                    <a:lstStyle/>
                    <a:p>
                      <a:pPr>
                        <a:lnSpc>
                          <a:spcPts val="1145"/>
                        </a:lnSpc>
                        <a:spcAft>
                          <a:spcPts val="0"/>
                        </a:spcAft>
                      </a:pPr>
                      <a:endParaRPr lang="ru-RU" sz="1100" dirty="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9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9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9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9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9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950">
                          <a:effectLst/>
                        </a:rPr>
                        <a:t> </a:t>
                      </a:r>
                      <a:endParaRPr lang="ru-RU" sz="1100">
                        <a:effectLst/>
                        <a:latin typeface="Calibri"/>
                        <a:ea typeface="Times New Roman"/>
                        <a:cs typeface="Times New Roman"/>
                      </a:endParaRPr>
                    </a:p>
                  </a:txBody>
                  <a:tcPr marL="0" marR="0" marT="0" marB="0" anchor="b"/>
                </a:tc>
                <a:tc>
                  <a:txBody>
                    <a:bodyPr/>
                    <a:lstStyle/>
                    <a:p>
                      <a:pPr algn="r">
                        <a:lnSpc>
                          <a:spcPts val="1145"/>
                        </a:lnSpc>
                        <a:spcAft>
                          <a:spcPts val="0"/>
                        </a:spcAft>
                      </a:pPr>
                      <a:endParaRPr lang="ru-RU" sz="1100" dirty="0">
                        <a:effectLst/>
                        <a:latin typeface="Calibri"/>
                        <a:ea typeface="Times New Roman"/>
                        <a:cs typeface="Times New Roman"/>
                      </a:endParaRPr>
                    </a:p>
                  </a:txBody>
                  <a:tcPr marL="0" marR="0" marT="0" marB="0" anchor="b"/>
                </a:tc>
              </a:tr>
              <a:tr h="0">
                <a:tc gridSpan="5">
                  <a:txBody>
                    <a:bodyPr/>
                    <a:lstStyle/>
                    <a:p>
                      <a:pPr>
                        <a:lnSpc>
                          <a:spcPct val="115000"/>
                        </a:lnSpc>
                        <a:spcAft>
                          <a:spcPts val="0"/>
                        </a:spcAft>
                      </a:pPr>
                      <a:r>
                        <a:rPr lang="en-US" sz="150">
                          <a:effectLst/>
                        </a:rPr>
                        <a:t> </a:t>
                      </a:r>
                      <a:endParaRPr lang="ru-RU" sz="1100">
                        <a:effectLst/>
                        <a:latin typeface="Calibri"/>
                        <a:ea typeface="Times New Roman"/>
                        <a:cs typeface="Times New Roman"/>
                      </a:endParaRPr>
                    </a:p>
                  </a:txBody>
                  <a:tcPr marL="0" marR="0" marT="0" marB="0" anchor="b"/>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a:lnSpc>
                          <a:spcPct val="115000"/>
                        </a:lnSpc>
                        <a:spcAft>
                          <a:spcPts val="0"/>
                        </a:spcAft>
                      </a:pPr>
                      <a:r>
                        <a:rPr lang="en-US" sz="1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50">
                          <a:effectLst/>
                        </a:rPr>
                        <a:t> </a:t>
                      </a:r>
                      <a:endParaRPr lang="ru-RU" sz="1100">
                        <a:effectLst/>
                        <a:latin typeface="Calibri"/>
                        <a:ea typeface="Times New Roman"/>
                        <a:cs typeface="Times New Roman"/>
                      </a:endParaRPr>
                    </a:p>
                  </a:txBody>
                  <a:tcPr marL="0" marR="0" marT="0" marB="0" anchor="b"/>
                </a:tc>
              </a:tr>
              <a:tr h="297815">
                <a:tc gridSpan="5">
                  <a:txBody>
                    <a:bodyPr/>
                    <a:lstStyle/>
                    <a:p>
                      <a:pPr>
                        <a:lnSpc>
                          <a:spcPts val="1030"/>
                        </a:lnSpc>
                        <a:spcAft>
                          <a:spcPts val="0"/>
                        </a:spcAft>
                      </a:pPr>
                      <a:r>
                        <a:rPr lang="en-US" sz="900">
                          <a:effectLst/>
                        </a:rPr>
                        <a:t>Table 4. Rates of Function Word Use in Different Contexts.</a:t>
                      </a:r>
                      <a:endParaRPr lang="ru-RU" sz="1100">
                        <a:effectLst/>
                        <a:latin typeface="Calibri"/>
                        <a:ea typeface="Times New Roman"/>
                        <a:cs typeface="Times New Roman"/>
                      </a:endParaRPr>
                    </a:p>
                  </a:txBody>
                  <a:tcPr marL="0" marR="0" marT="0" marB="0" anchor="b"/>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a:lnSpc>
                          <a:spcPct val="115000"/>
                        </a:lnSpc>
                        <a:spcAft>
                          <a:spcPts val="0"/>
                        </a:spcAft>
                      </a:pPr>
                      <a:r>
                        <a:rPr lang="en-US" sz="12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2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200">
                          <a:effectLst/>
                        </a:rPr>
                        <a:t> </a:t>
                      </a:r>
                      <a:endParaRPr lang="ru-RU" sz="1100">
                        <a:effectLst/>
                        <a:latin typeface="Calibri"/>
                        <a:ea typeface="Times New Roman"/>
                        <a:cs typeface="Times New Roman"/>
                      </a:endParaRPr>
                    </a:p>
                  </a:txBody>
                  <a:tcPr marL="0" marR="0" marT="0" marB="0" anchor="b"/>
                </a:tc>
              </a:tr>
              <a:tr h="49530">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r>
              <a:tr h="169545">
                <a:tc>
                  <a:txBody>
                    <a:bodyPr/>
                    <a:lstStyle/>
                    <a:p>
                      <a:pPr>
                        <a:lnSpc>
                          <a:spcPts val="1030"/>
                        </a:lnSpc>
                        <a:spcAft>
                          <a:spcPts val="0"/>
                        </a:spcAft>
                      </a:pPr>
                      <a:r>
                        <a:rPr lang="en-US" sz="900">
                          <a:effectLst/>
                        </a:rPr>
                        <a:t>Emotional</a:t>
                      </a:r>
                      <a:endParaRPr lang="ru-RU" sz="1100">
                        <a:effectLst/>
                        <a:latin typeface="Calibri"/>
                        <a:ea typeface="Times New Roman"/>
                        <a:cs typeface="Times New Roman"/>
                      </a:endParaRPr>
                    </a:p>
                  </a:txBody>
                  <a:tcPr marL="0" marR="0" marT="0" marB="0" anchor="b"/>
                </a:tc>
                <a:tc>
                  <a:txBody>
                    <a:bodyPr/>
                    <a:lstStyle/>
                    <a:p>
                      <a:pPr marL="114300">
                        <a:lnSpc>
                          <a:spcPts val="1030"/>
                        </a:lnSpc>
                        <a:spcAft>
                          <a:spcPts val="0"/>
                        </a:spcAft>
                      </a:pPr>
                      <a:r>
                        <a:rPr lang="en-US" sz="900">
                          <a:effectLst/>
                        </a:rPr>
                        <a:t>Control</a:t>
                      </a:r>
                      <a:endParaRPr lang="ru-RU" sz="1100">
                        <a:effectLst/>
                        <a:latin typeface="Calibri"/>
                        <a:ea typeface="Times New Roman"/>
                        <a:cs typeface="Times New Roman"/>
                      </a:endParaRPr>
                    </a:p>
                  </a:txBody>
                  <a:tcPr marL="0" marR="0" marT="0" marB="0" anchor="b"/>
                </a:tc>
                <a:tc>
                  <a:txBody>
                    <a:bodyPr/>
                    <a:lstStyle/>
                    <a:p>
                      <a:pPr marL="127000">
                        <a:lnSpc>
                          <a:spcPts val="1030"/>
                        </a:lnSpc>
                        <a:spcAft>
                          <a:spcPts val="0"/>
                        </a:spcAft>
                      </a:pPr>
                      <a:r>
                        <a:rPr lang="en-US" sz="900">
                          <a:effectLst/>
                        </a:rPr>
                        <a:t>Science</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1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1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150">
                          <a:effectLst/>
                        </a:rPr>
                        <a:t> </a:t>
                      </a:r>
                      <a:endParaRPr lang="ru-RU" sz="1100">
                        <a:effectLst/>
                        <a:latin typeface="Calibri"/>
                        <a:ea typeface="Times New Roman"/>
                        <a:cs typeface="Times New Roman"/>
                      </a:endParaRPr>
                    </a:p>
                  </a:txBody>
                  <a:tcPr marL="0" marR="0" marT="0" marB="0" anchor="b"/>
                </a:tc>
                <a:tc>
                  <a:txBody>
                    <a:bodyPr/>
                    <a:lstStyle/>
                    <a:p>
                      <a:pPr marL="114300">
                        <a:lnSpc>
                          <a:spcPts val="1030"/>
                        </a:lnSpc>
                        <a:spcAft>
                          <a:spcPts val="0"/>
                        </a:spcAft>
                      </a:pPr>
                      <a:r>
                        <a:rPr lang="en-US" sz="900">
                          <a:effectLst/>
                        </a:rPr>
                        <a:t>Grand</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150">
                          <a:effectLst/>
                        </a:rPr>
                        <a:t> </a:t>
                      </a:r>
                      <a:endParaRPr lang="ru-RU" sz="1100">
                        <a:effectLst/>
                        <a:latin typeface="Calibri"/>
                        <a:ea typeface="Times New Roman"/>
                        <a:cs typeface="Times New Roman"/>
                      </a:endParaRPr>
                    </a:p>
                  </a:txBody>
                  <a:tcPr marL="0" marR="0" marT="0" marB="0" anchor="b"/>
                </a:tc>
              </a:tr>
              <a:tr h="139065">
                <a:tc>
                  <a:txBody>
                    <a:bodyPr/>
                    <a:lstStyle/>
                    <a:p>
                      <a:pPr>
                        <a:lnSpc>
                          <a:spcPts val="1030"/>
                        </a:lnSpc>
                        <a:spcAft>
                          <a:spcPts val="0"/>
                        </a:spcAft>
                      </a:pPr>
                      <a:r>
                        <a:rPr lang="en-US" sz="900">
                          <a:effectLst/>
                        </a:rPr>
                        <a:t>writing</a:t>
                      </a:r>
                      <a:endParaRPr lang="ru-RU" sz="1100">
                        <a:effectLst/>
                        <a:latin typeface="Calibri"/>
                        <a:ea typeface="Times New Roman"/>
                        <a:cs typeface="Times New Roman"/>
                      </a:endParaRPr>
                    </a:p>
                  </a:txBody>
                  <a:tcPr marL="0" marR="0" marT="0" marB="0" anchor="b"/>
                </a:tc>
                <a:tc>
                  <a:txBody>
                    <a:bodyPr/>
                    <a:lstStyle/>
                    <a:p>
                      <a:pPr marL="139700">
                        <a:lnSpc>
                          <a:spcPts val="1030"/>
                        </a:lnSpc>
                        <a:spcAft>
                          <a:spcPts val="0"/>
                        </a:spcAft>
                      </a:pPr>
                      <a:r>
                        <a:rPr lang="en-US" sz="900">
                          <a:effectLst/>
                        </a:rPr>
                        <a:t>writing</a:t>
                      </a:r>
                      <a:endParaRPr lang="ru-RU" sz="1100">
                        <a:effectLst/>
                        <a:latin typeface="Calibri"/>
                        <a:ea typeface="Times New Roman"/>
                        <a:cs typeface="Times New Roman"/>
                      </a:endParaRPr>
                    </a:p>
                  </a:txBody>
                  <a:tcPr marL="0" marR="0" marT="0" marB="0" anchor="b"/>
                </a:tc>
                <a:tc>
                  <a:txBody>
                    <a:bodyPr/>
                    <a:lstStyle/>
                    <a:p>
                      <a:pPr marL="127000">
                        <a:lnSpc>
                          <a:spcPts val="1030"/>
                        </a:lnSpc>
                        <a:spcAft>
                          <a:spcPts val="0"/>
                        </a:spcAft>
                      </a:pPr>
                      <a:r>
                        <a:rPr lang="en-US" sz="900">
                          <a:effectLst/>
                        </a:rPr>
                        <a:t>Articles</a:t>
                      </a:r>
                      <a:endParaRPr lang="ru-RU" sz="1100">
                        <a:effectLst/>
                        <a:latin typeface="Calibri"/>
                        <a:ea typeface="Times New Roman"/>
                        <a:cs typeface="Times New Roman"/>
                      </a:endParaRPr>
                    </a:p>
                  </a:txBody>
                  <a:tcPr marL="0" marR="0" marT="0" marB="0" anchor="b"/>
                </a:tc>
                <a:tc>
                  <a:txBody>
                    <a:bodyPr/>
                    <a:lstStyle/>
                    <a:p>
                      <a:pPr marL="127000">
                        <a:lnSpc>
                          <a:spcPts val="1030"/>
                        </a:lnSpc>
                        <a:spcAft>
                          <a:spcPts val="0"/>
                        </a:spcAft>
                      </a:pPr>
                      <a:r>
                        <a:rPr lang="en-US" sz="900">
                          <a:effectLst/>
                        </a:rPr>
                        <a:t>Blogs</a:t>
                      </a:r>
                      <a:endParaRPr lang="ru-RU" sz="1100">
                        <a:effectLst/>
                        <a:latin typeface="Calibri"/>
                        <a:ea typeface="Times New Roman"/>
                        <a:cs typeface="Times New Roman"/>
                      </a:endParaRPr>
                    </a:p>
                  </a:txBody>
                  <a:tcPr marL="0" marR="0" marT="0" marB="0" anchor="b"/>
                </a:tc>
                <a:tc>
                  <a:txBody>
                    <a:bodyPr/>
                    <a:lstStyle/>
                    <a:p>
                      <a:pPr marL="114300">
                        <a:lnSpc>
                          <a:spcPts val="1030"/>
                        </a:lnSpc>
                        <a:spcAft>
                          <a:spcPts val="0"/>
                        </a:spcAft>
                      </a:pPr>
                      <a:r>
                        <a:rPr lang="en-US" sz="900">
                          <a:effectLst/>
                        </a:rPr>
                        <a:t>Novels</a:t>
                      </a:r>
                      <a:endParaRPr lang="ru-RU" sz="1100">
                        <a:effectLst/>
                        <a:latin typeface="Calibri"/>
                        <a:ea typeface="Times New Roman"/>
                        <a:cs typeface="Times New Roman"/>
                      </a:endParaRPr>
                    </a:p>
                  </a:txBody>
                  <a:tcPr marL="0" marR="0" marT="0" marB="0" anchor="b"/>
                </a:tc>
                <a:tc>
                  <a:txBody>
                    <a:bodyPr/>
                    <a:lstStyle/>
                    <a:p>
                      <a:pPr marL="12700">
                        <a:lnSpc>
                          <a:spcPts val="1030"/>
                        </a:lnSpc>
                        <a:spcAft>
                          <a:spcPts val="0"/>
                        </a:spcAft>
                      </a:pPr>
                      <a:r>
                        <a:rPr lang="en-US" sz="900">
                          <a:effectLst/>
                        </a:rPr>
                        <a:t>Talking</a:t>
                      </a:r>
                      <a:endParaRPr lang="ru-RU" sz="1100">
                        <a:effectLst/>
                        <a:latin typeface="Calibri"/>
                        <a:ea typeface="Times New Roman"/>
                        <a:cs typeface="Times New Roman"/>
                      </a:endParaRPr>
                    </a:p>
                  </a:txBody>
                  <a:tcPr marL="0" marR="0" marT="0" marB="0" anchor="b"/>
                </a:tc>
                <a:tc>
                  <a:txBody>
                    <a:bodyPr/>
                    <a:lstStyle/>
                    <a:p>
                      <a:pPr marL="114300">
                        <a:lnSpc>
                          <a:spcPts val="1030"/>
                        </a:lnSpc>
                        <a:spcAft>
                          <a:spcPts val="0"/>
                        </a:spcAft>
                      </a:pPr>
                      <a:r>
                        <a:rPr lang="en-US" sz="900">
                          <a:effectLst/>
                        </a:rPr>
                        <a:t>Means</a:t>
                      </a:r>
                      <a:endParaRPr lang="ru-RU" sz="1100">
                        <a:effectLst/>
                        <a:latin typeface="Calibri"/>
                        <a:ea typeface="Times New Roman"/>
                        <a:cs typeface="Times New Roman"/>
                      </a:endParaRPr>
                    </a:p>
                  </a:txBody>
                  <a:tcPr marL="0" marR="0" marT="0" marB="0" anchor="b"/>
                </a:tc>
                <a:tc>
                  <a:txBody>
                    <a:bodyPr/>
                    <a:lstStyle/>
                    <a:p>
                      <a:pPr marL="114300">
                        <a:lnSpc>
                          <a:spcPts val="1030"/>
                        </a:lnSpc>
                        <a:spcAft>
                          <a:spcPts val="0"/>
                        </a:spcAft>
                      </a:pPr>
                      <a:r>
                        <a:rPr lang="en-US" sz="900">
                          <a:effectLst/>
                        </a:rPr>
                        <a:t>M SDs</a:t>
                      </a:r>
                      <a:endParaRPr lang="ru-RU" sz="1100">
                        <a:effectLst/>
                        <a:latin typeface="Calibri"/>
                        <a:ea typeface="Times New Roman"/>
                        <a:cs typeface="Times New Roman"/>
                      </a:endParaRPr>
                    </a:p>
                  </a:txBody>
                  <a:tcPr marL="0" marR="0" marT="0" marB="0" anchor="b"/>
                </a:tc>
              </a:tr>
              <a:tr h="48895">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r>
              <a:tr h="170815">
                <a:tc>
                  <a:txBody>
                    <a:bodyPr/>
                    <a:lstStyle/>
                    <a:p>
                      <a:pPr>
                        <a:lnSpc>
                          <a:spcPts val="1030"/>
                        </a:lnSpc>
                        <a:spcAft>
                          <a:spcPts val="0"/>
                        </a:spcAft>
                      </a:pPr>
                      <a:r>
                        <a:rPr lang="en-US" sz="900">
                          <a:effectLst/>
                        </a:rPr>
                        <a:t>63.93</a:t>
                      </a:r>
                      <a:endParaRPr lang="ru-RU" sz="1100">
                        <a:effectLst/>
                        <a:latin typeface="Calibri"/>
                        <a:ea typeface="Times New Roman"/>
                        <a:cs typeface="Times New Roman"/>
                      </a:endParaRPr>
                    </a:p>
                  </a:txBody>
                  <a:tcPr marL="0" marR="0" marT="0" marB="0" anchor="b"/>
                </a:tc>
                <a:tc>
                  <a:txBody>
                    <a:bodyPr/>
                    <a:lstStyle/>
                    <a:p>
                      <a:pPr marL="114300">
                        <a:lnSpc>
                          <a:spcPts val="1030"/>
                        </a:lnSpc>
                        <a:spcAft>
                          <a:spcPts val="0"/>
                        </a:spcAft>
                      </a:pPr>
                      <a:r>
                        <a:rPr lang="en-US" sz="900">
                          <a:effectLst/>
                        </a:rPr>
                        <a:t>57.53</a:t>
                      </a:r>
                      <a:endParaRPr lang="ru-RU" sz="1100">
                        <a:effectLst/>
                        <a:latin typeface="Calibri"/>
                        <a:ea typeface="Times New Roman"/>
                        <a:cs typeface="Times New Roman"/>
                      </a:endParaRPr>
                    </a:p>
                  </a:txBody>
                  <a:tcPr marL="0" marR="0" marT="0" marB="0" anchor="b"/>
                </a:tc>
                <a:tc>
                  <a:txBody>
                    <a:bodyPr/>
                    <a:lstStyle/>
                    <a:p>
                      <a:pPr marL="127000">
                        <a:lnSpc>
                          <a:spcPts val="1030"/>
                        </a:lnSpc>
                        <a:spcAft>
                          <a:spcPts val="0"/>
                        </a:spcAft>
                      </a:pPr>
                      <a:r>
                        <a:rPr lang="en-US" sz="900">
                          <a:effectLst/>
                        </a:rPr>
                        <a:t>34.72</a:t>
                      </a:r>
                      <a:endParaRPr lang="ru-RU" sz="1100">
                        <a:effectLst/>
                        <a:latin typeface="Calibri"/>
                        <a:ea typeface="Times New Roman"/>
                        <a:cs typeface="Times New Roman"/>
                      </a:endParaRPr>
                    </a:p>
                  </a:txBody>
                  <a:tcPr marL="0" marR="0" marT="0" marB="0" anchor="b"/>
                </a:tc>
                <a:tc>
                  <a:txBody>
                    <a:bodyPr/>
                    <a:lstStyle/>
                    <a:p>
                      <a:pPr marL="114300">
                        <a:lnSpc>
                          <a:spcPts val="1030"/>
                        </a:lnSpc>
                        <a:spcAft>
                          <a:spcPts val="0"/>
                        </a:spcAft>
                      </a:pPr>
                      <a:r>
                        <a:rPr lang="en-US" sz="900">
                          <a:effectLst/>
                        </a:rPr>
                        <a:t>55.29</a:t>
                      </a:r>
                      <a:endParaRPr lang="ru-RU" sz="1100">
                        <a:effectLst/>
                        <a:latin typeface="Calibri"/>
                        <a:ea typeface="Times New Roman"/>
                        <a:cs typeface="Times New Roman"/>
                      </a:endParaRPr>
                    </a:p>
                  </a:txBody>
                  <a:tcPr marL="0" marR="0" marT="0" marB="0" anchor="b"/>
                </a:tc>
                <a:tc>
                  <a:txBody>
                    <a:bodyPr/>
                    <a:lstStyle/>
                    <a:p>
                      <a:pPr marL="114300">
                        <a:lnSpc>
                          <a:spcPts val="1030"/>
                        </a:lnSpc>
                        <a:spcAft>
                          <a:spcPts val="0"/>
                        </a:spcAft>
                      </a:pPr>
                      <a:r>
                        <a:rPr lang="en-US" sz="900">
                          <a:effectLst/>
                        </a:rPr>
                        <a:t>57.17</a:t>
                      </a:r>
                      <a:endParaRPr lang="ru-RU" sz="1100">
                        <a:effectLst/>
                        <a:latin typeface="Calibri"/>
                        <a:ea typeface="Times New Roman"/>
                        <a:cs typeface="Times New Roman"/>
                      </a:endParaRPr>
                    </a:p>
                  </a:txBody>
                  <a:tcPr marL="0" marR="0" marT="0" marB="0" anchor="b"/>
                </a:tc>
                <a:tc>
                  <a:txBody>
                    <a:bodyPr/>
                    <a:lstStyle/>
                    <a:p>
                      <a:pPr marL="12700">
                        <a:lnSpc>
                          <a:spcPts val="1030"/>
                        </a:lnSpc>
                        <a:spcAft>
                          <a:spcPts val="0"/>
                        </a:spcAft>
                      </a:pPr>
                      <a:r>
                        <a:rPr lang="en-US" sz="900">
                          <a:effectLst/>
                        </a:rPr>
                        <a:t>60.48</a:t>
                      </a:r>
                      <a:endParaRPr lang="ru-RU" sz="1100">
                        <a:effectLst/>
                        <a:latin typeface="Calibri"/>
                        <a:ea typeface="Times New Roman"/>
                        <a:cs typeface="Times New Roman"/>
                      </a:endParaRPr>
                    </a:p>
                  </a:txBody>
                  <a:tcPr marL="0" marR="0" marT="0" marB="0" anchor="b"/>
                </a:tc>
                <a:tc>
                  <a:txBody>
                    <a:bodyPr/>
                    <a:lstStyle/>
                    <a:p>
                      <a:pPr marL="114300">
                        <a:lnSpc>
                          <a:spcPts val="1030"/>
                        </a:lnSpc>
                        <a:spcAft>
                          <a:spcPts val="0"/>
                        </a:spcAft>
                      </a:pPr>
                      <a:r>
                        <a:rPr lang="en-US" sz="900">
                          <a:effectLst/>
                        </a:rPr>
                        <a:t>54.85</a:t>
                      </a:r>
                      <a:endParaRPr lang="ru-RU" sz="1100">
                        <a:effectLst/>
                        <a:latin typeface="Calibri"/>
                        <a:ea typeface="Times New Roman"/>
                        <a:cs typeface="Times New Roman"/>
                      </a:endParaRPr>
                    </a:p>
                  </a:txBody>
                  <a:tcPr marL="0" marR="0" marT="0" marB="0" anchor="b"/>
                </a:tc>
                <a:tc>
                  <a:txBody>
                    <a:bodyPr/>
                    <a:lstStyle/>
                    <a:p>
                      <a:pPr marL="114300">
                        <a:lnSpc>
                          <a:spcPts val="1030"/>
                        </a:lnSpc>
                        <a:spcAft>
                          <a:spcPts val="0"/>
                        </a:spcAft>
                      </a:pPr>
                      <a:r>
                        <a:rPr lang="en-US" sz="900">
                          <a:effectLst/>
                        </a:rPr>
                        <a:t>4.99</a:t>
                      </a:r>
                      <a:endParaRPr lang="ru-RU" sz="1100">
                        <a:effectLst/>
                        <a:latin typeface="Calibri"/>
                        <a:ea typeface="Times New Roman"/>
                        <a:cs typeface="Times New Roman"/>
                      </a:endParaRPr>
                    </a:p>
                  </a:txBody>
                  <a:tcPr marL="0" marR="0" marT="0" marB="0" anchor="b"/>
                </a:tc>
              </a:tr>
              <a:tr h="48895">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dirty="0">
                          <a:effectLst/>
                        </a:rPr>
                        <a:t> </a:t>
                      </a:r>
                      <a:endParaRPr lang="ru-RU" sz="1100" dirty="0">
                        <a:effectLst/>
                        <a:latin typeface="Calibri"/>
                        <a:ea typeface="Times New Roman"/>
                        <a:cs typeface="Times New Roman"/>
                      </a:endParaRPr>
                    </a:p>
                  </a:txBody>
                  <a:tcPr marL="0" marR="0" marT="0" marB="0" anchor="b"/>
                </a:tc>
              </a:tr>
            </a:tbl>
          </a:graphicData>
        </a:graphic>
      </p:graphicFrame>
    </p:spTree>
    <p:extLst>
      <p:ext uri="{BB962C8B-B14F-4D97-AF65-F5344CB8AC3E}">
        <p14:creationId xmlns:p14="http://schemas.microsoft.com/office/powerpoint/2010/main" val="3493381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27584" y="-1880145"/>
            <a:ext cx="7416824" cy="5909310"/>
          </a:xfrm>
          <a:prstGeom prst="rect">
            <a:avLst/>
          </a:prstGeom>
        </p:spPr>
        <p:txBody>
          <a:bodyPr wrap="square">
            <a:spAutoFit/>
          </a:bodyPr>
          <a:lstStyle/>
          <a:p>
            <a:endParaRPr lang="sr-Cyrl-BA" sz="1400" dirty="0" smtClean="0">
              <a:latin typeface="Times New Roman" pitchFamily="18" charset="0"/>
              <a:cs typeface="Times New Roman" pitchFamily="18" charset="0"/>
            </a:endParaRPr>
          </a:p>
          <a:p>
            <a:endParaRPr lang="sr-Cyrl-BA" sz="1400" dirty="0">
              <a:latin typeface="Times New Roman" pitchFamily="18" charset="0"/>
              <a:cs typeface="Times New Roman" pitchFamily="18" charset="0"/>
            </a:endParaRPr>
          </a:p>
          <a:p>
            <a:endParaRPr lang="sr-Cyrl-BA" sz="1400" dirty="0" smtClean="0">
              <a:latin typeface="Times New Roman" pitchFamily="18" charset="0"/>
              <a:cs typeface="Times New Roman" pitchFamily="18" charset="0"/>
            </a:endParaRPr>
          </a:p>
          <a:p>
            <a:endParaRPr lang="sr-Cyrl-BA" sz="1400" dirty="0">
              <a:latin typeface="Times New Roman" pitchFamily="18" charset="0"/>
              <a:cs typeface="Times New Roman" pitchFamily="18" charset="0"/>
            </a:endParaRPr>
          </a:p>
          <a:p>
            <a:endParaRPr lang="sr-Cyrl-BA" sz="1400" dirty="0" smtClean="0">
              <a:latin typeface="Times New Roman" pitchFamily="18" charset="0"/>
              <a:cs typeface="Times New Roman" pitchFamily="18" charset="0"/>
            </a:endParaRPr>
          </a:p>
          <a:p>
            <a:endParaRPr lang="sr-Cyrl-BA" sz="1400" dirty="0">
              <a:latin typeface="Times New Roman" pitchFamily="18" charset="0"/>
              <a:cs typeface="Times New Roman" pitchFamily="18" charset="0"/>
            </a:endParaRPr>
          </a:p>
          <a:p>
            <a:endParaRPr lang="sr-Cyrl-BA" sz="1400" dirty="0" smtClean="0">
              <a:latin typeface="Times New Roman" pitchFamily="18" charset="0"/>
              <a:cs typeface="Times New Roman" pitchFamily="18" charset="0"/>
            </a:endParaRPr>
          </a:p>
          <a:p>
            <a:endParaRPr lang="sr-Cyrl-BA" sz="1400" dirty="0">
              <a:latin typeface="Times New Roman" pitchFamily="18" charset="0"/>
              <a:cs typeface="Times New Roman" pitchFamily="18" charset="0"/>
            </a:endParaRPr>
          </a:p>
          <a:p>
            <a:endParaRPr lang="sr-Cyrl-BA" sz="1400" dirty="0" smtClean="0">
              <a:latin typeface="Times New Roman" pitchFamily="18" charset="0"/>
              <a:cs typeface="Times New Roman" pitchFamily="18" charset="0"/>
            </a:endParaRPr>
          </a:p>
          <a:p>
            <a:r>
              <a:rPr lang="sr-Cyrl-BA" sz="1400" dirty="0" smtClean="0">
                <a:latin typeface="Times New Roman" pitchFamily="18" charset="0"/>
                <a:cs typeface="Times New Roman" pitchFamily="18" charset="0"/>
              </a:rPr>
              <a:t>Таблица </a:t>
            </a:r>
            <a:r>
              <a:rPr lang="sr-Cyrl-BA" sz="1400" dirty="0">
                <a:latin typeface="Times New Roman" pitchFamily="18" charset="0"/>
                <a:cs typeface="Times New Roman" pitchFamily="18" charset="0"/>
              </a:rPr>
              <a:t>5 </a:t>
            </a:r>
            <a:r>
              <a:rPr lang="sr-Cyrl-BA" sz="1400" dirty="0" smtClean="0">
                <a:latin typeface="Times New Roman" pitchFamily="18" charset="0"/>
                <a:cs typeface="Times New Roman" pitchFamily="18" charset="0"/>
              </a:rPr>
              <a:t>показывает оценки </a:t>
            </a:r>
            <a:r>
              <a:rPr lang="sr-Cyrl-BA" sz="1400" dirty="0">
                <a:latin typeface="Times New Roman" pitchFamily="18" charset="0"/>
                <a:cs typeface="Times New Roman" pitchFamily="18" charset="0"/>
              </a:rPr>
              <a:t>для HAP и SAP для восьми стихотворений женщин. Среднее значение для HAPs .58, тогда как среднее значение для SAP - .52. Хотя, как и ожидалось, средний балл для HAP выше, чем для SAP, разница не статистически значимым (p&gt; 0,05). Ни одна из HAP не классифицирована в все полученные оценки выше .5. Однако два из SAP, «Скерцо» Гринвелла, и «Лукреция и Нара» верховой езды классифицируются как HAP с оценками 0,84 и .57, соответственно. Шеридан «Ирландский эмигрант» только чуть ниже HAP оценка 0,499. Короче говоря, САПы у женщин в среднем довольно высокие. это конечно, тот случай, когда «Скерцо» Гринвелла обладает такими качествами, которые должны</a:t>
            </a:r>
            <a:endParaRPr lang="ru-RU" sz="1400" dirty="0">
              <a:latin typeface="Times New Roman" pitchFamily="18" charset="0"/>
              <a:cs typeface="Times New Roman" pitchFamily="18" charset="0"/>
            </a:endParaRPr>
          </a:p>
          <a:p>
            <a:r>
              <a:rPr lang="sr-Cyrl-BA" sz="1400" dirty="0">
                <a:latin typeface="Times New Roman" pitchFamily="18" charset="0"/>
                <a:cs typeface="Times New Roman" pitchFamily="18" charset="0"/>
              </a:rPr>
              <a:t>поместили его в канон. Почему он не был размещен, есть открытый вопрос, так как он явно находится в диапазоне, который предполагает, что он должен быть. Случай с «Лукрецией» верховой езды и Нара "менее определенна, так как она ближе к средней точке .5. Однако он должен следует отметить, что его оценка 0,57 выше, чем у канонов, таких как Йейтс, «Парусный спорт в Византию» (.535) и Томас «Не ходите в это добро»</a:t>
            </a:r>
            <a:endParaRPr lang="ru-RU" sz="1400" dirty="0">
              <a:latin typeface="Times New Roman" pitchFamily="18" charset="0"/>
              <a:cs typeface="Times New Roman" pitchFamily="18" charset="0"/>
            </a:endParaRPr>
          </a:p>
          <a:p>
            <a:r>
              <a:rPr lang="sr-Cyrl-BA" sz="1400" dirty="0">
                <a:latin typeface="Times New Roman" pitchFamily="18" charset="0"/>
                <a:cs typeface="Times New Roman" pitchFamily="18" charset="0"/>
              </a:rPr>
              <a:t>Ночь (.55). Таким образом, существует поддержка prima facie для тезиса «подавления».</a:t>
            </a:r>
            <a:endParaRPr lang="ru-RU" sz="1400" dirty="0">
              <a:latin typeface="Times New Roman" pitchFamily="18" charset="0"/>
              <a:cs typeface="Times New Roman" pitchFamily="18" charset="0"/>
            </a:endParaRPr>
          </a:p>
          <a:p>
            <a:r>
              <a:rPr lang="sr-Cyrl-BA" sz="1400" dirty="0">
                <a:latin typeface="Times New Roman" pitchFamily="18" charset="0"/>
                <a:cs typeface="Times New Roman" pitchFamily="18" charset="0"/>
              </a:rPr>
              <a:t>Однако мы столкнулись бы с вопросом о том, почему высокооплачиваемые SAP мужчины не вошли в канон. Маловероятно, что они были мужского учреждения на том основании, что авторы были мужчинами.</a:t>
            </a:r>
            <a:endParaRPr lang="ru-RU" sz="1400" dirty="0">
              <a:latin typeface="Times New Roman" pitchFamily="18" charset="0"/>
              <a:cs typeface="Times New Roman" pitchFamily="18" charset="0"/>
            </a:endParaRPr>
          </a:p>
        </p:txBody>
      </p:sp>
    </p:spTree>
    <p:extLst>
      <p:ext uri="{BB962C8B-B14F-4D97-AF65-F5344CB8AC3E}">
        <p14:creationId xmlns:p14="http://schemas.microsoft.com/office/powerpoint/2010/main" val="2719698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nvGraphicFramePr>
        <p:xfrm>
          <a:off x="2406650" y="2760631"/>
          <a:ext cx="4330700" cy="2205101"/>
        </p:xfrm>
        <a:graphic>
          <a:graphicData uri="http://schemas.openxmlformats.org/drawingml/2006/table">
            <a:tbl>
              <a:tblPr>
                <a:tableStyleId>{5C22544A-7EE6-4342-B048-85BDC9FD1C3A}</a:tableStyleId>
              </a:tblPr>
              <a:tblGrid>
                <a:gridCol w="1104900"/>
                <a:gridCol w="2527300"/>
                <a:gridCol w="698500"/>
              </a:tblGrid>
              <a:tr h="131445">
                <a:tc>
                  <a:txBody>
                    <a:bodyPr/>
                    <a:lstStyle/>
                    <a:p>
                      <a:pPr>
                        <a:lnSpc>
                          <a:spcPct val="115000"/>
                        </a:lnSpc>
                        <a:spcAft>
                          <a:spcPts val="0"/>
                        </a:spcAft>
                      </a:pPr>
                      <a:r>
                        <a:rPr lang="en-US" sz="900">
                          <a:effectLst/>
                        </a:rPr>
                        <a:t>Poet</a:t>
                      </a:r>
                      <a:endParaRPr lang="ru-RU" sz="1100">
                        <a:effectLst/>
                        <a:latin typeface="Calibri"/>
                        <a:ea typeface="Times New Roman"/>
                        <a:cs typeface="Times New Roman"/>
                      </a:endParaRPr>
                    </a:p>
                  </a:txBody>
                  <a:tcPr marL="0" marR="0" marT="0" marB="0" anchor="b"/>
                </a:tc>
                <a:tc>
                  <a:txBody>
                    <a:bodyPr/>
                    <a:lstStyle/>
                    <a:p>
                      <a:pPr marL="1143000">
                        <a:lnSpc>
                          <a:spcPct val="115000"/>
                        </a:lnSpc>
                        <a:spcAft>
                          <a:spcPts val="0"/>
                        </a:spcAft>
                      </a:pPr>
                      <a:r>
                        <a:rPr lang="en-US" sz="900">
                          <a:effectLst/>
                        </a:rPr>
                        <a:t>Poem</a:t>
                      </a:r>
                      <a:endParaRPr lang="ru-RU" sz="1100">
                        <a:effectLst/>
                        <a:latin typeface="Calibri"/>
                        <a:ea typeface="Times New Roman"/>
                        <a:cs typeface="Times New Roman"/>
                      </a:endParaRPr>
                    </a:p>
                  </a:txBody>
                  <a:tcPr marL="0" marR="0" marT="0" marB="0" anchor="b"/>
                </a:tc>
                <a:tc>
                  <a:txBody>
                    <a:bodyPr/>
                    <a:lstStyle/>
                    <a:p>
                      <a:pPr marL="431800">
                        <a:lnSpc>
                          <a:spcPct val="115000"/>
                        </a:lnSpc>
                        <a:spcAft>
                          <a:spcPts val="0"/>
                        </a:spcAft>
                      </a:pPr>
                      <a:r>
                        <a:rPr lang="en-US" sz="900">
                          <a:effectLst/>
                        </a:rPr>
                        <a:t>Score</a:t>
                      </a:r>
                      <a:endParaRPr lang="ru-RU" sz="1100">
                        <a:effectLst/>
                        <a:latin typeface="Calibri"/>
                        <a:ea typeface="Times New Roman"/>
                        <a:cs typeface="Times New Roman"/>
                      </a:endParaRPr>
                    </a:p>
                  </a:txBody>
                  <a:tcPr marL="0" marR="0" marT="0" marB="0" anchor="b"/>
                </a:tc>
              </a:tr>
              <a:tr h="48895">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r>
              <a:tr h="170815">
                <a:tc>
                  <a:txBody>
                    <a:bodyPr/>
                    <a:lstStyle/>
                    <a:p>
                      <a:pPr>
                        <a:lnSpc>
                          <a:spcPct val="115000"/>
                        </a:lnSpc>
                        <a:spcAft>
                          <a:spcPts val="0"/>
                        </a:spcAft>
                      </a:pPr>
                      <a:r>
                        <a:rPr lang="en-US" sz="900">
                          <a:effectLst/>
                        </a:rPr>
                        <a:t>E. B. Browning</a:t>
                      </a:r>
                      <a:endParaRPr lang="ru-RU" sz="1100">
                        <a:effectLst/>
                        <a:latin typeface="Calibri"/>
                        <a:ea typeface="Times New Roman"/>
                        <a:cs typeface="Times New Roman"/>
                      </a:endParaRPr>
                    </a:p>
                  </a:txBody>
                  <a:tcPr marL="0" marR="0" marT="0" marB="0" anchor="b"/>
                </a:tc>
                <a:tc>
                  <a:txBody>
                    <a:bodyPr/>
                    <a:lstStyle/>
                    <a:p>
                      <a:pPr marL="431800">
                        <a:lnSpc>
                          <a:spcPct val="115000"/>
                        </a:lnSpc>
                        <a:spcAft>
                          <a:spcPts val="0"/>
                        </a:spcAft>
                      </a:pPr>
                      <a:r>
                        <a:rPr lang="en-US" sz="900">
                          <a:effectLst/>
                        </a:rPr>
                        <a:t>Sonnet 43</a:t>
                      </a:r>
                      <a:endParaRPr lang="ru-RU" sz="1100">
                        <a:effectLst/>
                        <a:latin typeface="Calibri"/>
                        <a:ea typeface="Times New Roman"/>
                        <a:cs typeface="Times New Roman"/>
                      </a:endParaRPr>
                    </a:p>
                  </a:txBody>
                  <a:tcPr marL="0" marR="0" marT="0" marB="0" anchor="b"/>
                </a:tc>
                <a:tc>
                  <a:txBody>
                    <a:bodyPr/>
                    <a:lstStyle/>
                    <a:p>
                      <a:pPr marL="431800">
                        <a:lnSpc>
                          <a:spcPct val="115000"/>
                        </a:lnSpc>
                        <a:spcAft>
                          <a:spcPts val="0"/>
                        </a:spcAft>
                      </a:pPr>
                      <a:r>
                        <a:rPr lang="en-US" sz="900">
                          <a:effectLst/>
                        </a:rPr>
                        <a:t>.580</a:t>
                      </a:r>
                      <a:endParaRPr lang="ru-RU" sz="1100">
                        <a:effectLst/>
                        <a:latin typeface="Calibri"/>
                        <a:ea typeface="Times New Roman"/>
                        <a:cs typeface="Times New Roman"/>
                      </a:endParaRPr>
                    </a:p>
                  </a:txBody>
                  <a:tcPr marL="0" marR="0" marT="0" marB="0" anchor="b"/>
                </a:tc>
              </a:tr>
              <a:tr h="164465">
                <a:tc>
                  <a:txBody>
                    <a:bodyPr/>
                    <a:lstStyle/>
                    <a:p>
                      <a:pPr>
                        <a:lnSpc>
                          <a:spcPct val="115000"/>
                        </a:lnSpc>
                        <a:spcAft>
                          <a:spcPts val="0"/>
                        </a:spcAft>
                      </a:pPr>
                      <a:r>
                        <a:rPr lang="en-US" sz="900">
                          <a:effectLst/>
                        </a:rPr>
                        <a:t>E. Dickinson</a:t>
                      </a:r>
                      <a:endParaRPr lang="ru-RU" sz="1100">
                        <a:effectLst/>
                        <a:latin typeface="Calibri"/>
                        <a:ea typeface="Times New Roman"/>
                        <a:cs typeface="Times New Roman"/>
                      </a:endParaRPr>
                    </a:p>
                  </a:txBody>
                  <a:tcPr marL="0" marR="0" marT="0" marB="0" anchor="b"/>
                </a:tc>
                <a:tc>
                  <a:txBody>
                    <a:bodyPr/>
                    <a:lstStyle/>
                    <a:p>
                      <a:pPr marL="431800">
                        <a:lnSpc>
                          <a:spcPct val="115000"/>
                        </a:lnSpc>
                        <a:spcAft>
                          <a:spcPts val="0"/>
                        </a:spcAft>
                      </a:pPr>
                      <a:r>
                        <a:rPr lang="en-US" sz="900">
                          <a:effectLst/>
                        </a:rPr>
                        <a:t>Because I could not Stop for Death</a:t>
                      </a:r>
                      <a:endParaRPr lang="ru-RU" sz="1100">
                        <a:effectLst/>
                        <a:latin typeface="Calibri"/>
                        <a:ea typeface="Times New Roman"/>
                        <a:cs typeface="Times New Roman"/>
                      </a:endParaRPr>
                    </a:p>
                  </a:txBody>
                  <a:tcPr marL="0" marR="0" marT="0" marB="0" anchor="b"/>
                </a:tc>
                <a:tc>
                  <a:txBody>
                    <a:bodyPr/>
                    <a:lstStyle/>
                    <a:p>
                      <a:pPr marL="431800">
                        <a:lnSpc>
                          <a:spcPct val="115000"/>
                        </a:lnSpc>
                        <a:spcAft>
                          <a:spcPts val="0"/>
                        </a:spcAft>
                      </a:pPr>
                      <a:r>
                        <a:rPr lang="en-US" sz="900">
                          <a:effectLst/>
                        </a:rPr>
                        <a:t>.708</a:t>
                      </a:r>
                      <a:endParaRPr lang="ru-RU" sz="1100">
                        <a:effectLst/>
                        <a:latin typeface="Calibri"/>
                        <a:ea typeface="Times New Roman"/>
                        <a:cs typeface="Times New Roman"/>
                      </a:endParaRPr>
                    </a:p>
                  </a:txBody>
                  <a:tcPr marL="0" marR="0" marT="0" marB="0" anchor="b"/>
                </a:tc>
              </a:tr>
              <a:tr h="165100">
                <a:tc>
                  <a:txBody>
                    <a:bodyPr/>
                    <a:lstStyle/>
                    <a:p>
                      <a:pPr>
                        <a:lnSpc>
                          <a:spcPct val="115000"/>
                        </a:lnSpc>
                        <a:spcAft>
                          <a:spcPts val="0"/>
                        </a:spcAft>
                      </a:pPr>
                      <a:r>
                        <a:rPr lang="en-US" sz="900">
                          <a:effectLst/>
                        </a:rPr>
                        <a:t>S. Smith</a:t>
                      </a:r>
                      <a:endParaRPr lang="ru-RU" sz="1100">
                        <a:effectLst/>
                        <a:latin typeface="Calibri"/>
                        <a:ea typeface="Times New Roman"/>
                        <a:cs typeface="Times New Roman"/>
                      </a:endParaRPr>
                    </a:p>
                  </a:txBody>
                  <a:tcPr marL="0" marR="0" marT="0" marB="0" anchor="b"/>
                </a:tc>
                <a:tc>
                  <a:txBody>
                    <a:bodyPr/>
                    <a:lstStyle/>
                    <a:p>
                      <a:pPr marL="431800">
                        <a:lnSpc>
                          <a:spcPct val="115000"/>
                        </a:lnSpc>
                        <a:spcAft>
                          <a:spcPts val="0"/>
                        </a:spcAft>
                      </a:pPr>
                      <a:r>
                        <a:rPr lang="en-US" sz="900">
                          <a:effectLst/>
                        </a:rPr>
                        <a:t>Not Waving but Drowning</a:t>
                      </a:r>
                      <a:endParaRPr lang="ru-RU" sz="1100">
                        <a:effectLst/>
                        <a:latin typeface="Calibri"/>
                        <a:ea typeface="Times New Roman"/>
                        <a:cs typeface="Times New Roman"/>
                      </a:endParaRPr>
                    </a:p>
                  </a:txBody>
                  <a:tcPr marL="0" marR="0" marT="0" marB="0" anchor="b"/>
                </a:tc>
                <a:tc>
                  <a:txBody>
                    <a:bodyPr/>
                    <a:lstStyle/>
                    <a:p>
                      <a:pPr marL="431800">
                        <a:lnSpc>
                          <a:spcPct val="115000"/>
                        </a:lnSpc>
                        <a:spcAft>
                          <a:spcPts val="0"/>
                        </a:spcAft>
                      </a:pPr>
                      <a:r>
                        <a:rPr lang="en-US" sz="900">
                          <a:effectLst/>
                        </a:rPr>
                        <a:t>.501</a:t>
                      </a:r>
                      <a:endParaRPr lang="ru-RU" sz="1100">
                        <a:effectLst/>
                        <a:latin typeface="Calibri"/>
                        <a:ea typeface="Times New Roman"/>
                        <a:cs typeface="Times New Roman"/>
                      </a:endParaRPr>
                    </a:p>
                  </a:txBody>
                  <a:tcPr marL="0" marR="0" marT="0" marB="0" anchor="b"/>
                </a:tc>
              </a:tr>
              <a:tr h="164465">
                <a:tc>
                  <a:txBody>
                    <a:bodyPr/>
                    <a:lstStyle/>
                    <a:p>
                      <a:pPr>
                        <a:lnSpc>
                          <a:spcPct val="115000"/>
                        </a:lnSpc>
                        <a:spcAft>
                          <a:spcPts val="0"/>
                        </a:spcAft>
                      </a:pPr>
                      <a:r>
                        <a:rPr lang="en-US" sz="900">
                          <a:effectLst/>
                        </a:rPr>
                        <a:t>C. Rossetti</a:t>
                      </a:r>
                      <a:endParaRPr lang="ru-RU" sz="1100">
                        <a:effectLst/>
                        <a:latin typeface="Calibri"/>
                        <a:ea typeface="Times New Roman"/>
                        <a:cs typeface="Times New Roman"/>
                      </a:endParaRPr>
                    </a:p>
                  </a:txBody>
                  <a:tcPr marL="0" marR="0" marT="0" marB="0" anchor="b"/>
                </a:tc>
                <a:tc>
                  <a:txBody>
                    <a:bodyPr/>
                    <a:lstStyle/>
                    <a:p>
                      <a:pPr marL="431800">
                        <a:lnSpc>
                          <a:spcPct val="115000"/>
                        </a:lnSpc>
                        <a:spcAft>
                          <a:spcPts val="0"/>
                        </a:spcAft>
                      </a:pPr>
                      <a:r>
                        <a:rPr lang="en-US" sz="900">
                          <a:effectLst/>
                        </a:rPr>
                        <a:t>Song</a:t>
                      </a:r>
                      <a:endParaRPr lang="ru-RU" sz="1100">
                        <a:effectLst/>
                        <a:latin typeface="Calibri"/>
                        <a:ea typeface="Times New Roman"/>
                        <a:cs typeface="Times New Roman"/>
                      </a:endParaRPr>
                    </a:p>
                  </a:txBody>
                  <a:tcPr marL="0" marR="0" marT="0" marB="0" anchor="b"/>
                </a:tc>
                <a:tc>
                  <a:txBody>
                    <a:bodyPr/>
                    <a:lstStyle/>
                    <a:p>
                      <a:pPr marL="431800">
                        <a:lnSpc>
                          <a:spcPct val="115000"/>
                        </a:lnSpc>
                        <a:spcAft>
                          <a:spcPts val="0"/>
                        </a:spcAft>
                      </a:pPr>
                      <a:r>
                        <a:rPr lang="en-US" sz="900">
                          <a:effectLst/>
                        </a:rPr>
                        <a:t>.524</a:t>
                      </a:r>
                      <a:endParaRPr lang="ru-RU" sz="1100">
                        <a:effectLst/>
                        <a:latin typeface="Calibri"/>
                        <a:ea typeface="Times New Roman"/>
                        <a:cs typeface="Times New Roman"/>
                      </a:endParaRPr>
                    </a:p>
                  </a:txBody>
                  <a:tcPr marL="0" marR="0" marT="0" marB="0" anchor="b"/>
                </a:tc>
              </a:tr>
              <a:tr h="165100">
                <a:tc>
                  <a:txBody>
                    <a:bodyPr/>
                    <a:lstStyle/>
                    <a:p>
                      <a:pPr>
                        <a:lnSpc>
                          <a:spcPct val="115000"/>
                        </a:lnSpc>
                        <a:spcAft>
                          <a:spcPts val="0"/>
                        </a:spcAft>
                      </a:pPr>
                      <a:r>
                        <a:rPr lang="en-US" sz="1100">
                          <a:effectLst/>
                        </a:rPr>
                        <a:t> </a:t>
                      </a:r>
                      <a:endParaRPr lang="ru-RU" sz="1100">
                        <a:effectLst/>
                        <a:latin typeface="Calibri"/>
                        <a:ea typeface="Times New Roman"/>
                        <a:cs typeface="Times New Roman"/>
                      </a:endParaRPr>
                    </a:p>
                  </a:txBody>
                  <a:tcPr marL="0" marR="0" marT="0" marB="0" anchor="b"/>
                </a:tc>
                <a:tc>
                  <a:txBody>
                    <a:bodyPr/>
                    <a:lstStyle/>
                    <a:p>
                      <a:pPr marL="431800">
                        <a:lnSpc>
                          <a:spcPct val="115000"/>
                        </a:lnSpc>
                        <a:spcAft>
                          <a:spcPts val="0"/>
                        </a:spcAft>
                      </a:pPr>
                      <a:r>
                        <a:rPr lang="en-US" sz="900">
                          <a:effectLst/>
                        </a:rPr>
                        <a:t>Average</a:t>
                      </a:r>
                      <a:endParaRPr lang="ru-RU" sz="1100">
                        <a:effectLst/>
                        <a:latin typeface="Calibri"/>
                        <a:ea typeface="Times New Roman"/>
                        <a:cs typeface="Times New Roman"/>
                      </a:endParaRPr>
                    </a:p>
                  </a:txBody>
                  <a:tcPr marL="0" marR="0" marT="0" marB="0" anchor="b"/>
                </a:tc>
                <a:tc>
                  <a:txBody>
                    <a:bodyPr/>
                    <a:lstStyle/>
                    <a:p>
                      <a:pPr marL="431800">
                        <a:lnSpc>
                          <a:spcPct val="115000"/>
                        </a:lnSpc>
                        <a:spcAft>
                          <a:spcPts val="0"/>
                        </a:spcAft>
                      </a:pPr>
                      <a:r>
                        <a:rPr lang="en-US" sz="900">
                          <a:effectLst/>
                        </a:rPr>
                        <a:t>.578</a:t>
                      </a:r>
                      <a:endParaRPr lang="ru-RU" sz="1100">
                        <a:effectLst/>
                        <a:latin typeface="Calibri"/>
                        <a:ea typeface="Times New Roman"/>
                        <a:cs typeface="Times New Roman"/>
                      </a:endParaRPr>
                    </a:p>
                  </a:txBody>
                  <a:tcPr marL="0" marR="0" marT="0" marB="0" anchor="b"/>
                </a:tc>
              </a:tr>
              <a:tr h="240030">
                <a:tc>
                  <a:txBody>
                    <a:bodyPr/>
                    <a:lstStyle/>
                    <a:p>
                      <a:pPr>
                        <a:lnSpc>
                          <a:spcPct val="115000"/>
                        </a:lnSpc>
                        <a:spcAft>
                          <a:spcPts val="0"/>
                        </a:spcAft>
                      </a:pPr>
                      <a:r>
                        <a:rPr lang="en-US" sz="900">
                          <a:effectLst/>
                        </a:rPr>
                        <a:t>SAPs</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2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200">
                          <a:effectLst/>
                        </a:rPr>
                        <a:t> </a:t>
                      </a:r>
                      <a:endParaRPr lang="ru-RU" sz="1100">
                        <a:effectLst/>
                        <a:latin typeface="Calibri"/>
                        <a:ea typeface="Times New Roman"/>
                        <a:cs typeface="Times New Roman"/>
                      </a:endParaRPr>
                    </a:p>
                  </a:txBody>
                  <a:tcPr marL="0" marR="0" marT="0" marB="0" anchor="b"/>
                </a:tc>
              </a:tr>
              <a:tr h="139700">
                <a:tc>
                  <a:txBody>
                    <a:bodyPr/>
                    <a:lstStyle/>
                    <a:p>
                      <a:pPr>
                        <a:lnSpc>
                          <a:spcPct val="115000"/>
                        </a:lnSpc>
                        <a:spcAft>
                          <a:spcPts val="0"/>
                        </a:spcAft>
                      </a:pPr>
                      <a:r>
                        <a:rPr lang="en-US" sz="900">
                          <a:effectLst/>
                        </a:rPr>
                        <a:t>H. Sheridan</a:t>
                      </a:r>
                      <a:endParaRPr lang="ru-RU" sz="1100">
                        <a:effectLst/>
                        <a:latin typeface="Calibri"/>
                        <a:ea typeface="Times New Roman"/>
                        <a:cs typeface="Times New Roman"/>
                      </a:endParaRPr>
                    </a:p>
                  </a:txBody>
                  <a:tcPr marL="0" marR="0" marT="0" marB="0" anchor="b"/>
                </a:tc>
                <a:tc>
                  <a:txBody>
                    <a:bodyPr/>
                    <a:lstStyle/>
                    <a:p>
                      <a:pPr marL="431800">
                        <a:lnSpc>
                          <a:spcPct val="115000"/>
                        </a:lnSpc>
                        <a:spcAft>
                          <a:spcPts val="0"/>
                        </a:spcAft>
                      </a:pPr>
                      <a:r>
                        <a:rPr lang="en-US" sz="900">
                          <a:effectLst/>
                        </a:rPr>
                        <a:t>The Irish Emigrant</a:t>
                      </a:r>
                      <a:endParaRPr lang="ru-RU" sz="1100">
                        <a:effectLst/>
                        <a:latin typeface="Calibri"/>
                        <a:ea typeface="Times New Roman"/>
                        <a:cs typeface="Times New Roman"/>
                      </a:endParaRPr>
                    </a:p>
                  </a:txBody>
                  <a:tcPr marL="0" marR="0" marT="0" marB="0" anchor="b"/>
                </a:tc>
                <a:tc>
                  <a:txBody>
                    <a:bodyPr/>
                    <a:lstStyle/>
                    <a:p>
                      <a:pPr marL="431800">
                        <a:lnSpc>
                          <a:spcPct val="115000"/>
                        </a:lnSpc>
                        <a:spcAft>
                          <a:spcPts val="0"/>
                        </a:spcAft>
                      </a:pPr>
                      <a:r>
                        <a:rPr lang="en-US" sz="900">
                          <a:effectLst/>
                        </a:rPr>
                        <a:t>.499</a:t>
                      </a:r>
                      <a:endParaRPr lang="ru-RU" sz="1100">
                        <a:effectLst/>
                        <a:latin typeface="Calibri"/>
                        <a:ea typeface="Times New Roman"/>
                        <a:cs typeface="Times New Roman"/>
                      </a:endParaRPr>
                    </a:p>
                  </a:txBody>
                  <a:tcPr marL="0" marR="0" marT="0" marB="0" anchor="b"/>
                </a:tc>
              </a:tr>
              <a:tr h="164465">
                <a:tc>
                  <a:txBody>
                    <a:bodyPr/>
                    <a:lstStyle/>
                    <a:p>
                      <a:pPr>
                        <a:lnSpc>
                          <a:spcPct val="115000"/>
                        </a:lnSpc>
                        <a:spcAft>
                          <a:spcPts val="0"/>
                        </a:spcAft>
                      </a:pPr>
                      <a:r>
                        <a:rPr lang="en-US" sz="900">
                          <a:effectLst/>
                        </a:rPr>
                        <a:t>D. Greenwell</a:t>
                      </a:r>
                      <a:endParaRPr lang="ru-RU" sz="1100">
                        <a:effectLst/>
                        <a:latin typeface="Calibri"/>
                        <a:ea typeface="Times New Roman"/>
                        <a:cs typeface="Times New Roman"/>
                      </a:endParaRPr>
                    </a:p>
                  </a:txBody>
                  <a:tcPr marL="0" marR="0" marT="0" marB="0" anchor="b"/>
                </a:tc>
                <a:tc>
                  <a:txBody>
                    <a:bodyPr/>
                    <a:lstStyle/>
                    <a:p>
                      <a:pPr marL="431800">
                        <a:lnSpc>
                          <a:spcPct val="115000"/>
                        </a:lnSpc>
                        <a:spcAft>
                          <a:spcPts val="0"/>
                        </a:spcAft>
                      </a:pPr>
                      <a:r>
                        <a:rPr lang="en-US" sz="900">
                          <a:effectLst/>
                        </a:rPr>
                        <a:t>A Scherzo</a:t>
                      </a:r>
                      <a:endParaRPr lang="ru-RU" sz="1100">
                        <a:effectLst/>
                        <a:latin typeface="Calibri"/>
                        <a:ea typeface="Times New Roman"/>
                        <a:cs typeface="Times New Roman"/>
                      </a:endParaRPr>
                    </a:p>
                  </a:txBody>
                  <a:tcPr marL="0" marR="0" marT="0" marB="0" anchor="b"/>
                </a:tc>
                <a:tc>
                  <a:txBody>
                    <a:bodyPr/>
                    <a:lstStyle/>
                    <a:p>
                      <a:pPr marL="431800">
                        <a:lnSpc>
                          <a:spcPct val="115000"/>
                        </a:lnSpc>
                        <a:spcAft>
                          <a:spcPts val="0"/>
                        </a:spcAft>
                      </a:pPr>
                      <a:r>
                        <a:rPr lang="en-US" sz="900">
                          <a:effectLst/>
                        </a:rPr>
                        <a:t>.841</a:t>
                      </a:r>
                      <a:endParaRPr lang="ru-RU" sz="1100">
                        <a:effectLst/>
                        <a:latin typeface="Calibri"/>
                        <a:ea typeface="Times New Roman"/>
                        <a:cs typeface="Times New Roman"/>
                      </a:endParaRPr>
                    </a:p>
                  </a:txBody>
                  <a:tcPr marL="0" marR="0" marT="0" marB="0" anchor="b"/>
                </a:tc>
              </a:tr>
              <a:tr h="165100">
                <a:tc>
                  <a:txBody>
                    <a:bodyPr/>
                    <a:lstStyle/>
                    <a:p>
                      <a:pPr>
                        <a:lnSpc>
                          <a:spcPct val="115000"/>
                        </a:lnSpc>
                        <a:spcAft>
                          <a:spcPts val="0"/>
                        </a:spcAft>
                      </a:pPr>
                      <a:r>
                        <a:rPr lang="en-US" sz="900">
                          <a:effectLst/>
                        </a:rPr>
                        <a:t>L. Riding</a:t>
                      </a:r>
                      <a:endParaRPr lang="ru-RU" sz="1100">
                        <a:effectLst/>
                        <a:latin typeface="Calibri"/>
                        <a:ea typeface="Times New Roman"/>
                        <a:cs typeface="Times New Roman"/>
                      </a:endParaRPr>
                    </a:p>
                  </a:txBody>
                  <a:tcPr marL="0" marR="0" marT="0" marB="0" anchor="b"/>
                </a:tc>
                <a:tc>
                  <a:txBody>
                    <a:bodyPr/>
                    <a:lstStyle/>
                    <a:p>
                      <a:pPr marL="431800">
                        <a:lnSpc>
                          <a:spcPct val="115000"/>
                        </a:lnSpc>
                        <a:spcAft>
                          <a:spcPts val="0"/>
                        </a:spcAft>
                      </a:pPr>
                      <a:r>
                        <a:rPr lang="en-US" sz="900">
                          <a:effectLst/>
                        </a:rPr>
                        <a:t>Lucrece And Nara</a:t>
                      </a:r>
                      <a:endParaRPr lang="ru-RU" sz="1100">
                        <a:effectLst/>
                        <a:latin typeface="Calibri"/>
                        <a:ea typeface="Times New Roman"/>
                        <a:cs typeface="Times New Roman"/>
                      </a:endParaRPr>
                    </a:p>
                  </a:txBody>
                  <a:tcPr marL="0" marR="0" marT="0" marB="0" anchor="b"/>
                </a:tc>
                <a:tc>
                  <a:txBody>
                    <a:bodyPr/>
                    <a:lstStyle/>
                    <a:p>
                      <a:pPr marL="431800">
                        <a:lnSpc>
                          <a:spcPct val="115000"/>
                        </a:lnSpc>
                        <a:spcAft>
                          <a:spcPts val="0"/>
                        </a:spcAft>
                      </a:pPr>
                      <a:r>
                        <a:rPr lang="en-US" sz="900">
                          <a:effectLst/>
                        </a:rPr>
                        <a:t>.565</a:t>
                      </a:r>
                      <a:endParaRPr lang="ru-RU" sz="1100">
                        <a:effectLst/>
                        <a:latin typeface="Calibri"/>
                        <a:ea typeface="Times New Roman"/>
                        <a:cs typeface="Times New Roman"/>
                      </a:endParaRPr>
                    </a:p>
                  </a:txBody>
                  <a:tcPr marL="0" marR="0" marT="0" marB="0" anchor="b"/>
                </a:tc>
              </a:tr>
              <a:tr h="164465">
                <a:tc>
                  <a:txBody>
                    <a:bodyPr/>
                    <a:lstStyle/>
                    <a:p>
                      <a:pPr>
                        <a:lnSpc>
                          <a:spcPts val="1030"/>
                        </a:lnSpc>
                        <a:spcAft>
                          <a:spcPts val="0"/>
                        </a:spcAft>
                      </a:pPr>
                      <a:r>
                        <a:rPr lang="en-US" sz="900">
                          <a:effectLst/>
                        </a:rPr>
                        <a:t>E. Siddal</a:t>
                      </a:r>
                      <a:endParaRPr lang="ru-RU" sz="1100">
                        <a:effectLst/>
                        <a:latin typeface="Calibri"/>
                        <a:ea typeface="Times New Roman"/>
                        <a:cs typeface="Times New Roman"/>
                      </a:endParaRPr>
                    </a:p>
                  </a:txBody>
                  <a:tcPr marL="0" marR="0" marT="0" marB="0" anchor="b"/>
                </a:tc>
                <a:tc>
                  <a:txBody>
                    <a:bodyPr/>
                    <a:lstStyle/>
                    <a:p>
                      <a:pPr marL="431800">
                        <a:lnSpc>
                          <a:spcPts val="1030"/>
                        </a:lnSpc>
                        <a:spcAft>
                          <a:spcPts val="0"/>
                        </a:spcAft>
                      </a:pPr>
                      <a:r>
                        <a:rPr lang="en-US" sz="900">
                          <a:effectLst/>
                        </a:rPr>
                        <a:t>Dead Love</a:t>
                      </a:r>
                      <a:endParaRPr lang="ru-RU" sz="1100">
                        <a:effectLst/>
                        <a:latin typeface="Calibri"/>
                        <a:ea typeface="Times New Roman"/>
                        <a:cs typeface="Times New Roman"/>
                      </a:endParaRPr>
                    </a:p>
                  </a:txBody>
                  <a:tcPr marL="0" marR="0" marT="0" marB="0" anchor="b"/>
                </a:tc>
                <a:tc>
                  <a:txBody>
                    <a:bodyPr/>
                    <a:lstStyle/>
                    <a:p>
                      <a:pPr marL="431800">
                        <a:lnSpc>
                          <a:spcPts val="1030"/>
                        </a:lnSpc>
                        <a:spcAft>
                          <a:spcPts val="0"/>
                        </a:spcAft>
                      </a:pPr>
                      <a:r>
                        <a:rPr lang="en-US" sz="900">
                          <a:effectLst/>
                        </a:rPr>
                        <a:t>.176</a:t>
                      </a:r>
                      <a:endParaRPr lang="ru-RU" sz="1100">
                        <a:effectLst/>
                        <a:latin typeface="Calibri"/>
                        <a:ea typeface="Times New Roman"/>
                        <a:cs typeface="Times New Roman"/>
                      </a:endParaRPr>
                    </a:p>
                  </a:txBody>
                  <a:tcPr marL="0" marR="0" marT="0" marB="0" anchor="b"/>
                </a:tc>
              </a:tr>
              <a:tr h="165100">
                <a:tc>
                  <a:txBody>
                    <a:bodyPr/>
                    <a:lstStyle/>
                    <a:p>
                      <a:pPr>
                        <a:lnSpc>
                          <a:spcPct val="115000"/>
                        </a:lnSpc>
                        <a:spcAft>
                          <a:spcPts val="0"/>
                        </a:spcAft>
                      </a:pPr>
                      <a:r>
                        <a:rPr lang="en-US" sz="1100">
                          <a:effectLst/>
                        </a:rPr>
                        <a:t> </a:t>
                      </a:r>
                      <a:endParaRPr lang="ru-RU" sz="1100">
                        <a:effectLst/>
                        <a:latin typeface="Calibri"/>
                        <a:ea typeface="Times New Roman"/>
                        <a:cs typeface="Times New Roman"/>
                      </a:endParaRPr>
                    </a:p>
                  </a:txBody>
                  <a:tcPr marL="0" marR="0" marT="0" marB="0" anchor="b"/>
                </a:tc>
                <a:tc>
                  <a:txBody>
                    <a:bodyPr/>
                    <a:lstStyle/>
                    <a:p>
                      <a:pPr marL="431800">
                        <a:lnSpc>
                          <a:spcPts val="1030"/>
                        </a:lnSpc>
                        <a:spcAft>
                          <a:spcPts val="0"/>
                        </a:spcAft>
                      </a:pPr>
                      <a:r>
                        <a:rPr lang="en-US" sz="900">
                          <a:effectLst/>
                        </a:rPr>
                        <a:t>Average</a:t>
                      </a:r>
                      <a:endParaRPr lang="ru-RU" sz="1100">
                        <a:effectLst/>
                        <a:latin typeface="Calibri"/>
                        <a:ea typeface="Times New Roman"/>
                        <a:cs typeface="Times New Roman"/>
                      </a:endParaRPr>
                    </a:p>
                  </a:txBody>
                  <a:tcPr marL="0" marR="0" marT="0" marB="0" anchor="b"/>
                </a:tc>
                <a:tc>
                  <a:txBody>
                    <a:bodyPr/>
                    <a:lstStyle/>
                    <a:p>
                      <a:pPr marL="431800">
                        <a:lnSpc>
                          <a:spcPts val="1030"/>
                        </a:lnSpc>
                        <a:spcAft>
                          <a:spcPts val="0"/>
                        </a:spcAft>
                      </a:pPr>
                      <a:r>
                        <a:rPr lang="en-US" sz="900">
                          <a:effectLst/>
                        </a:rPr>
                        <a:t>.520</a:t>
                      </a:r>
                      <a:endParaRPr lang="ru-RU" sz="1100">
                        <a:effectLst/>
                        <a:latin typeface="Calibri"/>
                        <a:ea typeface="Times New Roman"/>
                        <a:cs typeface="Times New Roman"/>
                      </a:endParaRPr>
                    </a:p>
                  </a:txBody>
                  <a:tcPr marL="0" marR="0" marT="0" marB="0" anchor="b"/>
                </a:tc>
              </a:tr>
              <a:tr h="48895">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dirty="0">
                          <a:effectLst/>
                        </a:rPr>
                        <a:t> </a:t>
                      </a:r>
                      <a:endParaRPr lang="ru-RU" sz="1100" dirty="0">
                        <a:effectLst/>
                        <a:latin typeface="Calibri"/>
                        <a:ea typeface="Times New Roman"/>
                        <a:cs typeface="Times New Roman"/>
                      </a:endParaRPr>
                    </a:p>
                  </a:txBody>
                  <a:tcPr marL="0" marR="0" marT="0" marB="0" anchor="b"/>
                </a:tc>
              </a:tr>
            </a:tbl>
          </a:graphicData>
        </a:graphic>
      </p:graphicFrame>
      <p:sp>
        <p:nvSpPr>
          <p:cNvPr id="3" name="Line 2"/>
          <p:cNvSpPr>
            <a:spLocks noChangeShapeType="1"/>
          </p:cNvSpPr>
          <p:nvPr/>
        </p:nvSpPr>
        <p:spPr bwMode="auto">
          <a:xfrm>
            <a:off x="2405063" y="3270250"/>
            <a:ext cx="4325937" cy="0"/>
          </a:xfrm>
          <a:prstGeom prst="line">
            <a:avLst/>
          </a:prstGeom>
          <a:noFill/>
          <a:ln w="648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 name="Line 1"/>
          <p:cNvSpPr>
            <a:spLocks noChangeShapeType="1"/>
          </p:cNvSpPr>
          <p:nvPr/>
        </p:nvSpPr>
        <p:spPr bwMode="auto">
          <a:xfrm>
            <a:off x="2405063" y="3270250"/>
            <a:ext cx="4325937" cy="0"/>
          </a:xfrm>
          <a:prstGeom prst="line">
            <a:avLst/>
          </a:prstGeom>
          <a:noFill/>
          <a:ln w="6479">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 name="Rectangle 3"/>
          <p:cNvSpPr>
            <a:spLocks noChangeArrowheads="1"/>
          </p:cNvSpPr>
          <p:nvPr/>
        </p:nvSpPr>
        <p:spPr bwMode="auto">
          <a:xfrm>
            <a:off x="2406650" y="27606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33232" tIns="406272" rIns="622104" bIns="91411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Table 5. Logistic Scores for HAPs and SAPs by Females.</a:t>
            </a:r>
            <a:endParaRPr kumimoji="0" lang="ru-RU"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4"/>
          <p:cNvSpPr>
            <a:spLocks noChangeArrowheads="1"/>
          </p:cNvSpPr>
          <p:nvPr/>
        </p:nvSpPr>
        <p:spPr bwMode="auto">
          <a:xfrm>
            <a:off x="2406650" y="321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HAPs</a:t>
            </a:r>
            <a:endParaRPr kumimoji="0" lang="ru-RU"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5"/>
          <p:cNvSpPr>
            <a:spLocks noChangeArrowheads="1"/>
          </p:cNvSpPr>
          <p:nvPr/>
        </p:nvSpPr>
        <p:spPr bwMode="auto">
          <a:xfrm>
            <a:off x="2406650" y="321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33232" tIns="406272" rIns="1891704" bIns="91411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r>
            <a:b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br>
            <a:endParaRPr kumimoji="0" lang="ru-RU"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Note. HAP </a:t>
            </a:r>
            <a:r>
              <a:rPr kumimoji="0" lang="en-US" sz="700" b="0" i="0" u="none" strike="noStrike" cap="none" normalizeH="0" baseline="0" smtClean="0">
                <a:ln>
                  <a:noFill/>
                </a:ln>
                <a:solidFill>
                  <a:schemeClr val="tx1"/>
                </a:solidFill>
                <a:effectLst/>
                <a:latin typeface="Calibri"/>
                <a:ea typeface="Times New Roman" pitchFamily="18" charset="0"/>
                <a:cs typeface="Times New Roman" pitchFamily="18" charset="0"/>
              </a:rPr>
              <a:t>¼</a:t>
            </a:r>
            <a:r>
              <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highly anthologized poem; SAP </a:t>
            </a:r>
            <a:r>
              <a:rPr kumimoji="0" lang="en-US" sz="700" b="0" i="0" u="none" strike="noStrike" cap="none" normalizeH="0" baseline="0" smtClean="0">
                <a:ln>
                  <a:noFill/>
                </a:ln>
                <a:solidFill>
                  <a:schemeClr val="tx1"/>
                </a:solidFill>
                <a:effectLst/>
                <a:latin typeface="Calibri"/>
                <a:ea typeface="Times New Roman" pitchFamily="18" charset="0"/>
                <a:cs typeface="Times New Roman" pitchFamily="18" charset="0"/>
              </a:rPr>
              <a:t>¼</a:t>
            </a:r>
            <a:r>
              <a:rPr kumimoji="0" lang="en-US" sz="7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seldom anthologized poem.</a:t>
            </a:r>
            <a:endPar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r>
            <a:b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12939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99592" y="1720840"/>
            <a:ext cx="7776864" cy="1569660"/>
          </a:xfrm>
          <a:prstGeom prst="rect">
            <a:avLst/>
          </a:prstGeom>
        </p:spPr>
        <p:txBody>
          <a:bodyPr wrap="square">
            <a:spAutoFit/>
          </a:bodyPr>
          <a:lstStyle/>
          <a:p>
            <a:r>
              <a:rPr lang="sr-Cyrl-BA" sz="1600" dirty="0">
                <a:latin typeface="Times New Roman" pitchFamily="18" charset="0"/>
                <a:cs typeface="Times New Roman" pitchFamily="18" charset="0"/>
              </a:rPr>
              <a:t>В таблице 6 перечислены SAP с оценками выше .5. Нам нужно учитывать, что специфика классификатора, т. </a:t>
            </a:r>
            <a:r>
              <a:rPr lang="sr-Cyrl-BA" sz="1600" dirty="0" smtClean="0">
                <a:latin typeface="Times New Roman" pitchFamily="18" charset="0"/>
                <a:cs typeface="Times New Roman" pitchFamily="18" charset="0"/>
              </a:rPr>
              <a:t>е. точность </a:t>
            </a:r>
            <a:r>
              <a:rPr lang="sr-Cyrl-BA" sz="1600" dirty="0">
                <a:latin typeface="Times New Roman" pitchFamily="18" charset="0"/>
                <a:cs typeface="Times New Roman" pitchFamily="18" charset="0"/>
              </a:rPr>
              <a:t>классификатора при идентификации SAP - составляет 68%. Таким образом, существует вероятность того, что среди этих стихов, отнесенных к пыльным антологиям, есть некоторые, которые гарантируют прием в канон. Настоящее исследование предусматривает методологический подход к решению этого процесса отбора.</a:t>
            </a:r>
            <a:endParaRPr lang="ru-RU" sz="1600" dirty="0">
              <a:latin typeface="Times New Roman" pitchFamily="18" charset="0"/>
              <a:cs typeface="Times New Roman" pitchFamily="18" charset="0"/>
            </a:endParaRPr>
          </a:p>
        </p:txBody>
      </p:sp>
    </p:spTree>
    <p:extLst>
      <p:ext uri="{BB962C8B-B14F-4D97-AF65-F5344CB8AC3E}">
        <p14:creationId xmlns:p14="http://schemas.microsoft.com/office/powerpoint/2010/main" val="3739468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nvGraphicFramePr>
        <p:xfrm>
          <a:off x="2406650" y="1735487"/>
          <a:ext cx="4330700" cy="4255389"/>
        </p:xfrm>
        <a:graphic>
          <a:graphicData uri="http://schemas.openxmlformats.org/drawingml/2006/table">
            <a:tbl>
              <a:tblPr>
                <a:tableStyleId>{5C22544A-7EE6-4342-B048-85BDC9FD1C3A}</a:tableStyleId>
              </a:tblPr>
              <a:tblGrid>
                <a:gridCol w="1104900"/>
                <a:gridCol w="2628900"/>
                <a:gridCol w="596900"/>
              </a:tblGrid>
              <a:tr h="297815">
                <a:tc gridSpan="2">
                  <a:txBody>
                    <a:bodyPr/>
                    <a:lstStyle/>
                    <a:p>
                      <a:pPr>
                        <a:lnSpc>
                          <a:spcPts val="1030"/>
                        </a:lnSpc>
                        <a:spcAft>
                          <a:spcPts val="0"/>
                        </a:spcAft>
                      </a:pPr>
                      <a:r>
                        <a:rPr lang="en-US" sz="900">
                          <a:effectLst/>
                        </a:rPr>
                        <a:t>Table 6. SAPs Scoring Above .5.</a:t>
                      </a:r>
                      <a:endParaRPr lang="ru-RU" sz="1100">
                        <a:effectLst/>
                        <a:latin typeface="Calibri"/>
                        <a:ea typeface="Times New Roman"/>
                        <a:cs typeface="Times New Roman"/>
                      </a:endParaRPr>
                    </a:p>
                  </a:txBody>
                  <a:tcPr marL="0" marR="0" marT="0" marB="0" anchor="b"/>
                </a:tc>
                <a:tc hMerge="1">
                  <a:txBody>
                    <a:bodyPr/>
                    <a:lstStyle/>
                    <a:p>
                      <a:endParaRPr lang="ru-RU"/>
                    </a:p>
                  </a:txBody>
                  <a:tcPr/>
                </a:tc>
                <a:tc>
                  <a:txBody>
                    <a:bodyPr/>
                    <a:lstStyle/>
                    <a:p>
                      <a:pPr>
                        <a:lnSpc>
                          <a:spcPct val="115000"/>
                        </a:lnSpc>
                        <a:spcAft>
                          <a:spcPts val="0"/>
                        </a:spcAft>
                      </a:pPr>
                      <a:r>
                        <a:rPr lang="en-US" sz="1200">
                          <a:effectLst/>
                        </a:rPr>
                        <a:t> </a:t>
                      </a:r>
                      <a:endParaRPr lang="ru-RU" sz="1100">
                        <a:effectLst/>
                        <a:latin typeface="Calibri"/>
                        <a:ea typeface="Times New Roman"/>
                        <a:cs typeface="Times New Roman"/>
                      </a:endParaRPr>
                    </a:p>
                  </a:txBody>
                  <a:tcPr marL="0" marR="0" marT="0" marB="0" anchor="b"/>
                </a:tc>
              </a:tr>
              <a:tr h="49530">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r>
              <a:tr h="169545">
                <a:tc>
                  <a:txBody>
                    <a:bodyPr/>
                    <a:lstStyle/>
                    <a:p>
                      <a:pPr>
                        <a:lnSpc>
                          <a:spcPts val="1030"/>
                        </a:lnSpc>
                        <a:spcAft>
                          <a:spcPts val="0"/>
                        </a:spcAft>
                      </a:pPr>
                      <a:r>
                        <a:rPr lang="en-US" sz="900">
                          <a:effectLst/>
                        </a:rPr>
                        <a:t>Poet</a:t>
                      </a:r>
                      <a:endParaRPr lang="ru-RU" sz="1100">
                        <a:effectLst/>
                        <a:latin typeface="Calibri"/>
                        <a:ea typeface="Times New Roman"/>
                        <a:cs typeface="Times New Roman"/>
                      </a:endParaRPr>
                    </a:p>
                  </a:txBody>
                  <a:tcPr marL="0" marR="0" marT="0" marB="0" anchor="b"/>
                </a:tc>
                <a:tc>
                  <a:txBody>
                    <a:bodyPr/>
                    <a:lstStyle/>
                    <a:p>
                      <a:pPr marL="1193800">
                        <a:lnSpc>
                          <a:spcPts val="1030"/>
                        </a:lnSpc>
                        <a:spcAft>
                          <a:spcPts val="0"/>
                        </a:spcAft>
                      </a:pPr>
                      <a:r>
                        <a:rPr lang="en-US" sz="900">
                          <a:effectLst/>
                        </a:rPr>
                        <a:t>Poem</a:t>
                      </a:r>
                      <a:endParaRPr lang="ru-RU" sz="1100">
                        <a:effectLst/>
                        <a:latin typeface="Calibri"/>
                        <a:ea typeface="Times New Roman"/>
                        <a:cs typeface="Times New Roman"/>
                      </a:endParaRPr>
                    </a:p>
                  </a:txBody>
                  <a:tcPr marL="0" marR="0" marT="0" marB="0" anchor="b"/>
                </a:tc>
                <a:tc>
                  <a:txBody>
                    <a:bodyPr/>
                    <a:lstStyle/>
                    <a:p>
                      <a:pPr marL="330200">
                        <a:lnSpc>
                          <a:spcPts val="1030"/>
                        </a:lnSpc>
                        <a:spcAft>
                          <a:spcPts val="0"/>
                        </a:spcAft>
                      </a:pPr>
                      <a:r>
                        <a:rPr lang="en-US" sz="900">
                          <a:effectLst/>
                        </a:rPr>
                        <a:t>Score</a:t>
                      </a:r>
                      <a:endParaRPr lang="ru-RU" sz="1100">
                        <a:effectLst/>
                        <a:latin typeface="Calibri"/>
                        <a:ea typeface="Times New Roman"/>
                        <a:cs typeface="Times New Roman"/>
                      </a:endParaRPr>
                    </a:p>
                  </a:txBody>
                  <a:tcPr marL="0" marR="0" marT="0" marB="0" anchor="b"/>
                </a:tc>
              </a:tr>
              <a:tr h="48895">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r>
              <a:tr h="170815">
                <a:tc>
                  <a:txBody>
                    <a:bodyPr/>
                    <a:lstStyle/>
                    <a:p>
                      <a:pPr>
                        <a:lnSpc>
                          <a:spcPts val="1030"/>
                        </a:lnSpc>
                        <a:spcAft>
                          <a:spcPts val="0"/>
                        </a:spcAft>
                      </a:pPr>
                      <a:r>
                        <a:rPr lang="en-US" sz="900">
                          <a:effectLst/>
                        </a:rPr>
                        <a:t>A. Symons</a:t>
                      </a:r>
                      <a:endParaRPr lang="ru-RU" sz="1100">
                        <a:effectLst/>
                        <a:latin typeface="Calibri"/>
                        <a:ea typeface="Times New Roman"/>
                        <a:cs typeface="Times New Roman"/>
                      </a:endParaRPr>
                    </a:p>
                  </a:txBody>
                  <a:tcPr marL="0" marR="0" marT="0" marB="0" anchor="b"/>
                </a:tc>
                <a:tc>
                  <a:txBody>
                    <a:bodyPr/>
                    <a:lstStyle/>
                    <a:p>
                      <a:pPr marL="330200">
                        <a:lnSpc>
                          <a:spcPts val="1030"/>
                        </a:lnSpc>
                        <a:spcAft>
                          <a:spcPts val="0"/>
                        </a:spcAft>
                      </a:pPr>
                      <a:r>
                        <a:rPr lang="en-US" sz="900">
                          <a:effectLst/>
                        </a:rPr>
                        <a:t>During Music</a:t>
                      </a:r>
                      <a:endParaRPr lang="ru-RU" sz="1100">
                        <a:effectLst/>
                        <a:latin typeface="Calibri"/>
                        <a:ea typeface="Times New Roman"/>
                        <a:cs typeface="Times New Roman"/>
                      </a:endParaRPr>
                    </a:p>
                  </a:txBody>
                  <a:tcPr marL="0" marR="0" marT="0" marB="0" anchor="b"/>
                </a:tc>
                <a:tc>
                  <a:txBody>
                    <a:bodyPr/>
                    <a:lstStyle/>
                    <a:p>
                      <a:pPr marL="330200">
                        <a:lnSpc>
                          <a:spcPts val="1030"/>
                        </a:lnSpc>
                        <a:spcAft>
                          <a:spcPts val="0"/>
                        </a:spcAft>
                      </a:pPr>
                      <a:r>
                        <a:rPr lang="en-US" sz="900">
                          <a:effectLst/>
                        </a:rPr>
                        <a:t>.99</a:t>
                      </a:r>
                      <a:endParaRPr lang="ru-RU" sz="1100">
                        <a:effectLst/>
                        <a:latin typeface="Calibri"/>
                        <a:ea typeface="Times New Roman"/>
                        <a:cs typeface="Times New Roman"/>
                      </a:endParaRPr>
                    </a:p>
                  </a:txBody>
                  <a:tcPr marL="0" marR="0" marT="0" marB="0" anchor="b"/>
                </a:tc>
              </a:tr>
              <a:tr h="164465">
                <a:tc>
                  <a:txBody>
                    <a:bodyPr/>
                    <a:lstStyle/>
                    <a:p>
                      <a:pPr>
                        <a:lnSpc>
                          <a:spcPts val="1030"/>
                        </a:lnSpc>
                        <a:spcAft>
                          <a:spcPts val="0"/>
                        </a:spcAft>
                      </a:pPr>
                      <a:r>
                        <a:rPr lang="en-US" sz="900">
                          <a:effectLst/>
                        </a:rPr>
                        <a:t>J. Pudney</a:t>
                      </a:r>
                      <a:endParaRPr lang="ru-RU" sz="1100">
                        <a:effectLst/>
                        <a:latin typeface="Calibri"/>
                        <a:ea typeface="Times New Roman"/>
                        <a:cs typeface="Times New Roman"/>
                      </a:endParaRPr>
                    </a:p>
                  </a:txBody>
                  <a:tcPr marL="0" marR="0" marT="0" marB="0" anchor="b"/>
                </a:tc>
                <a:tc>
                  <a:txBody>
                    <a:bodyPr/>
                    <a:lstStyle/>
                    <a:p>
                      <a:pPr marL="330200">
                        <a:lnSpc>
                          <a:spcPts val="1030"/>
                        </a:lnSpc>
                        <a:spcAft>
                          <a:spcPts val="0"/>
                        </a:spcAft>
                      </a:pPr>
                      <a:r>
                        <a:rPr lang="en-US" sz="900">
                          <a:effectLst/>
                        </a:rPr>
                        <a:t>Map of Isolation</a:t>
                      </a:r>
                      <a:endParaRPr lang="ru-RU" sz="1100">
                        <a:effectLst/>
                        <a:latin typeface="Calibri"/>
                        <a:ea typeface="Times New Roman"/>
                        <a:cs typeface="Times New Roman"/>
                      </a:endParaRPr>
                    </a:p>
                  </a:txBody>
                  <a:tcPr marL="0" marR="0" marT="0" marB="0" anchor="b"/>
                </a:tc>
                <a:tc>
                  <a:txBody>
                    <a:bodyPr/>
                    <a:lstStyle/>
                    <a:p>
                      <a:pPr marL="330200">
                        <a:lnSpc>
                          <a:spcPts val="1030"/>
                        </a:lnSpc>
                        <a:spcAft>
                          <a:spcPts val="0"/>
                        </a:spcAft>
                      </a:pPr>
                      <a:r>
                        <a:rPr lang="en-US" sz="900">
                          <a:effectLst/>
                        </a:rPr>
                        <a:t>.90</a:t>
                      </a:r>
                      <a:endParaRPr lang="ru-RU" sz="1100">
                        <a:effectLst/>
                        <a:latin typeface="Calibri"/>
                        <a:ea typeface="Times New Roman"/>
                        <a:cs typeface="Times New Roman"/>
                      </a:endParaRPr>
                    </a:p>
                  </a:txBody>
                  <a:tcPr marL="0" marR="0" marT="0" marB="0" anchor="b"/>
                </a:tc>
              </a:tr>
              <a:tr h="165100">
                <a:tc>
                  <a:txBody>
                    <a:bodyPr/>
                    <a:lstStyle/>
                    <a:p>
                      <a:pPr>
                        <a:lnSpc>
                          <a:spcPts val="1030"/>
                        </a:lnSpc>
                        <a:spcAft>
                          <a:spcPts val="0"/>
                        </a:spcAft>
                      </a:pPr>
                      <a:r>
                        <a:rPr lang="en-US" sz="900">
                          <a:effectLst/>
                        </a:rPr>
                        <a:t>E. Jones</a:t>
                      </a:r>
                      <a:endParaRPr lang="ru-RU" sz="1100">
                        <a:effectLst/>
                        <a:latin typeface="Calibri"/>
                        <a:ea typeface="Times New Roman"/>
                        <a:cs typeface="Times New Roman"/>
                      </a:endParaRPr>
                    </a:p>
                  </a:txBody>
                  <a:tcPr marL="0" marR="0" marT="0" marB="0" anchor="b"/>
                </a:tc>
                <a:tc>
                  <a:txBody>
                    <a:bodyPr/>
                    <a:lstStyle/>
                    <a:p>
                      <a:pPr marL="330200">
                        <a:lnSpc>
                          <a:spcPts val="1030"/>
                        </a:lnSpc>
                        <a:spcAft>
                          <a:spcPts val="0"/>
                        </a:spcAft>
                      </a:pPr>
                      <a:r>
                        <a:rPr lang="en-US" sz="900">
                          <a:effectLst/>
                        </a:rPr>
                        <a:t>Song of the Lower Classes</a:t>
                      </a:r>
                      <a:endParaRPr lang="ru-RU" sz="1100">
                        <a:effectLst/>
                        <a:latin typeface="Calibri"/>
                        <a:ea typeface="Times New Roman"/>
                        <a:cs typeface="Times New Roman"/>
                      </a:endParaRPr>
                    </a:p>
                  </a:txBody>
                  <a:tcPr marL="0" marR="0" marT="0" marB="0" anchor="b"/>
                </a:tc>
                <a:tc>
                  <a:txBody>
                    <a:bodyPr/>
                    <a:lstStyle/>
                    <a:p>
                      <a:pPr marL="330200">
                        <a:lnSpc>
                          <a:spcPts val="1030"/>
                        </a:lnSpc>
                        <a:spcAft>
                          <a:spcPts val="0"/>
                        </a:spcAft>
                      </a:pPr>
                      <a:r>
                        <a:rPr lang="en-US" sz="900">
                          <a:effectLst/>
                        </a:rPr>
                        <a:t>.89</a:t>
                      </a:r>
                      <a:endParaRPr lang="ru-RU" sz="1100">
                        <a:effectLst/>
                        <a:latin typeface="Calibri"/>
                        <a:ea typeface="Times New Roman"/>
                        <a:cs typeface="Times New Roman"/>
                      </a:endParaRPr>
                    </a:p>
                  </a:txBody>
                  <a:tcPr marL="0" marR="0" marT="0" marB="0" anchor="b"/>
                </a:tc>
              </a:tr>
              <a:tr h="164465">
                <a:tc>
                  <a:txBody>
                    <a:bodyPr/>
                    <a:lstStyle/>
                    <a:p>
                      <a:pPr>
                        <a:lnSpc>
                          <a:spcPts val="1030"/>
                        </a:lnSpc>
                        <a:spcAft>
                          <a:spcPts val="0"/>
                        </a:spcAft>
                      </a:pPr>
                      <a:r>
                        <a:rPr lang="en-US" sz="900">
                          <a:effectLst/>
                        </a:rPr>
                        <a:t>D. Greenwell</a:t>
                      </a:r>
                      <a:endParaRPr lang="ru-RU" sz="1100">
                        <a:effectLst/>
                        <a:latin typeface="Calibri"/>
                        <a:ea typeface="Times New Roman"/>
                        <a:cs typeface="Times New Roman"/>
                      </a:endParaRPr>
                    </a:p>
                  </a:txBody>
                  <a:tcPr marL="0" marR="0" marT="0" marB="0" anchor="b"/>
                </a:tc>
                <a:tc>
                  <a:txBody>
                    <a:bodyPr/>
                    <a:lstStyle/>
                    <a:p>
                      <a:pPr marL="330200">
                        <a:lnSpc>
                          <a:spcPts val="1030"/>
                        </a:lnSpc>
                        <a:spcAft>
                          <a:spcPts val="0"/>
                        </a:spcAft>
                      </a:pPr>
                      <a:r>
                        <a:rPr lang="en-US" sz="900">
                          <a:effectLst/>
                        </a:rPr>
                        <a:t>A Scherzo</a:t>
                      </a:r>
                      <a:endParaRPr lang="ru-RU" sz="1100">
                        <a:effectLst/>
                        <a:latin typeface="Calibri"/>
                        <a:ea typeface="Times New Roman"/>
                        <a:cs typeface="Times New Roman"/>
                      </a:endParaRPr>
                    </a:p>
                  </a:txBody>
                  <a:tcPr marL="0" marR="0" marT="0" marB="0" anchor="b"/>
                </a:tc>
                <a:tc>
                  <a:txBody>
                    <a:bodyPr/>
                    <a:lstStyle/>
                    <a:p>
                      <a:pPr marL="330200">
                        <a:lnSpc>
                          <a:spcPts val="1030"/>
                        </a:lnSpc>
                        <a:spcAft>
                          <a:spcPts val="0"/>
                        </a:spcAft>
                      </a:pPr>
                      <a:r>
                        <a:rPr lang="en-US" sz="900">
                          <a:effectLst/>
                        </a:rPr>
                        <a:t>.84</a:t>
                      </a:r>
                      <a:endParaRPr lang="ru-RU" sz="1100">
                        <a:effectLst/>
                        <a:latin typeface="Calibri"/>
                        <a:ea typeface="Times New Roman"/>
                        <a:cs typeface="Times New Roman"/>
                      </a:endParaRPr>
                    </a:p>
                  </a:txBody>
                  <a:tcPr marL="0" marR="0" marT="0" marB="0" anchor="b"/>
                </a:tc>
              </a:tr>
              <a:tr h="164465">
                <a:tc>
                  <a:txBody>
                    <a:bodyPr/>
                    <a:lstStyle/>
                    <a:p>
                      <a:pPr>
                        <a:lnSpc>
                          <a:spcPct val="115000"/>
                        </a:lnSpc>
                        <a:spcAft>
                          <a:spcPts val="0"/>
                        </a:spcAft>
                      </a:pPr>
                      <a:r>
                        <a:rPr lang="en-US" sz="900">
                          <a:effectLst/>
                        </a:rPr>
                        <a:t>W. W. Gibson</a:t>
                      </a:r>
                      <a:endParaRPr lang="ru-RU" sz="1100">
                        <a:effectLst/>
                        <a:latin typeface="Calibri"/>
                        <a:ea typeface="Times New Roman"/>
                        <a:cs typeface="Times New Roman"/>
                      </a:endParaRPr>
                    </a:p>
                  </a:txBody>
                  <a:tcPr marL="0" marR="0" marT="0" marB="0" anchor="b"/>
                </a:tc>
                <a:tc>
                  <a:txBody>
                    <a:bodyPr/>
                    <a:lstStyle/>
                    <a:p>
                      <a:pPr marL="330200">
                        <a:lnSpc>
                          <a:spcPct val="115000"/>
                        </a:lnSpc>
                        <a:spcAft>
                          <a:spcPts val="0"/>
                        </a:spcAft>
                      </a:pPr>
                      <a:r>
                        <a:rPr lang="en-US" sz="900">
                          <a:effectLst/>
                        </a:rPr>
                        <a:t>The Ice Cart</a:t>
                      </a:r>
                      <a:endParaRPr lang="ru-RU" sz="1100">
                        <a:effectLst/>
                        <a:latin typeface="Calibri"/>
                        <a:ea typeface="Times New Roman"/>
                        <a:cs typeface="Times New Roman"/>
                      </a:endParaRPr>
                    </a:p>
                  </a:txBody>
                  <a:tcPr marL="0" marR="0" marT="0" marB="0" anchor="b"/>
                </a:tc>
                <a:tc>
                  <a:txBody>
                    <a:bodyPr/>
                    <a:lstStyle/>
                    <a:p>
                      <a:pPr marL="330200">
                        <a:lnSpc>
                          <a:spcPct val="115000"/>
                        </a:lnSpc>
                        <a:spcAft>
                          <a:spcPts val="0"/>
                        </a:spcAft>
                      </a:pPr>
                      <a:r>
                        <a:rPr lang="en-US" sz="900">
                          <a:effectLst/>
                        </a:rPr>
                        <a:t>.79</a:t>
                      </a:r>
                      <a:endParaRPr lang="ru-RU" sz="1100">
                        <a:effectLst/>
                        <a:latin typeface="Calibri"/>
                        <a:ea typeface="Times New Roman"/>
                        <a:cs typeface="Times New Roman"/>
                      </a:endParaRPr>
                    </a:p>
                  </a:txBody>
                  <a:tcPr marL="0" marR="0" marT="0" marB="0" anchor="b"/>
                </a:tc>
              </a:tr>
              <a:tr h="165100">
                <a:tc>
                  <a:txBody>
                    <a:bodyPr/>
                    <a:lstStyle/>
                    <a:p>
                      <a:pPr>
                        <a:lnSpc>
                          <a:spcPct val="115000"/>
                        </a:lnSpc>
                        <a:spcAft>
                          <a:spcPts val="0"/>
                        </a:spcAft>
                      </a:pPr>
                      <a:r>
                        <a:rPr lang="en-US" sz="900">
                          <a:effectLst/>
                        </a:rPr>
                        <a:t>F. M. Ford</a:t>
                      </a:r>
                      <a:endParaRPr lang="ru-RU" sz="1100">
                        <a:effectLst/>
                        <a:latin typeface="Calibri"/>
                        <a:ea typeface="Times New Roman"/>
                        <a:cs typeface="Times New Roman"/>
                      </a:endParaRPr>
                    </a:p>
                  </a:txBody>
                  <a:tcPr marL="0" marR="0" marT="0" marB="0" anchor="b"/>
                </a:tc>
                <a:tc>
                  <a:txBody>
                    <a:bodyPr/>
                    <a:lstStyle/>
                    <a:p>
                      <a:pPr marL="330200">
                        <a:lnSpc>
                          <a:spcPct val="115000"/>
                        </a:lnSpc>
                        <a:spcAft>
                          <a:spcPts val="0"/>
                        </a:spcAft>
                      </a:pPr>
                      <a:r>
                        <a:rPr lang="en-US" sz="900">
                          <a:effectLst/>
                        </a:rPr>
                        <a:t>From Antwerp</a:t>
                      </a:r>
                      <a:endParaRPr lang="ru-RU" sz="1100">
                        <a:effectLst/>
                        <a:latin typeface="Calibri"/>
                        <a:ea typeface="Times New Roman"/>
                        <a:cs typeface="Times New Roman"/>
                      </a:endParaRPr>
                    </a:p>
                  </a:txBody>
                  <a:tcPr marL="0" marR="0" marT="0" marB="0" anchor="b"/>
                </a:tc>
                <a:tc>
                  <a:txBody>
                    <a:bodyPr/>
                    <a:lstStyle/>
                    <a:p>
                      <a:pPr marL="330200">
                        <a:lnSpc>
                          <a:spcPct val="115000"/>
                        </a:lnSpc>
                        <a:spcAft>
                          <a:spcPts val="0"/>
                        </a:spcAft>
                      </a:pPr>
                      <a:r>
                        <a:rPr lang="en-US" sz="900">
                          <a:effectLst/>
                        </a:rPr>
                        <a:t>.74</a:t>
                      </a:r>
                      <a:endParaRPr lang="ru-RU" sz="1100">
                        <a:effectLst/>
                        <a:latin typeface="Calibri"/>
                        <a:ea typeface="Times New Roman"/>
                        <a:cs typeface="Times New Roman"/>
                      </a:endParaRPr>
                    </a:p>
                  </a:txBody>
                  <a:tcPr marL="0" marR="0" marT="0" marB="0" anchor="b"/>
                </a:tc>
              </a:tr>
              <a:tr h="164465">
                <a:tc>
                  <a:txBody>
                    <a:bodyPr/>
                    <a:lstStyle/>
                    <a:p>
                      <a:pPr>
                        <a:lnSpc>
                          <a:spcPct val="115000"/>
                        </a:lnSpc>
                        <a:spcAft>
                          <a:spcPts val="0"/>
                        </a:spcAft>
                      </a:pPr>
                      <a:r>
                        <a:rPr lang="en-US" sz="900">
                          <a:effectLst/>
                        </a:rPr>
                        <a:t>A. Symons</a:t>
                      </a:r>
                      <a:endParaRPr lang="ru-RU" sz="1100">
                        <a:effectLst/>
                        <a:latin typeface="Calibri"/>
                        <a:ea typeface="Times New Roman"/>
                        <a:cs typeface="Times New Roman"/>
                      </a:endParaRPr>
                    </a:p>
                  </a:txBody>
                  <a:tcPr marL="0" marR="0" marT="0" marB="0" anchor="b"/>
                </a:tc>
                <a:tc>
                  <a:txBody>
                    <a:bodyPr/>
                    <a:lstStyle/>
                    <a:p>
                      <a:pPr marL="330200">
                        <a:lnSpc>
                          <a:spcPct val="115000"/>
                        </a:lnSpc>
                        <a:spcAft>
                          <a:spcPts val="0"/>
                        </a:spcAft>
                      </a:pPr>
                      <a:r>
                        <a:rPr lang="en-US" sz="900">
                          <a:effectLst/>
                        </a:rPr>
                        <a:t>White Heliotrope</a:t>
                      </a:r>
                      <a:endParaRPr lang="ru-RU" sz="1100">
                        <a:effectLst/>
                        <a:latin typeface="Calibri"/>
                        <a:ea typeface="Times New Roman"/>
                        <a:cs typeface="Times New Roman"/>
                      </a:endParaRPr>
                    </a:p>
                  </a:txBody>
                  <a:tcPr marL="0" marR="0" marT="0" marB="0" anchor="b"/>
                </a:tc>
                <a:tc>
                  <a:txBody>
                    <a:bodyPr/>
                    <a:lstStyle/>
                    <a:p>
                      <a:pPr marL="330200">
                        <a:lnSpc>
                          <a:spcPct val="115000"/>
                        </a:lnSpc>
                        <a:spcAft>
                          <a:spcPts val="0"/>
                        </a:spcAft>
                      </a:pPr>
                      <a:r>
                        <a:rPr lang="en-US" sz="900">
                          <a:effectLst/>
                        </a:rPr>
                        <a:t>.74</a:t>
                      </a:r>
                      <a:endParaRPr lang="ru-RU" sz="1100">
                        <a:effectLst/>
                        <a:latin typeface="Calibri"/>
                        <a:ea typeface="Times New Roman"/>
                        <a:cs typeface="Times New Roman"/>
                      </a:endParaRPr>
                    </a:p>
                  </a:txBody>
                  <a:tcPr marL="0" marR="0" marT="0" marB="0" anchor="b"/>
                </a:tc>
              </a:tr>
              <a:tr h="165100">
                <a:tc>
                  <a:txBody>
                    <a:bodyPr/>
                    <a:lstStyle/>
                    <a:p>
                      <a:pPr>
                        <a:lnSpc>
                          <a:spcPct val="115000"/>
                        </a:lnSpc>
                        <a:spcAft>
                          <a:spcPts val="0"/>
                        </a:spcAft>
                      </a:pPr>
                      <a:r>
                        <a:rPr lang="en-US" sz="900">
                          <a:effectLst/>
                        </a:rPr>
                        <a:t>E. Elliott</a:t>
                      </a:r>
                      <a:endParaRPr lang="ru-RU" sz="1100">
                        <a:effectLst/>
                        <a:latin typeface="Calibri"/>
                        <a:ea typeface="Times New Roman"/>
                        <a:cs typeface="Times New Roman"/>
                      </a:endParaRPr>
                    </a:p>
                  </a:txBody>
                  <a:tcPr marL="0" marR="0" marT="0" marB="0" anchor="b"/>
                </a:tc>
                <a:tc>
                  <a:txBody>
                    <a:bodyPr/>
                    <a:lstStyle/>
                    <a:p>
                      <a:pPr marL="330200">
                        <a:lnSpc>
                          <a:spcPct val="115000"/>
                        </a:lnSpc>
                        <a:spcAft>
                          <a:spcPts val="0"/>
                        </a:spcAft>
                      </a:pPr>
                      <a:r>
                        <a:rPr lang="en-US" sz="900">
                          <a:effectLst/>
                        </a:rPr>
                        <a:t>Plaint</a:t>
                      </a:r>
                      <a:endParaRPr lang="ru-RU" sz="1100">
                        <a:effectLst/>
                        <a:latin typeface="Calibri"/>
                        <a:ea typeface="Times New Roman"/>
                        <a:cs typeface="Times New Roman"/>
                      </a:endParaRPr>
                    </a:p>
                  </a:txBody>
                  <a:tcPr marL="0" marR="0" marT="0" marB="0" anchor="b"/>
                </a:tc>
                <a:tc>
                  <a:txBody>
                    <a:bodyPr/>
                    <a:lstStyle/>
                    <a:p>
                      <a:pPr marL="330200">
                        <a:lnSpc>
                          <a:spcPct val="115000"/>
                        </a:lnSpc>
                        <a:spcAft>
                          <a:spcPts val="0"/>
                        </a:spcAft>
                      </a:pPr>
                      <a:r>
                        <a:rPr lang="en-US" sz="900">
                          <a:effectLst/>
                        </a:rPr>
                        <a:t>.73</a:t>
                      </a:r>
                      <a:endParaRPr lang="ru-RU" sz="1100">
                        <a:effectLst/>
                        <a:latin typeface="Calibri"/>
                        <a:ea typeface="Times New Roman"/>
                        <a:cs typeface="Times New Roman"/>
                      </a:endParaRPr>
                    </a:p>
                  </a:txBody>
                  <a:tcPr marL="0" marR="0" marT="0" marB="0" anchor="b"/>
                </a:tc>
              </a:tr>
              <a:tr h="164465">
                <a:tc>
                  <a:txBody>
                    <a:bodyPr/>
                    <a:lstStyle/>
                    <a:p>
                      <a:pPr>
                        <a:lnSpc>
                          <a:spcPct val="115000"/>
                        </a:lnSpc>
                        <a:spcAft>
                          <a:spcPts val="0"/>
                        </a:spcAft>
                      </a:pPr>
                      <a:r>
                        <a:rPr lang="en-US" sz="900">
                          <a:effectLst/>
                        </a:rPr>
                        <a:t>T. Stanley</a:t>
                      </a:r>
                      <a:endParaRPr lang="ru-RU" sz="1100">
                        <a:effectLst/>
                        <a:latin typeface="Calibri"/>
                        <a:ea typeface="Times New Roman"/>
                        <a:cs typeface="Times New Roman"/>
                      </a:endParaRPr>
                    </a:p>
                  </a:txBody>
                  <a:tcPr marL="0" marR="0" marT="0" marB="0" anchor="b"/>
                </a:tc>
                <a:tc>
                  <a:txBody>
                    <a:bodyPr/>
                    <a:lstStyle/>
                    <a:p>
                      <a:pPr marL="330200">
                        <a:lnSpc>
                          <a:spcPct val="115000"/>
                        </a:lnSpc>
                        <a:spcAft>
                          <a:spcPts val="0"/>
                        </a:spcAft>
                      </a:pPr>
                      <a:r>
                        <a:rPr lang="en-US" sz="900">
                          <a:effectLst/>
                        </a:rPr>
                        <a:t>The Repulse</a:t>
                      </a:r>
                      <a:endParaRPr lang="ru-RU" sz="1100">
                        <a:effectLst/>
                        <a:latin typeface="Calibri"/>
                        <a:ea typeface="Times New Roman"/>
                        <a:cs typeface="Times New Roman"/>
                      </a:endParaRPr>
                    </a:p>
                  </a:txBody>
                  <a:tcPr marL="0" marR="0" marT="0" marB="0" anchor="b"/>
                </a:tc>
                <a:tc>
                  <a:txBody>
                    <a:bodyPr/>
                    <a:lstStyle/>
                    <a:p>
                      <a:pPr marL="330200">
                        <a:lnSpc>
                          <a:spcPct val="115000"/>
                        </a:lnSpc>
                        <a:spcAft>
                          <a:spcPts val="0"/>
                        </a:spcAft>
                      </a:pPr>
                      <a:r>
                        <a:rPr lang="en-US" sz="900">
                          <a:effectLst/>
                        </a:rPr>
                        <a:t>.70</a:t>
                      </a:r>
                      <a:endParaRPr lang="ru-RU" sz="1100">
                        <a:effectLst/>
                        <a:latin typeface="Calibri"/>
                        <a:ea typeface="Times New Roman"/>
                        <a:cs typeface="Times New Roman"/>
                      </a:endParaRPr>
                    </a:p>
                  </a:txBody>
                  <a:tcPr marL="0" marR="0" marT="0" marB="0" anchor="b"/>
                </a:tc>
              </a:tr>
              <a:tr h="165100">
                <a:tc>
                  <a:txBody>
                    <a:bodyPr/>
                    <a:lstStyle/>
                    <a:p>
                      <a:pPr>
                        <a:lnSpc>
                          <a:spcPct val="115000"/>
                        </a:lnSpc>
                        <a:spcAft>
                          <a:spcPts val="0"/>
                        </a:spcAft>
                      </a:pPr>
                      <a:r>
                        <a:rPr lang="en-US" sz="900">
                          <a:effectLst/>
                        </a:rPr>
                        <a:t>C. Lloyd</a:t>
                      </a:r>
                      <a:endParaRPr lang="ru-RU" sz="1100">
                        <a:effectLst/>
                        <a:latin typeface="Calibri"/>
                        <a:ea typeface="Times New Roman"/>
                        <a:cs typeface="Times New Roman"/>
                      </a:endParaRPr>
                    </a:p>
                  </a:txBody>
                  <a:tcPr marL="0" marR="0" marT="0" marB="0" anchor="b"/>
                </a:tc>
                <a:tc>
                  <a:txBody>
                    <a:bodyPr/>
                    <a:lstStyle/>
                    <a:p>
                      <a:pPr marL="330200">
                        <a:lnSpc>
                          <a:spcPct val="115000"/>
                        </a:lnSpc>
                        <a:spcAft>
                          <a:spcPts val="0"/>
                        </a:spcAft>
                      </a:pPr>
                      <a:r>
                        <a:rPr lang="en-US" sz="900">
                          <a:effectLst/>
                        </a:rPr>
                        <a:t>Dejection</a:t>
                      </a:r>
                      <a:endParaRPr lang="ru-RU" sz="1100">
                        <a:effectLst/>
                        <a:latin typeface="Calibri"/>
                        <a:ea typeface="Times New Roman"/>
                        <a:cs typeface="Times New Roman"/>
                      </a:endParaRPr>
                    </a:p>
                  </a:txBody>
                  <a:tcPr marL="0" marR="0" marT="0" marB="0" anchor="b"/>
                </a:tc>
                <a:tc>
                  <a:txBody>
                    <a:bodyPr/>
                    <a:lstStyle/>
                    <a:p>
                      <a:pPr marL="330200">
                        <a:lnSpc>
                          <a:spcPct val="115000"/>
                        </a:lnSpc>
                        <a:spcAft>
                          <a:spcPts val="0"/>
                        </a:spcAft>
                      </a:pPr>
                      <a:r>
                        <a:rPr lang="en-US" sz="900">
                          <a:effectLst/>
                        </a:rPr>
                        <a:t>.69</a:t>
                      </a:r>
                      <a:endParaRPr lang="ru-RU" sz="1100">
                        <a:effectLst/>
                        <a:latin typeface="Calibri"/>
                        <a:ea typeface="Times New Roman"/>
                        <a:cs typeface="Times New Roman"/>
                      </a:endParaRPr>
                    </a:p>
                  </a:txBody>
                  <a:tcPr marL="0" marR="0" marT="0" marB="0" anchor="b"/>
                </a:tc>
              </a:tr>
              <a:tr h="164465">
                <a:tc>
                  <a:txBody>
                    <a:bodyPr/>
                    <a:lstStyle/>
                    <a:p>
                      <a:pPr>
                        <a:lnSpc>
                          <a:spcPct val="115000"/>
                        </a:lnSpc>
                        <a:spcAft>
                          <a:spcPts val="0"/>
                        </a:spcAft>
                      </a:pPr>
                      <a:r>
                        <a:rPr lang="en-US" sz="900">
                          <a:effectLst/>
                        </a:rPr>
                        <a:t>W. M. Thackeray</a:t>
                      </a:r>
                      <a:endParaRPr lang="ru-RU" sz="1100">
                        <a:effectLst/>
                        <a:latin typeface="Calibri"/>
                        <a:ea typeface="Times New Roman"/>
                        <a:cs typeface="Times New Roman"/>
                      </a:endParaRPr>
                    </a:p>
                  </a:txBody>
                  <a:tcPr marL="0" marR="0" marT="0" marB="0" anchor="b"/>
                </a:tc>
                <a:tc>
                  <a:txBody>
                    <a:bodyPr/>
                    <a:lstStyle/>
                    <a:p>
                      <a:pPr marL="330200">
                        <a:lnSpc>
                          <a:spcPct val="115000"/>
                        </a:lnSpc>
                        <a:spcAft>
                          <a:spcPts val="0"/>
                        </a:spcAft>
                      </a:pPr>
                      <a:r>
                        <a:rPr lang="en-US" sz="900">
                          <a:effectLst/>
                        </a:rPr>
                        <a:t>Persicos Odi</a:t>
                      </a:r>
                      <a:endParaRPr lang="ru-RU" sz="1100">
                        <a:effectLst/>
                        <a:latin typeface="Calibri"/>
                        <a:ea typeface="Times New Roman"/>
                        <a:cs typeface="Times New Roman"/>
                      </a:endParaRPr>
                    </a:p>
                  </a:txBody>
                  <a:tcPr marL="0" marR="0" marT="0" marB="0" anchor="b"/>
                </a:tc>
                <a:tc>
                  <a:txBody>
                    <a:bodyPr/>
                    <a:lstStyle/>
                    <a:p>
                      <a:pPr marL="330200">
                        <a:lnSpc>
                          <a:spcPct val="115000"/>
                        </a:lnSpc>
                        <a:spcAft>
                          <a:spcPts val="0"/>
                        </a:spcAft>
                      </a:pPr>
                      <a:r>
                        <a:rPr lang="en-US" sz="900">
                          <a:effectLst/>
                        </a:rPr>
                        <a:t>.67</a:t>
                      </a:r>
                      <a:endParaRPr lang="ru-RU" sz="1100">
                        <a:effectLst/>
                        <a:latin typeface="Calibri"/>
                        <a:ea typeface="Times New Roman"/>
                        <a:cs typeface="Times New Roman"/>
                      </a:endParaRPr>
                    </a:p>
                  </a:txBody>
                  <a:tcPr marL="0" marR="0" marT="0" marB="0" anchor="b"/>
                </a:tc>
              </a:tr>
              <a:tr h="165100">
                <a:tc>
                  <a:txBody>
                    <a:bodyPr/>
                    <a:lstStyle/>
                    <a:p>
                      <a:pPr>
                        <a:lnSpc>
                          <a:spcPct val="115000"/>
                        </a:lnSpc>
                        <a:spcAft>
                          <a:spcPts val="0"/>
                        </a:spcAft>
                      </a:pPr>
                      <a:r>
                        <a:rPr lang="en-US" sz="900">
                          <a:effectLst/>
                        </a:rPr>
                        <a:t>N. Udall</a:t>
                      </a:r>
                      <a:endParaRPr lang="ru-RU" sz="1100">
                        <a:effectLst/>
                        <a:latin typeface="Calibri"/>
                        <a:ea typeface="Times New Roman"/>
                        <a:cs typeface="Times New Roman"/>
                      </a:endParaRPr>
                    </a:p>
                  </a:txBody>
                  <a:tcPr marL="0" marR="0" marT="0" marB="0" anchor="b"/>
                </a:tc>
                <a:tc>
                  <a:txBody>
                    <a:bodyPr/>
                    <a:lstStyle/>
                    <a:p>
                      <a:pPr marL="330200">
                        <a:lnSpc>
                          <a:spcPct val="115000"/>
                        </a:lnSpc>
                        <a:spcAft>
                          <a:spcPts val="0"/>
                        </a:spcAft>
                      </a:pPr>
                      <a:r>
                        <a:rPr lang="en-US" sz="900">
                          <a:effectLst/>
                        </a:rPr>
                        <a:t>A Minion Wife</a:t>
                      </a:r>
                      <a:endParaRPr lang="ru-RU" sz="1100">
                        <a:effectLst/>
                        <a:latin typeface="Calibri"/>
                        <a:ea typeface="Times New Roman"/>
                        <a:cs typeface="Times New Roman"/>
                      </a:endParaRPr>
                    </a:p>
                  </a:txBody>
                  <a:tcPr marL="0" marR="0" marT="0" marB="0" anchor="b"/>
                </a:tc>
                <a:tc>
                  <a:txBody>
                    <a:bodyPr/>
                    <a:lstStyle/>
                    <a:p>
                      <a:pPr marL="330200">
                        <a:lnSpc>
                          <a:spcPct val="115000"/>
                        </a:lnSpc>
                        <a:spcAft>
                          <a:spcPts val="0"/>
                        </a:spcAft>
                      </a:pPr>
                      <a:r>
                        <a:rPr lang="en-US" sz="900">
                          <a:effectLst/>
                        </a:rPr>
                        <a:t>.67</a:t>
                      </a:r>
                      <a:endParaRPr lang="ru-RU" sz="1100">
                        <a:effectLst/>
                        <a:latin typeface="Calibri"/>
                        <a:ea typeface="Times New Roman"/>
                        <a:cs typeface="Times New Roman"/>
                      </a:endParaRPr>
                    </a:p>
                  </a:txBody>
                  <a:tcPr marL="0" marR="0" marT="0" marB="0" anchor="b"/>
                </a:tc>
              </a:tr>
              <a:tr h="164465">
                <a:tc>
                  <a:txBody>
                    <a:bodyPr/>
                    <a:lstStyle/>
                    <a:p>
                      <a:pPr>
                        <a:lnSpc>
                          <a:spcPct val="115000"/>
                        </a:lnSpc>
                        <a:spcAft>
                          <a:spcPts val="0"/>
                        </a:spcAft>
                      </a:pPr>
                      <a:r>
                        <a:rPr lang="en-US" sz="900">
                          <a:effectLst/>
                        </a:rPr>
                        <a:t>T. Carlyle</a:t>
                      </a:r>
                      <a:endParaRPr lang="ru-RU" sz="1100">
                        <a:effectLst/>
                        <a:latin typeface="Calibri"/>
                        <a:ea typeface="Times New Roman"/>
                        <a:cs typeface="Times New Roman"/>
                      </a:endParaRPr>
                    </a:p>
                  </a:txBody>
                  <a:tcPr marL="0" marR="0" marT="0" marB="0" anchor="b"/>
                </a:tc>
                <a:tc>
                  <a:txBody>
                    <a:bodyPr/>
                    <a:lstStyle/>
                    <a:p>
                      <a:pPr marL="330200">
                        <a:lnSpc>
                          <a:spcPct val="115000"/>
                        </a:lnSpc>
                        <a:spcAft>
                          <a:spcPts val="0"/>
                        </a:spcAft>
                      </a:pPr>
                      <a:r>
                        <a:rPr lang="en-US" sz="900">
                          <a:effectLst/>
                        </a:rPr>
                        <a:t>Cui Bono</a:t>
                      </a:r>
                      <a:endParaRPr lang="ru-RU" sz="1100">
                        <a:effectLst/>
                        <a:latin typeface="Calibri"/>
                        <a:ea typeface="Times New Roman"/>
                        <a:cs typeface="Times New Roman"/>
                      </a:endParaRPr>
                    </a:p>
                  </a:txBody>
                  <a:tcPr marL="0" marR="0" marT="0" marB="0" anchor="b"/>
                </a:tc>
                <a:tc>
                  <a:txBody>
                    <a:bodyPr/>
                    <a:lstStyle/>
                    <a:p>
                      <a:pPr marL="330200">
                        <a:lnSpc>
                          <a:spcPct val="115000"/>
                        </a:lnSpc>
                        <a:spcAft>
                          <a:spcPts val="0"/>
                        </a:spcAft>
                      </a:pPr>
                      <a:r>
                        <a:rPr lang="en-US" sz="900">
                          <a:effectLst/>
                        </a:rPr>
                        <a:t>.67</a:t>
                      </a:r>
                      <a:endParaRPr lang="ru-RU" sz="1100">
                        <a:effectLst/>
                        <a:latin typeface="Calibri"/>
                        <a:ea typeface="Times New Roman"/>
                        <a:cs typeface="Times New Roman"/>
                      </a:endParaRPr>
                    </a:p>
                  </a:txBody>
                  <a:tcPr marL="0" marR="0" marT="0" marB="0" anchor="b"/>
                </a:tc>
              </a:tr>
              <a:tr h="165100">
                <a:tc>
                  <a:txBody>
                    <a:bodyPr/>
                    <a:lstStyle/>
                    <a:p>
                      <a:pPr>
                        <a:lnSpc>
                          <a:spcPct val="115000"/>
                        </a:lnSpc>
                        <a:spcAft>
                          <a:spcPts val="0"/>
                        </a:spcAft>
                      </a:pPr>
                      <a:r>
                        <a:rPr lang="en-US" sz="900">
                          <a:effectLst/>
                        </a:rPr>
                        <a:t>J. Sylvester</a:t>
                      </a:r>
                      <a:endParaRPr lang="ru-RU" sz="1100">
                        <a:effectLst/>
                        <a:latin typeface="Calibri"/>
                        <a:ea typeface="Times New Roman"/>
                        <a:cs typeface="Times New Roman"/>
                      </a:endParaRPr>
                    </a:p>
                  </a:txBody>
                  <a:tcPr marL="0" marR="0" marT="0" marB="0" anchor="b"/>
                </a:tc>
                <a:tc>
                  <a:txBody>
                    <a:bodyPr/>
                    <a:lstStyle/>
                    <a:p>
                      <a:pPr marL="330200">
                        <a:lnSpc>
                          <a:spcPct val="115000"/>
                        </a:lnSpc>
                        <a:spcAft>
                          <a:spcPts val="0"/>
                        </a:spcAft>
                      </a:pPr>
                      <a:r>
                        <a:rPr lang="en-US" sz="900">
                          <a:effectLst/>
                        </a:rPr>
                        <a:t>They say that shadows of deceased ghosts</a:t>
                      </a:r>
                      <a:endParaRPr lang="ru-RU" sz="1100">
                        <a:effectLst/>
                        <a:latin typeface="Calibri"/>
                        <a:ea typeface="Times New Roman"/>
                        <a:cs typeface="Times New Roman"/>
                      </a:endParaRPr>
                    </a:p>
                  </a:txBody>
                  <a:tcPr marL="0" marR="0" marT="0" marB="0" anchor="b"/>
                </a:tc>
                <a:tc>
                  <a:txBody>
                    <a:bodyPr/>
                    <a:lstStyle/>
                    <a:p>
                      <a:pPr marL="330200">
                        <a:lnSpc>
                          <a:spcPct val="115000"/>
                        </a:lnSpc>
                        <a:spcAft>
                          <a:spcPts val="0"/>
                        </a:spcAft>
                      </a:pPr>
                      <a:r>
                        <a:rPr lang="en-US" sz="900">
                          <a:effectLst/>
                        </a:rPr>
                        <a:t>.63</a:t>
                      </a:r>
                      <a:endParaRPr lang="ru-RU" sz="1100">
                        <a:effectLst/>
                        <a:latin typeface="Calibri"/>
                        <a:ea typeface="Times New Roman"/>
                        <a:cs typeface="Times New Roman"/>
                      </a:endParaRPr>
                    </a:p>
                  </a:txBody>
                  <a:tcPr marL="0" marR="0" marT="0" marB="0" anchor="b"/>
                </a:tc>
              </a:tr>
              <a:tr h="164465">
                <a:tc>
                  <a:txBody>
                    <a:bodyPr/>
                    <a:lstStyle/>
                    <a:p>
                      <a:pPr>
                        <a:lnSpc>
                          <a:spcPct val="115000"/>
                        </a:lnSpc>
                        <a:spcAft>
                          <a:spcPts val="0"/>
                        </a:spcAft>
                      </a:pPr>
                      <a:r>
                        <a:rPr lang="en-US" sz="900">
                          <a:effectLst/>
                        </a:rPr>
                        <a:t>J. Forsyth</a:t>
                      </a:r>
                      <a:endParaRPr lang="ru-RU" sz="1100">
                        <a:effectLst/>
                        <a:latin typeface="Calibri"/>
                        <a:ea typeface="Times New Roman"/>
                        <a:cs typeface="Times New Roman"/>
                      </a:endParaRPr>
                    </a:p>
                  </a:txBody>
                  <a:tcPr marL="0" marR="0" marT="0" marB="0" anchor="b"/>
                </a:tc>
                <a:tc>
                  <a:txBody>
                    <a:bodyPr/>
                    <a:lstStyle/>
                    <a:p>
                      <a:pPr marL="330200">
                        <a:lnSpc>
                          <a:spcPct val="115000"/>
                        </a:lnSpc>
                        <a:spcAft>
                          <a:spcPts val="0"/>
                        </a:spcAft>
                      </a:pPr>
                      <a:r>
                        <a:rPr lang="en-US" sz="900">
                          <a:effectLst/>
                        </a:rPr>
                        <a:t>The Grace is There</a:t>
                      </a:r>
                      <a:endParaRPr lang="ru-RU" sz="1100">
                        <a:effectLst/>
                        <a:latin typeface="Calibri"/>
                        <a:ea typeface="Times New Roman"/>
                        <a:cs typeface="Times New Roman"/>
                      </a:endParaRPr>
                    </a:p>
                  </a:txBody>
                  <a:tcPr marL="0" marR="0" marT="0" marB="0" anchor="b"/>
                </a:tc>
                <a:tc>
                  <a:txBody>
                    <a:bodyPr/>
                    <a:lstStyle/>
                    <a:p>
                      <a:pPr marL="330200">
                        <a:lnSpc>
                          <a:spcPct val="115000"/>
                        </a:lnSpc>
                        <a:spcAft>
                          <a:spcPts val="0"/>
                        </a:spcAft>
                      </a:pPr>
                      <a:r>
                        <a:rPr lang="en-US" sz="900">
                          <a:effectLst/>
                        </a:rPr>
                        <a:t>.62</a:t>
                      </a:r>
                      <a:endParaRPr lang="ru-RU" sz="1100">
                        <a:effectLst/>
                        <a:latin typeface="Calibri"/>
                        <a:ea typeface="Times New Roman"/>
                        <a:cs typeface="Times New Roman"/>
                      </a:endParaRPr>
                    </a:p>
                  </a:txBody>
                  <a:tcPr marL="0" marR="0" marT="0" marB="0" anchor="b"/>
                </a:tc>
              </a:tr>
              <a:tr h="164465">
                <a:tc>
                  <a:txBody>
                    <a:bodyPr/>
                    <a:lstStyle/>
                    <a:p>
                      <a:pPr>
                        <a:lnSpc>
                          <a:spcPct val="115000"/>
                        </a:lnSpc>
                        <a:spcAft>
                          <a:spcPts val="0"/>
                        </a:spcAft>
                      </a:pPr>
                      <a:r>
                        <a:rPr lang="en-US" sz="900">
                          <a:effectLst/>
                        </a:rPr>
                        <a:t>L. Riding</a:t>
                      </a:r>
                      <a:endParaRPr lang="ru-RU" sz="1100">
                        <a:effectLst/>
                        <a:latin typeface="Calibri"/>
                        <a:ea typeface="Times New Roman"/>
                        <a:cs typeface="Times New Roman"/>
                      </a:endParaRPr>
                    </a:p>
                  </a:txBody>
                  <a:tcPr marL="0" marR="0" marT="0" marB="0" anchor="b"/>
                </a:tc>
                <a:tc>
                  <a:txBody>
                    <a:bodyPr/>
                    <a:lstStyle/>
                    <a:p>
                      <a:pPr marL="330200">
                        <a:lnSpc>
                          <a:spcPct val="115000"/>
                        </a:lnSpc>
                        <a:spcAft>
                          <a:spcPts val="0"/>
                        </a:spcAft>
                      </a:pPr>
                      <a:r>
                        <a:rPr lang="en-US" sz="900">
                          <a:effectLst/>
                        </a:rPr>
                        <a:t>Lucrece and Narcissus</a:t>
                      </a:r>
                      <a:endParaRPr lang="ru-RU" sz="1100">
                        <a:effectLst/>
                        <a:latin typeface="Calibri"/>
                        <a:ea typeface="Times New Roman"/>
                        <a:cs typeface="Times New Roman"/>
                      </a:endParaRPr>
                    </a:p>
                  </a:txBody>
                  <a:tcPr marL="0" marR="0" marT="0" marB="0" anchor="b"/>
                </a:tc>
                <a:tc>
                  <a:txBody>
                    <a:bodyPr/>
                    <a:lstStyle/>
                    <a:p>
                      <a:pPr marL="330200">
                        <a:lnSpc>
                          <a:spcPct val="115000"/>
                        </a:lnSpc>
                        <a:spcAft>
                          <a:spcPts val="0"/>
                        </a:spcAft>
                      </a:pPr>
                      <a:r>
                        <a:rPr lang="en-US" sz="900">
                          <a:effectLst/>
                        </a:rPr>
                        <a:t>.57</a:t>
                      </a:r>
                      <a:endParaRPr lang="ru-RU" sz="1100">
                        <a:effectLst/>
                        <a:latin typeface="Calibri"/>
                        <a:ea typeface="Times New Roman"/>
                        <a:cs typeface="Times New Roman"/>
                      </a:endParaRPr>
                    </a:p>
                  </a:txBody>
                  <a:tcPr marL="0" marR="0" marT="0" marB="0" anchor="b"/>
                </a:tc>
              </a:tr>
              <a:tr h="165100">
                <a:tc>
                  <a:txBody>
                    <a:bodyPr/>
                    <a:lstStyle/>
                    <a:p>
                      <a:pPr>
                        <a:lnSpc>
                          <a:spcPct val="115000"/>
                        </a:lnSpc>
                        <a:spcAft>
                          <a:spcPts val="0"/>
                        </a:spcAft>
                      </a:pPr>
                      <a:r>
                        <a:rPr lang="en-US" sz="900">
                          <a:effectLst/>
                        </a:rPr>
                        <a:t>P. B. Bronte</a:t>
                      </a:r>
                      <a:endParaRPr lang="ru-RU" sz="1100">
                        <a:effectLst/>
                        <a:latin typeface="Calibri"/>
                        <a:ea typeface="Times New Roman"/>
                        <a:cs typeface="Times New Roman"/>
                      </a:endParaRPr>
                    </a:p>
                  </a:txBody>
                  <a:tcPr marL="0" marR="0" marT="0" marB="0" anchor="b"/>
                </a:tc>
                <a:tc>
                  <a:txBody>
                    <a:bodyPr/>
                    <a:lstStyle/>
                    <a:p>
                      <a:pPr marL="330200">
                        <a:lnSpc>
                          <a:spcPct val="115000"/>
                        </a:lnSpc>
                        <a:spcAft>
                          <a:spcPts val="0"/>
                        </a:spcAft>
                      </a:pPr>
                      <a:r>
                        <a:rPr lang="en-US" sz="900">
                          <a:effectLst/>
                        </a:rPr>
                        <a:t>Memory</a:t>
                      </a:r>
                      <a:endParaRPr lang="ru-RU" sz="1100">
                        <a:effectLst/>
                        <a:latin typeface="Calibri"/>
                        <a:ea typeface="Times New Roman"/>
                        <a:cs typeface="Times New Roman"/>
                      </a:endParaRPr>
                    </a:p>
                  </a:txBody>
                  <a:tcPr marL="0" marR="0" marT="0" marB="0" anchor="b"/>
                </a:tc>
                <a:tc>
                  <a:txBody>
                    <a:bodyPr/>
                    <a:lstStyle/>
                    <a:p>
                      <a:pPr marL="330200">
                        <a:lnSpc>
                          <a:spcPct val="115000"/>
                        </a:lnSpc>
                        <a:spcAft>
                          <a:spcPts val="0"/>
                        </a:spcAft>
                      </a:pPr>
                      <a:r>
                        <a:rPr lang="en-US" sz="900">
                          <a:effectLst/>
                        </a:rPr>
                        <a:t>.55</a:t>
                      </a:r>
                      <a:endParaRPr lang="ru-RU" sz="1100">
                        <a:effectLst/>
                        <a:latin typeface="Calibri"/>
                        <a:ea typeface="Times New Roman"/>
                        <a:cs typeface="Times New Roman"/>
                      </a:endParaRPr>
                    </a:p>
                  </a:txBody>
                  <a:tcPr marL="0" marR="0" marT="0" marB="0" anchor="b"/>
                </a:tc>
              </a:tr>
              <a:tr h="164465">
                <a:tc>
                  <a:txBody>
                    <a:bodyPr/>
                    <a:lstStyle/>
                    <a:p>
                      <a:pPr>
                        <a:lnSpc>
                          <a:spcPct val="115000"/>
                        </a:lnSpc>
                        <a:spcAft>
                          <a:spcPts val="0"/>
                        </a:spcAft>
                      </a:pPr>
                      <a:r>
                        <a:rPr lang="en-US" sz="900">
                          <a:effectLst/>
                        </a:rPr>
                        <a:t>M. Akenside</a:t>
                      </a:r>
                      <a:endParaRPr lang="ru-RU" sz="1100">
                        <a:effectLst/>
                        <a:latin typeface="Calibri"/>
                        <a:ea typeface="Times New Roman"/>
                        <a:cs typeface="Times New Roman"/>
                      </a:endParaRPr>
                    </a:p>
                  </a:txBody>
                  <a:tcPr marL="0" marR="0" marT="0" marB="0" anchor="b"/>
                </a:tc>
                <a:tc>
                  <a:txBody>
                    <a:bodyPr/>
                    <a:lstStyle/>
                    <a:p>
                      <a:pPr marL="330200">
                        <a:lnSpc>
                          <a:spcPct val="115000"/>
                        </a:lnSpc>
                        <a:spcAft>
                          <a:spcPts val="0"/>
                        </a:spcAft>
                      </a:pPr>
                      <a:r>
                        <a:rPr lang="en-US" sz="900">
                          <a:effectLst/>
                        </a:rPr>
                        <a:t>Amoret</a:t>
                      </a:r>
                      <a:endParaRPr lang="ru-RU" sz="1100">
                        <a:effectLst/>
                        <a:latin typeface="Calibri"/>
                        <a:ea typeface="Times New Roman"/>
                        <a:cs typeface="Times New Roman"/>
                      </a:endParaRPr>
                    </a:p>
                  </a:txBody>
                  <a:tcPr marL="0" marR="0" marT="0" marB="0" anchor="b"/>
                </a:tc>
                <a:tc>
                  <a:txBody>
                    <a:bodyPr/>
                    <a:lstStyle/>
                    <a:p>
                      <a:pPr marL="330200">
                        <a:lnSpc>
                          <a:spcPct val="115000"/>
                        </a:lnSpc>
                        <a:spcAft>
                          <a:spcPts val="0"/>
                        </a:spcAft>
                      </a:pPr>
                      <a:r>
                        <a:rPr lang="en-US" sz="900">
                          <a:effectLst/>
                        </a:rPr>
                        <a:t>.52</a:t>
                      </a:r>
                      <a:endParaRPr lang="ru-RU" sz="1100">
                        <a:effectLst/>
                        <a:latin typeface="Calibri"/>
                        <a:ea typeface="Times New Roman"/>
                        <a:cs typeface="Times New Roman"/>
                      </a:endParaRPr>
                    </a:p>
                  </a:txBody>
                  <a:tcPr marL="0" marR="0" marT="0" marB="0" anchor="b"/>
                </a:tc>
              </a:tr>
              <a:tr h="165100">
                <a:tc>
                  <a:txBody>
                    <a:bodyPr/>
                    <a:lstStyle/>
                    <a:p>
                      <a:pPr>
                        <a:lnSpc>
                          <a:spcPct val="115000"/>
                        </a:lnSpc>
                        <a:spcAft>
                          <a:spcPts val="0"/>
                        </a:spcAft>
                      </a:pPr>
                      <a:r>
                        <a:rPr lang="en-US" sz="900">
                          <a:effectLst/>
                        </a:rPr>
                        <a:t>B. C. Cave</a:t>
                      </a:r>
                      <a:endParaRPr lang="ru-RU" sz="1100">
                        <a:effectLst/>
                        <a:latin typeface="Calibri"/>
                        <a:ea typeface="Times New Roman"/>
                        <a:cs typeface="Times New Roman"/>
                      </a:endParaRPr>
                    </a:p>
                  </a:txBody>
                  <a:tcPr marL="0" marR="0" marT="0" marB="0" anchor="b"/>
                </a:tc>
                <a:tc>
                  <a:txBody>
                    <a:bodyPr/>
                    <a:lstStyle/>
                    <a:p>
                      <a:pPr marL="330200">
                        <a:lnSpc>
                          <a:spcPct val="115000"/>
                        </a:lnSpc>
                        <a:spcAft>
                          <a:spcPts val="0"/>
                        </a:spcAft>
                      </a:pPr>
                      <a:r>
                        <a:rPr lang="en-US" sz="900">
                          <a:effectLst/>
                        </a:rPr>
                        <a:t>As A Man Venturing over the Saltings</a:t>
                      </a:r>
                      <a:endParaRPr lang="ru-RU" sz="1100">
                        <a:effectLst/>
                        <a:latin typeface="Calibri"/>
                        <a:ea typeface="Times New Roman"/>
                        <a:cs typeface="Times New Roman"/>
                      </a:endParaRPr>
                    </a:p>
                  </a:txBody>
                  <a:tcPr marL="0" marR="0" marT="0" marB="0" anchor="b"/>
                </a:tc>
                <a:tc>
                  <a:txBody>
                    <a:bodyPr/>
                    <a:lstStyle/>
                    <a:p>
                      <a:pPr marL="330200">
                        <a:lnSpc>
                          <a:spcPct val="115000"/>
                        </a:lnSpc>
                        <a:spcAft>
                          <a:spcPts val="0"/>
                        </a:spcAft>
                      </a:pPr>
                      <a:r>
                        <a:rPr lang="en-US" sz="900">
                          <a:effectLst/>
                        </a:rPr>
                        <a:t>.52</a:t>
                      </a:r>
                      <a:endParaRPr lang="ru-RU" sz="1100">
                        <a:effectLst/>
                        <a:latin typeface="Calibri"/>
                        <a:ea typeface="Times New Roman"/>
                        <a:cs typeface="Times New Roman"/>
                      </a:endParaRPr>
                    </a:p>
                  </a:txBody>
                  <a:tcPr marL="0" marR="0" marT="0" marB="0" anchor="b"/>
                </a:tc>
              </a:tr>
              <a:tr h="164465">
                <a:tc>
                  <a:txBody>
                    <a:bodyPr/>
                    <a:lstStyle/>
                    <a:p>
                      <a:pPr>
                        <a:lnSpc>
                          <a:spcPct val="115000"/>
                        </a:lnSpc>
                        <a:spcAft>
                          <a:spcPts val="0"/>
                        </a:spcAft>
                      </a:pPr>
                      <a:r>
                        <a:rPr lang="en-US" sz="900">
                          <a:effectLst/>
                        </a:rPr>
                        <a:t>W. M. Praed</a:t>
                      </a:r>
                      <a:endParaRPr lang="ru-RU" sz="1100">
                        <a:effectLst/>
                        <a:latin typeface="Calibri"/>
                        <a:ea typeface="Times New Roman"/>
                        <a:cs typeface="Times New Roman"/>
                      </a:endParaRPr>
                    </a:p>
                  </a:txBody>
                  <a:tcPr marL="0" marR="0" marT="0" marB="0" anchor="b"/>
                </a:tc>
                <a:tc>
                  <a:txBody>
                    <a:bodyPr/>
                    <a:lstStyle/>
                    <a:p>
                      <a:pPr marL="330200">
                        <a:lnSpc>
                          <a:spcPct val="115000"/>
                        </a:lnSpc>
                        <a:spcAft>
                          <a:spcPts val="0"/>
                        </a:spcAft>
                      </a:pPr>
                      <a:r>
                        <a:rPr lang="en-US" sz="900">
                          <a:effectLst/>
                        </a:rPr>
                        <a:t>School and School Fellows</a:t>
                      </a:r>
                      <a:endParaRPr lang="ru-RU" sz="1100">
                        <a:effectLst/>
                        <a:latin typeface="Calibri"/>
                        <a:ea typeface="Times New Roman"/>
                        <a:cs typeface="Times New Roman"/>
                      </a:endParaRPr>
                    </a:p>
                  </a:txBody>
                  <a:tcPr marL="0" marR="0" marT="0" marB="0" anchor="b"/>
                </a:tc>
                <a:tc>
                  <a:txBody>
                    <a:bodyPr/>
                    <a:lstStyle/>
                    <a:p>
                      <a:pPr marL="330200">
                        <a:lnSpc>
                          <a:spcPct val="115000"/>
                        </a:lnSpc>
                        <a:spcAft>
                          <a:spcPts val="0"/>
                        </a:spcAft>
                      </a:pPr>
                      <a:r>
                        <a:rPr lang="en-US" sz="900">
                          <a:effectLst/>
                        </a:rPr>
                        <a:t>.51</a:t>
                      </a:r>
                      <a:endParaRPr lang="ru-RU" sz="1100">
                        <a:effectLst/>
                        <a:latin typeface="Calibri"/>
                        <a:ea typeface="Times New Roman"/>
                        <a:cs typeface="Times New Roman"/>
                      </a:endParaRPr>
                    </a:p>
                  </a:txBody>
                  <a:tcPr marL="0" marR="0" marT="0" marB="0" anchor="b"/>
                </a:tc>
              </a:tr>
              <a:tr h="165100">
                <a:tc>
                  <a:txBody>
                    <a:bodyPr/>
                    <a:lstStyle/>
                    <a:p>
                      <a:pPr>
                        <a:lnSpc>
                          <a:spcPct val="115000"/>
                        </a:lnSpc>
                        <a:spcAft>
                          <a:spcPts val="0"/>
                        </a:spcAft>
                      </a:pPr>
                      <a:r>
                        <a:rPr lang="en-US" sz="900">
                          <a:effectLst/>
                        </a:rPr>
                        <a:t>V. Watkins</a:t>
                      </a:r>
                      <a:endParaRPr lang="ru-RU" sz="1100">
                        <a:effectLst/>
                        <a:latin typeface="Calibri"/>
                        <a:ea typeface="Times New Roman"/>
                        <a:cs typeface="Times New Roman"/>
                      </a:endParaRPr>
                    </a:p>
                  </a:txBody>
                  <a:tcPr marL="0" marR="0" marT="0" marB="0" anchor="b"/>
                </a:tc>
                <a:tc>
                  <a:txBody>
                    <a:bodyPr/>
                    <a:lstStyle/>
                    <a:p>
                      <a:pPr marL="330200">
                        <a:lnSpc>
                          <a:spcPct val="115000"/>
                        </a:lnSpc>
                        <a:spcAft>
                          <a:spcPts val="0"/>
                        </a:spcAft>
                      </a:pPr>
                      <a:r>
                        <a:rPr lang="en-US" sz="900">
                          <a:effectLst/>
                        </a:rPr>
                        <a:t>Rewards According to Faith</a:t>
                      </a:r>
                      <a:endParaRPr lang="ru-RU" sz="1100">
                        <a:effectLst/>
                        <a:latin typeface="Calibri"/>
                        <a:ea typeface="Times New Roman"/>
                        <a:cs typeface="Times New Roman"/>
                      </a:endParaRPr>
                    </a:p>
                  </a:txBody>
                  <a:tcPr marL="0" marR="0" marT="0" marB="0" anchor="b"/>
                </a:tc>
                <a:tc>
                  <a:txBody>
                    <a:bodyPr/>
                    <a:lstStyle/>
                    <a:p>
                      <a:pPr marL="330200">
                        <a:lnSpc>
                          <a:spcPct val="115000"/>
                        </a:lnSpc>
                        <a:spcAft>
                          <a:spcPts val="0"/>
                        </a:spcAft>
                      </a:pPr>
                      <a:r>
                        <a:rPr lang="en-US" sz="900">
                          <a:effectLst/>
                        </a:rPr>
                        <a:t>.50</a:t>
                      </a:r>
                      <a:endParaRPr lang="ru-RU" sz="1100">
                        <a:effectLst/>
                        <a:latin typeface="Calibri"/>
                        <a:ea typeface="Times New Roman"/>
                        <a:cs typeface="Times New Roman"/>
                      </a:endParaRPr>
                    </a:p>
                  </a:txBody>
                  <a:tcPr marL="0" marR="0" marT="0" marB="0" anchor="b"/>
                </a:tc>
              </a:tr>
              <a:tr h="164465">
                <a:tc>
                  <a:txBody>
                    <a:bodyPr/>
                    <a:lstStyle/>
                    <a:p>
                      <a:pPr>
                        <a:lnSpc>
                          <a:spcPct val="115000"/>
                        </a:lnSpc>
                        <a:spcAft>
                          <a:spcPts val="0"/>
                        </a:spcAft>
                      </a:pPr>
                      <a:r>
                        <a:rPr lang="en-US" sz="900">
                          <a:effectLst/>
                        </a:rPr>
                        <a:t>H. A. Dobson</a:t>
                      </a:r>
                      <a:endParaRPr lang="ru-RU" sz="1100">
                        <a:effectLst/>
                        <a:latin typeface="Calibri"/>
                        <a:ea typeface="Times New Roman"/>
                        <a:cs typeface="Times New Roman"/>
                      </a:endParaRPr>
                    </a:p>
                  </a:txBody>
                  <a:tcPr marL="0" marR="0" marT="0" marB="0" anchor="b"/>
                </a:tc>
                <a:tc>
                  <a:txBody>
                    <a:bodyPr/>
                    <a:lstStyle/>
                    <a:p>
                      <a:pPr marL="330200">
                        <a:lnSpc>
                          <a:spcPct val="115000"/>
                        </a:lnSpc>
                        <a:spcAft>
                          <a:spcPts val="0"/>
                        </a:spcAft>
                      </a:pPr>
                      <a:r>
                        <a:rPr lang="en-US" sz="900">
                          <a:effectLst/>
                        </a:rPr>
                        <a:t>Fame and Friendship</a:t>
                      </a:r>
                      <a:endParaRPr lang="ru-RU" sz="1100">
                        <a:effectLst/>
                        <a:latin typeface="Calibri"/>
                        <a:ea typeface="Times New Roman"/>
                        <a:cs typeface="Times New Roman"/>
                      </a:endParaRPr>
                    </a:p>
                  </a:txBody>
                  <a:tcPr marL="0" marR="0" marT="0" marB="0" anchor="b"/>
                </a:tc>
                <a:tc>
                  <a:txBody>
                    <a:bodyPr/>
                    <a:lstStyle/>
                    <a:p>
                      <a:pPr marL="330200">
                        <a:lnSpc>
                          <a:spcPct val="115000"/>
                        </a:lnSpc>
                        <a:spcAft>
                          <a:spcPts val="0"/>
                        </a:spcAft>
                      </a:pPr>
                      <a:r>
                        <a:rPr lang="en-US" sz="900">
                          <a:effectLst/>
                        </a:rPr>
                        <a:t>.50</a:t>
                      </a:r>
                      <a:endParaRPr lang="ru-RU" sz="1100">
                        <a:effectLst/>
                        <a:latin typeface="Calibri"/>
                        <a:ea typeface="Times New Roman"/>
                        <a:cs typeface="Times New Roman"/>
                      </a:endParaRPr>
                    </a:p>
                  </a:txBody>
                  <a:tcPr marL="0" marR="0" marT="0" marB="0" anchor="b"/>
                </a:tc>
              </a:tr>
              <a:tr h="48895">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dirty="0">
                          <a:effectLst/>
                        </a:rPr>
                        <a:t> </a:t>
                      </a:r>
                      <a:endParaRPr lang="ru-RU" sz="1100" dirty="0">
                        <a:effectLst/>
                        <a:latin typeface="Calibri"/>
                        <a:ea typeface="Times New Roman"/>
                        <a:cs typeface="Times New Roman"/>
                      </a:endParaRPr>
                    </a:p>
                  </a:txBody>
                  <a:tcPr marL="0" marR="0" marT="0" marB="0" anchor="b"/>
                </a:tc>
              </a:tr>
            </a:tbl>
          </a:graphicData>
        </a:graphic>
      </p:graphicFrame>
      <p:sp>
        <p:nvSpPr>
          <p:cNvPr id="3" name="Rectangle 1"/>
          <p:cNvSpPr>
            <a:spLocks noChangeArrowheads="1"/>
          </p:cNvSpPr>
          <p:nvPr/>
        </p:nvSpPr>
        <p:spPr bwMode="auto">
          <a:xfrm>
            <a:off x="2406650" y="17351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Note. SAP </a:t>
            </a:r>
            <a:r>
              <a:rPr kumimoji="0" lang="en-US" sz="800" b="0" i="0" u="none" strike="noStrike" cap="none" normalizeH="0" baseline="0" smtClean="0">
                <a:ln>
                  <a:noFill/>
                </a:ln>
                <a:solidFill>
                  <a:schemeClr val="tx1"/>
                </a:solidFill>
                <a:effectLst/>
                <a:latin typeface="Calibri"/>
                <a:ea typeface="Times New Roman" pitchFamily="18" charset="0"/>
                <a:cs typeface="Times New Roman" pitchFamily="18" charset="0"/>
              </a:rPr>
              <a:t>¼</a:t>
            </a:r>
            <a:r>
              <a:rPr kumimoji="0" lang="en-US" sz="8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seldom anthologized poem.</a:t>
            </a:r>
            <a:endParaRPr kumimoji="0" lang="ru-RU"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05176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83568" y="-1741646"/>
            <a:ext cx="7704856" cy="6924973"/>
          </a:xfrm>
          <a:prstGeom prst="rect">
            <a:avLst/>
          </a:prstGeom>
        </p:spPr>
        <p:txBody>
          <a:bodyPr wrap="square">
            <a:spAutoFit/>
          </a:bodyPr>
          <a:lstStyle/>
          <a:p>
            <a:endParaRPr lang="sr-Cyrl-BA" b="1" dirty="0" smtClean="0"/>
          </a:p>
          <a:p>
            <a:endParaRPr lang="sr-Cyrl-BA" b="1" dirty="0"/>
          </a:p>
          <a:p>
            <a:endParaRPr lang="sr-Cyrl-BA" b="1" dirty="0" smtClean="0"/>
          </a:p>
          <a:p>
            <a:endParaRPr lang="sr-Cyrl-BA" b="1" dirty="0"/>
          </a:p>
          <a:p>
            <a:endParaRPr lang="sr-Cyrl-BA" b="1" dirty="0" smtClean="0"/>
          </a:p>
          <a:p>
            <a:endParaRPr lang="sr-Cyrl-BA" b="1" dirty="0"/>
          </a:p>
          <a:p>
            <a:endParaRPr lang="sr-Cyrl-BA" sz="1600" b="1" dirty="0" smtClean="0">
              <a:latin typeface="Times New Roman" pitchFamily="18" charset="0"/>
              <a:cs typeface="Times New Roman" pitchFamily="18" charset="0"/>
            </a:endParaRPr>
          </a:p>
          <a:p>
            <a:endParaRPr lang="sr-Cyrl-BA" sz="1600" b="1" dirty="0">
              <a:latin typeface="Times New Roman" pitchFamily="18" charset="0"/>
              <a:cs typeface="Times New Roman" pitchFamily="18" charset="0"/>
            </a:endParaRPr>
          </a:p>
          <a:p>
            <a:r>
              <a:rPr lang="sr-Cyrl-BA" sz="1600" b="1" dirty="0" smtClean="0">
                <a:latin typeface="Times New Roman" pitchFamily="18" charset="0"/>
                <a:cs typeface="Times New Roman" pitchFamily="18" charset="0"/>
              </a:rPr>
              <a:t>Вывод</a:t>
            </a:r>
            <a:endParaRPr lang="ru-RU" sz="1600" dirty="0">
              <a:latin typeface="Times New Roman" pitchFamily="18" charset="0"/>
              <a:cs typeface="Times New Roman" pitchFamily="18" charset="0"/>
            </a:endParaRPr>
          </a:p>
          <a:p>
            <a:r>
              <a:rPr lang="sr-Cyrl-BA" sz="1600" dirty="0">
                <a:latin typeface="Times New Roman" pitchFamily="18" charset="0"/>
                <a:cs typeface="Times New Roman" pitchFamily="18" charset="0"/>
              </a:rPr>
              <a:t>Дельвин установил, что можно создать классификатор, который способен различать HAP и SAP с точностью 69%. Классификатор состоит из из шести языковых переменных, два наиболее важных из которых являются инклюзивными словами и функциональные слова со вторичной ролью, которую играют вызывающие слова и три другие относительно незначительные переменные. Общее впечатление состоит в том, что сложность идеи не так важны, как идеи выражаются. Кроме того, существует некоторые доказательства того, что прочная поэзия имеет некоторые характеристики прозы написанные молодыми людьми, которые высоко оценивают невротизм и оценивают низкую степень экстраверсии, доброжелательности и добросовестности.</a:t>
            </a:r>
            <a:endParaRPr lang="ru-RU" sz="1600" dirty="0">
              <a:latin typeface="Times New Roman" pitchFamily="18" charset="0"/>
              <a:cs typeface="Times New Roman" pitchFamily="18" charset="0"/>
            </a:endParaRPr>
          </a:p>
          <a:p>
            <a:r>
              <a:rPr lang="sr-Cyrl-BA" sz="1600" dirty="0">
                <a:latin typeface="Times New Roman" pitchFamily="18" charset="0"/>
                <a:cs typeface="Times New Roman" pitchFamily="18" charset="0"/>
              </a:rPr>
              <a:t>К процессу разработки классификатора относится создание рейтинга основанный на логарифмических оценках классификатора для каждого стихотворения. Используя этот рейтинг, это было обнаружил, что стихотворение самого высокого уровня - это ядовитое дерево Блейка. Кроме того, применение системы ранжирования в SAP привело к выявлению 22 неясные стихи, которые, будучи идентифицированными, имеют примерно 69% шанса наличия качеств, связанных с пребыванием в каноне.</a:t>
            </a:r>
            <a:endParaRPr lang="ru-RU" sz="1600" dirty="0">
              <a:latin typeface="Times New Roman" pitchFamily="18" charset="0"/>
              <a:cs typeface="Times New Roman" pitchFamily="18" charset="0"/>
            </a:endParaRPr>
          </a:p>
          <a:p>
            <a:r>
              <a:rPr lang="sr-Cyrl-BA" sz="1600" dirty="0">
                <a:latin typeface="Times New Roman" pitchFamily="18" charset="0"/>
                <a:cs typeface="Times New Roman" pitchFamily="18" charset="0"/>
              </a:rPr>
              <a:t>Наконец, Дельвин указал, что выделение шести переменных, связанных с долгосрочная литературная привлекательность может стать основой понимания того, как поэзия работает.</a:t>
            </a:r>
            <a:endParaRPr lang="ru-RU" sz="1600" dirty="0">
              <a:latin typeface="Times New Roman" pitchFamily="18" charset="0"/>
              <a:cs typeface="Times New Roman" pitchFamily="18" charset="0"/>
            </a:endParaRPr>
          </a:p>
        </p:txBody>
      </p:sp>
    </p:spTree>
    <p:extLst>
      <p:ext uri="{BB962C8B-B14F-4D97-AF65-F5344CB8AC3E}">
        <p14:creationId xmlns:p14="http://schemas.microsoft.com/office/powerpoint/2010/main" val="829804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95536" y="188640"/>
            <a:ext cx="8136904" cy="5016758"/>
          </a:xfrm>
          <a:prstGeom prst="rect">
            <a:avLst/>
          </a:prstGeom>
        </p:spPr>
        <p:txBody>
          <a:bodyPr wrap="square">
            <a:spAutoFit/>
          </a:bodyPr>
          <a:lstStyle/>
          <a:p>
            <a:r>
              <a:rPr lang="sr-Cyrl-BA" sz="1600" b="1" dirty="0">
                <a:latin typeface="Times New Roman" pitchFamily="18" charset="0"/>
                <a:cs typeface="Times New Roman" pitchFamily="18" charset="0"/>
              </a:rPr>
              <a:t>Аннотация</a:t>
            </a:r>
            <a:endParaRPr lang="ru-RU" sz="1600" dirty="0">
              <a:latin typeface="Times New Roman" pitchFamily="18" charset="0"/>
              <a:cs typeface="Times New Roman" pitchFamily="18" charset="0"/>
            </a:endParaRPr>
          </a:p>
          <a:p>
            <a:r>
              <a:rPr lang="ru-RU" sz="1600" dirty="0">
                <a:latin typeface="Times New Roman" pitchFamily="18" charset="0"/>
                <a:cs typeface="Times New Roman" pitchFamily="18" charset="0"/>
              </a:rPr>
              <a:t>Эта статья по применению вычислительной лингвистики </a:t>
            </a:r>
            <a:r>
              <a:rPr lang="sr-Cyrl-BA" sz="1600" dirty="0">
                <a:latin typeface="Times New Roman" pitchFamily="18" charset="0"/>
                <a:cs typeface="Times New Roman" pitchFamily="18" charset="0"/>
              </a:rPr>
              <a:t>за </a:t>
            </a:r>
            <a:r>
              <a:rPr lang="ru-RU" sz="1600" dirty="0">
                <a:latin typeface="Times New Roman" pitchFamily="18" charset="0"/>
                <a:cs typeface="Times New Roman" pitchFamily="18" charset="0"/>
              </a:rPr>
              <a:t>анализ поэзии. Набор данных состоял из 85 канонических английских стихотворений и сопоставляемой группы не</a:t>
            </a:r>
            <a:r>
              <a:rPr lang="sr-Cyrl-BA" sz="1600" dirty="0">
                <a:latin typeface="Times New Roman" pitchFamily="18" charset="0"/>
                <a:cs typeface="Times New Roman" pitchFamily="18" charset="0"/>
              </a:rPr>
              <a:t>изве</a:t>
            </a:r>
            <a:r>
              <a:rPr lang="ru-RU" sz="1600" dirty="0">
                <a:latin typeface="Times New Roman" pitchFamily="18" charset="0"/>
                <a:cs typeface="Times New Roman" pitchFamily="18" charset="0"/>
              </a:rPr>
              <a:t>с</a:t>
            </a:r>
            <a:r>
              <a:rPr lang="sr-Cyrl-BA" sz="1600" dirty="0">
                <a:latin typeface="Times New Roman" pitchFamily="18" charset="0"/>
                <a:cs typeface="Times New Roman" pitchFamily="18" charset="0"/>
              </a:rPr>
              <a:t>т</a:t>
            </a:r>
            <a:r>
              <a:rPr lang="ru-RU" sz="1600" dirty="0" err="1">
                <a:latin typeface="Times New Roman" pitchFamily="18" charset="0"/>
                <a:cs typeface="Times New Roman" pitchFamily="18" charset="0"/>
              </a:rPr>
              <a:t>ных</a:t>
            </a:r>
            <a:r>
              <a:rPr lang="ru-RU" sz="1600" dirty="0">
                <a:latin typeface="Times New Roman" pitchFamily="18" charset="0"/>
                <a:cs typeface="Times New Roman" pitchFamily="18" charset="0"/>
              </a:rPr>
              <a:t> стихотворений. </a:t>
            </a:r>
            <a:r>
              <a:rPr lang="sr-Cyrl-BA" sz="1600" dirty="0">
                <a:latin typeface="Times New Roman" pitchFamily="18" charset="0"/>
                <a:cs typeface="Times New Roman" pitchFamily="18" charset="0"/>
              </a:rPr>
              <a:t>Дельвин</a:t>
            </a:r>
            <a:r>
              <a:rPr lang="sr-Cyrl-BA" sz="1600" b="1" dirty="0">
                <a:latin typeface="Times New Roman" pitchFamily="18" charset="0"/>
                <a:cs typeface="Times New Roman" pitchFamily="18" charset="0"/>
              </a:rPr>
              <a:t> </a:t>
            </a:r>
            <a:r>
              <a:rPr lang="ru-RU" sz="1600" dirty="0">
                <a:latin typeface="Times New Roman" pitchFamily="18" charset="0"/>
                <a:cs typeface="Times New Roman" pitchFamily="18" charset="0"/>
              </a:rPr>
              <a:t> использовал лингвистическое расследование и </a:t>
            </a:r>
            <a:r>
              <a:rPr lang="sr-Cyrl-BA" sz="1600" dirty="0">
                <a:latin typeface="Times New Roman" pitchFamily="18" charset="0"/>
                <a:cs typeface="Times New Roman" pitchFamily="18" charset="0"/>
              </a:rPr>
              <a:t>статистику</a:t>
            </a:r>
            <a:r>
              <a:rPr lang="ru-RU" sz="1600" dirty="0">
                <a:latin typeface="Times New Roman" pitchFamily="18" charset="0"/>
                <a:cs typeface="Times New Roman" pitchFamily="18" charset="0"/>
              </a:rPr>
              <a:t> слов</a:t>
            </a:r>
            <a:r>
              <a:rPr lang="sr-Cyrl-BA" sz="1600" dirty="0">
                <a:latin typeface="Times New Roman" pitchFamily="18" charset="0"/>
                <a:cs typeface="Times New Roman" pitchFamily="18" charset="0"/>
              </a:rPr>
              <a:t>, чтоб </a:t>
            </a:r>
            <a:r>
              <a:rPr lang="ru-RU" sz="1600" dirty="0">
                <a:latin typeface="Times New Roman" pitchFamily="18" charset="0"/>
                <a:cs typeface="Times New Roman" pitchFamily="18" charset="0"/>
              </a:rPr>
              <a:t>создать более 65 языковых переменных, а затем использовать машинное обучение для разработки классификатор</a:t>
            </a:r>
            <a:r>
              <a:rPr lang="sr-Cyrl-BA" sz="1600" dirty="0">
                <a:latin typeface="Times New Roman" pitchFamily="18" charset="0"/>
                <a:cs typeface="Times New Roman" pitchFamily="18" charset="0"/>
              </a:rPr>
              <a:t>а</a:t>
            </a:r>
            <a:r>
              <a:rPr lang="ru-RU" sz="1600" dirty="0">
                <a:latin typeface="Times New Roman" pitchFamily="18" charset="0"/>
                <a:cs typeface="Times New Roman" pitchFamily="18" charset="0"/>
              </a:rPr>
              <a:t>, предназначенный для различения канонических (</a:t>
            </a:r>
            <a:r>
              <a:rPr lang="sr-Cyrl-BA" sz="1600" dirty="0">
                <a:latin typeface="Times New Roman" pitchFamily="18" charset="0"/>
                <a:cs typeface="Times New Roman" pitchFamily="18" charset="0"/>
              </a:rPr>
              <a:t>част</a:t>
            </a:r>
            <a:r>
              <a:rPr lang="ru-RU" sz="1600" dirty="0">
                <a:latin typeface="Times New Roman" pitchFamily="18" charset="0"/>
                <a:cs typeface="Times New Roman" pitchFamily="18" charset="0"/>
              </a:rPr>
              <a:t>о </a:t>
            </a:r>
            <a:r>
              <a:rPr lang="ru-RU" sz="1600" dirty="0" err="1">
                <a:latin typeface="Times New Roman" pitchFamily="18" charset="0"/>
                <a:cs typeface="Times New Roman" pitchFamily="18" charset="0"/>
              </a:rPr>
              <a:t>антологизированных</a:t>
            </a:r>
            <a:r>
              <a:rPr lang="ru-RU" sz="1600" dirty="0">
                <a:latin typeface="Times New Roman" pitchFamily="18" charset="0"/>
                <a:cs typeface="Times New Roman" pitchFamily="18" charset="0"/>
              </a:rPr>
              <a:t>) стихотворений и не</a:t>
            </a:r>
            <a:r>
              <a:rPr lang="sr-Cyrl-BA" sz="1600" dirty="0">
                <a:latin typeface="Times New Roman" pitchFamily="18" charset="0"/>
                <a:cs typeface="Times New Roman" pitchFamily="18" charset="0"/>
              </a:rPr>
              <a:t>известних</a:t>
            </a:r>
            <a:r>
              <a:rPr lang="ru-RU" sz="1600" dirty="0">
                <a:latin typeface="Times New Roman" pitchFamily="18" charset="0"/>
                <a:cs typeface="Times New Roman" pitchFamily="18" charset="0"/>
              </a:rPr>
              <a:t> (редко </a:t>
            </a:r>
            <a:r>
              <a:rPr lang="ru-RU" sz="1600" dirty="0" err="1">
                <a:latin typeface="Times New Roman" pitchFamily="18" charset="0"/>
                <a:cs typeface="Times New Roman" pitchFamily="18" charset="0"/>
              </a:rPr>
              <a:t>антологизированны</a:t>
            </a:r>
            <a:r>
              <a:rPr lang="sr-Cyrl-BA" sz="1600" dirty="0">
                <a:latin typeface="Times New Roman" pitchFamily="18" charset="0"/>
                <a:cs typeface="Times New Roman" pitchFamily="18" charset="0"/>
              </a:rPr>
              <a:t>х</a:t>
            </a:r>
            <a:r>
              <a:rPr lang="ru-RU" sz="1600" dirty="0">
                <a:latin typeface="Times New Roman" pitchFamily="18" charset="0"/>
                <a:cs typeface="Times New Roman" pitchFamily="18" charset="0"/>
              </a:rPr>
              <a:t>) стих</a:t>
            </a:r>
            <a:r>
              <a:rPr lang="sr-Cyrl-BA" sz="1600" dirty="0">
                <a:latin typeface="Times New Roman" pitchFamily="18" charset="0"/>
                <a:cs typeface="Times New Roman" pitchFamily="18" charset="0"/>
              </a:rPr>
              <a:t>отворени</a:t>
            </a:r>
            <a:r>
              <a:rPr lang="ru-RU" sz="1600" dirty="0">
                <a:latin typeface="Times New Roman" pitchFamily="18" charset="0"/>
                <a:cs typeface="Times New Roman" pitchFamily="18" charset="0"/>
              </a:rPr>
              <a:t>и. Классификатор состоит</a:t>
            </a:r>
            <a:r>
              <a:rPr lang="sr-Cyrl-BA" sz="1600" dirty="0">
                <a:latin typeface="Times New Roman" pitchFamily="18" charset="0"/>
                <a:cs typeface="Times New Roman" pitchFamily="18" charset="0"/>
              </a:rPr>
              <a:t>ся</a:t>
            </a:r>
            <a:r>
              <a:rPr lang="ru-RU" sz="1600" dirty="0">
                <a:latin typeface="Times New Roman" pitchFamily="18" charset="0"/>
                <a:cs typeface="Times New Roman" pitchFamily="18" charset="0"/>
              </a:rPr>
              <a:t> из 6 переменных и имеет точность 69% в различии между каноническими и не</a:t>
            </a:r>
            <a:r>
              <a:rPr lang="sr-Cyrl-BA" sz="1600" dirty="0">
                <a:latin typeface="Times New Roman" pitchFamily="18" charset="0"/>
                <a:cs typeface="Times New Roman" pitchFamily="18" charset="0"/>
              </a:rPr>
              <a:t>исвестним</a:t>
            </a:r>
            <a:r>
              <a:rPr lang="ru-RU" sz="1600" dirty="0">
                <a:latin typeface="Times New Roman" pitchFamily="18" charset="0"/>
                <a:cs typeface="Times New Roman" pitchFamily="18" charset="0"/>
              </a:rPr>
              <a:t> стих</a:t>
            </a:r>
            <a:r>
              <a:rPr lang="sr-Cyrl-BA" sz="1600" dirty="0">
                <a:latin typeface="Times New Roman" pitchFamily="18" charset="0"/>
                <a:cs typeface="Times New Roman" pitchFamily="18" charset="0"/>
              </a:rPr>
              <a:t>отворениа</a:t>
            </a:r>
            <a:r>
              <a:rPr lang="ru-RU" sz="1600" dirty="0">
                <a:latin typeface="Times New Roman" pitchFamily="18" charset="0"/>
                <a:cs typeface="Times New Roman" pitchFamily="18" charset="0"/>
              </a:rPr>
              <a:t>ми.</a:t>
            </a:r>
          </a:p>
          <a:p>
            <a:r>
              <a:rPr lang="ru-RU" sz="1600" dirty="0">
                <a:latin typeface="Times New Roman" pitchFamily="18" charset="0"/>
                <a:cs typeface="Times New Roman" pitchFamily="18" charset="0"/>
              </a:rPr>
              <a:t>Затем </a:t>
            </a:r>
            <a:r>
              <a:rPr lang="sr-Cyrl-BA" sz="1600" dirty="0">
                <a:latin typeface="Times New Roman" pitchFamily="18" charset="0"/>
                <a:cs typeface="Times New Roman" pitchFamily="18" charset="0"/>
              </a:rPr>
              <a:t>он</a:t>
            </a:r>
            <a:r>
              <a:rPr lang="ru-RU" sz="1600" dirty="0">
                <a:latin typeface="Times New Roman" pitchFamily="18" charset="0"/>
                <a:cs typeface="Times New Roman" pitchFamily="18" charset="0"/>
              </a:rPr>
              <a:t> оценил стихи, используя оценки вероятности классификатора, и обнаружил, что</a:t>
            </a:r>
          </a:p>
          <a:p>
            <a:r>
              <a:rPr lang="sr-Cyrl-BA" sz="1600" dirty="0">
                <a:latin typeface="Times New Roman" pitchFamily="18" charset="0"/>
                <a:cs typeface="Times New Roman" pitchFamily="18" charset="0"/>
              </a:rPr>
              <a:t>„</a:t>
            </a:r>
            <a:r>
              <a:rPr lang="ru-RU" sz="1600" dirty="0">
                <a:latin typeface="Times New Roman" pitchFamily="18" charset="0"/>
                <a:cs typeface="Times New Roman" pitchFamily="18" charset="0"/>
              </a:rPr>
              <a:t>Ядовитое дерево</a:t>
            </a:r>
            <a:r>
              <a:rPr lang="sr-Cyrl-BA" sz="1600" dirty="0">
                <a:latin typeface="Times New Roman" pitchFamily="18" charset="0"/>
                <a:cs typeface="Times New Roman" pitchFamily="18" charset="0"/>
              </a:rPr>
              <a:t>“</a:t>
            </a:r>
            <a:r>
              <a:rPr lang="ru-RU" sz="1600" dirty="0">
                <a:latin typeface="Times New Roman" pitchFamily="18" charset="0"/>
                <a:cs typeface="Times New Roman" pitchFamily="18" charset="0"/>
              </a:rPr>
              <a:t> Блейка набрало наибольшее значение. </a:t>
            </a:r>
            <a:r>
              <a:rPr lang="sr-Cyrl-BA" sz="1600" dirty="0">
                <a:latin typeface="Times New Roman" pitchFamily="18" charset="0"/>
                <a:cs typeface="Times New Roman" pitchFamily="18" charset="0"/>
              </a:rPr>
              <a:t>Он</a:t>
            </a:r>
            <a:r>
              <a:rPr lang="ru-RU" sz="1600" dirty="0">
                <a:latin typeface="Times New Roman" pitchFamily="18" charset="0"/>
                <a:cs typeface="Times New Roman" pitchFamily="18" charset="0"/>
              </a:rPr>
              <a:t> </a:t>
            </a:r>
            <a:r>
              <a:rPr lang="ru-RU" sz="1600" dirty="0" smtClean="0">
                <a:latin typeface="Times New Roman" pitchFamily="18" charset="0"/>
                <a:cs typeface="Times New Roman" pitchFamily="18" charset="0"/>
              </a:rPr>
              <a:t>объяснил</a:t>
            </a:r>
            <a:r>
              <a:rPr lang="sr-Cyrl-BA" sz="1600" dirty="0" smtClean="0">
                <a:latin typeface="Times New Roman" pitchFamily="18" charset="0"/>
                <a:cs typeface="Times New Roman" pitchFamily="18" charset="0"/>
              </a:rPr>
              <a:t>ил</a:t>
            </a:r>
            <a:r>
              <a:rPr lang="ru-RU" sz="1600" dirty="0" smtClean="0">
                <a:latin typeface="Times New Roman" pitchFamily="18" charset="0"/>
                <a:cs typeface="Times New Roman" pitchFamily="18" charset="0"/>
              </a:rPr>
              <a:t> </a:t>
            </a:r>
            <a:r>
              <a:rPr lang="ru-RU" sz="1600" dirty="0">
                <a:latin typeface="Times New Roman" pitchFamily="18" charset="0"/>
                <a:cs typeface="Times New Roman" pitchFamily="18" charset="0"/>
              </a:rPr>
              <a:t>метод ранжирования как средство перегоняя «</a:t>
            </a:r>
            <a:r>
              <a:rPr lang="ru-RU" sz="1600" dirty="0" err="1">
                <a:latin typeface="Times New Roman" pitchFamily="18" charset="0"/>
                <a:cs typeface="Times New Roman" pitchFamily="18" charset="0"/>
              </a:rPr>
              <a:t>литературн</a:t>
            </a:r>
            <a:r>
              <a:rPr lang="sr-Cyrl-BA" sz="1600" dirty="0">
                <a:latin typeface="Times New Roman" pitchFamily="18" charset="0"/>
                <a:cs typeface="Times New Roman" pitchFamily="18" charset="0"/>
              </a:rPr>
              <a:t>о</a:t>
            </a:r>
            <a:r>
              <a:rPr lang="ru-RU" sz="1600" dirty="0">
                <a:latin typeface="Times New Roman" pitchFamily="18" charset="0"/>
                <a:cs typeface="Times New Roman" pitchFamily="18" charset="0"/>
              </a:rPr>
              <a:t>й» привлекательности от «популярной» привлекательности стихотворений в </a:t>
            </a:r>
            <a:r>
              <a:rPr lang="sr-Cyrl-BA" sz="1600" dirty="0">
                <a:latin typeface="Times New Roman" pitchFamily="18" charset="0"/>
                <a:cs typeface="Times New Roman" pitchFamily="18" charset="0"/>
              </a:rPr>
              <a:t>общем</a:t>
            </a:r>
            <a:r>
              <a:rPr lang="ru-RU" sz="1600" dirty="0">
                <a:latin typeface="Times New Roman" pitchFamily="18" charset="0"/>
                <a:cs typeface="Times New Roman" pitchFamily="18" charset="0"/>
              </a:rPr>
              <a:t>.</a:t>
            </a:r>
          </a:p>
          <a:p>
            <a:r>
              <a:rPr lang="ru-RU" sz="1600" dirty="0">
                <a:latin typeface="Times New Roman" pitchFamily="18" charset="0"/>
                <a:cs typeface="Times New Roman" pitchFamily="18" charset="0"/>
              </a:rPr>
              <a:t>Цель этой статьи - определить, что отличает </a:t>
            </a:r>
            <a:r>
              <a:rPr lang="sr-Cyrl-BA" sz="1600" dirty="0">
                <a:latin typeface="Times New Roman" pitchFamily="18" charset="0"/>
                <a:cs typeface="Times New Roman" pitchFamily="18" charset="0"/>
              </a:rPr>
              <a:t>часто</a:t>
            </a:r>
            <a:r>
              <a:rPr lang="ru-RU" sz="1600" dirty="0">
                <a:latin typeface="Times New Roman" pitchFamily="18" charset="0"/>
                <a:cs typeface="Times New Roman" pitchFamily="18" charset="0"/>
              </a:rPr>
              <a:t> </a:t>
            </a:r>
            <a:r>
              <a:rPr lang="ru-RU" sz="1600" dirty="0" err="1">
                <a:latin typeface="Times New Roman" pitchFamily="18" charset="0"/>
                <a:cs typeface="Times New Roman" pitchFamily="18" charset="0"/>
              </a:rPr>
              <a:t>антологизированное</a:t>
            </a:r>
            <a:r>
              <a:rPr lang="ru-RU" sz="1600" dirty="0">
                <a:latin typeface="Times New Roman" pitchFamily="18" charset="0"/>
                <a:cs typeface="Times New Roman" pitchFamily="18" charset="0"/>
              </a:rPr>
              <a:t> стихотворение (</a:t>
            </a:r>
            <a:r>
              <a:rPr lang="sr-Cyrl-BA" sz="1600" dirty="0">
                <a:latin typeface="Times New Roman" pitchFamily="18" charset="0"/>
                <a:cs typeface="Times New Roman" pitchFamily="18" charset="0"/>
              </a:rPr>
              <a:t>анг. </a:t>
            </a:r>
            <a:r>
              <a:rPr lang="ru-RU" sz="1600" dirty="0">
                <a:latin typeface="Times New Roman" pitchFamily="18" charset="0"/>
                <a:cs typeface="Times New Roman" pitchFamily="18" charset="0"/>
              </a:rPr>
              <a:t>HAP) от редко </a:t>
            </a:r>
            <a:r>
              <a:rPr lang="ru-RU" sz="1600" dirty="0" err="1">
                <a:latin typeface="Times New Roman" pitchFamily="18" charset="0"/>
                <a:cs typeface="Times New Roman" pitchFamily="18" charset="0"/>
              </a:rPr>
              <a:t>антологизированного</a:t>
            </a:r>
            <a:r>
              <a:rPr lang="ru-RU" sz="1600" dirty="0">
                <a:latin typeface="Times New Roman" pitchFamily="18" charset="0"/>
                <a:cs typeface="Times New Roman" pitchFamily="18" charset="0"/>
              </a:rPr>
              <a:t> стихотворения (</a:t>
            </a:r>
            <a:r>
              <a:rPr lang="sr-Cyrl-BA" sz="1600" dirty="0">
                <a:latin typeface="Times New Roman" pitchFamily="18" charset="0"/>
                <a:cs typeface="Times New Roman" pitchFamily="18" charset="0"/>
              </a:rPr>
              <a:t>анг. </a:t>
            </a:r>
            <a:r>
              <a:rPr lang="ru-RU" sz="1600" dirty="0">
                <a:latin typeface="Times New Roman" pitchFamily="18" charset="0"/>
                <a:cs typeface="Times New Roman" pitchFamily="18" charset="0"/>
              </a:rPr>
              <a:t>SAP). Вопрос здесь таков: каковы языковые характеристики тех, кто является частью канона, который вдохновляет </a:t>
            </a:r>
            <a:r>
              <a:rPr lang="ru-RU" sz="1600" dirty="0" err="1">
                <a:latin typeface="Times New Roman" pitchFamily="18" charset="0"/>
                <a:cs typeface="Times New Roman" pitchFamily="18" charset="0"/>
              </a:rPr>
              <a:t>антологов</a:t>
            </a:r>
            <a:r>
              <a:rPr lang="ru-RU" sz="1600" dirty="0">
                <a:latin typeface="Times New Roman" pitchFamily="18" charset="0"/>
                <a:cs typeface="Times New Roman" pitchFamily="18" charset="0"/>
              </a:rPr>
              <a:t> канонизировать их? Используя вычислительную лингвистику, мы можем получить представление о том, что лежит за индивидуальными субъективными решениями тех, кто принимает решения о выборе.</a:t>
            </a:r>
          </a:p>
          <a:p>
            <a:r>
              <a:rPr lang="sr-Cyrl-BA" sz="1600" b="1" dirty="0">
                <a:latin typeface="Times New Roman" pitchFamily="18" charset="0"/>
                <a:cs typeface="Times New Roman" pitchFamily="18" charset="0"/>
              </a:rPr>
              <a:t> </a:t>
            </a:r>
            <a:endParaRPr lang="ru-RU" sz="1600" dirty="0">
              <a:latin typeface="Times New Roman" pitchFamily="18" charset="0"/>
              <a:cs typeface="Times New Roman" pitchFamily="18" charset="0"/>
            </a:endParaRPr>
          </a:p>
        </p:txBody>
      </p:sp>
    </p:spTree>
    <p:extLst>
      <p:ext uri="{BB962C8B-B14F-4D97-AF65-F5344CB8AC3E}">
        <p14:creationId xmlns:p14="http://schemas.microsoft.com/office/powerpoint/2010/main" val="849444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11560" y="190128"/>
            <a:ext cx="7632848" cy="6494085"/>
          </a:xfrm>
          <a:prstGeom prst="rect">
            <a:avLst/>
          </a:prstGeom>
        </p:spPr>
        <p:txBody>
          <a:bodyPr wrap="square">
            <a:spAutoFit/>
          </a:bodyPr>
          <a:lstStyle/>
          <a:p>
            <a:r>
              <a:rPr lang="sr-Cyrl-BA" sz="1600" b="1" dirty="0">
                <a:latin typeface="Times New Roman" pitchFamily="18" charset="0"/>
                <a:cs typeface="Times New Roman" pitchFamily="18" charset="0"/>
              </a:rPr>
              <a:t>Машинное обучение</a:t>
            </a:r>
            <a:endParaRPr lang="ru-RU" sz="1600" dirty="0">
              <a:latin typeface="Times New Roman" pitchFamily="18" charset="0"/>
              <a:cs typeface="Times New Roman" pitchFamily="18" charset="0"/>
            </a:endParaRPr>
          </a:p>
          <a:p>
            <a:r>
              <a:rPr lang="sr-Cyrl-BA" sz="1600" dirty="0">
                <a:latin typeface="Times New Roman" pitchFamily="18" charset="0"/>
                <a:cs typeface="Times New Roman" pitchFamily="18" charset="0"/>
              </a:rPr>
              <a:t>Подход, использованный в этой статье, заключается в использовании машинного обучения для определения различия между HAP и SAP. Этот подход имеет несколько преимуществ перед стандартным регрессионным и корреляционным анализом. Одним из существенных преимуществ является то, что можно рассмотреть большое количество переменных. Алгоритм просматривает переменные, которые ищут переменные, несущие значительно больший сигнал, чем шум. Таким образом, можно рассмотреть очень большое число переменных. В текущей статье, было проверено 65 переменных. Еще одно преимущество машинного обучения состоит в том, потому что алгоритм, который выбирает существенные переменные, субъективный элемент в анализе, включая идеологические соображения или недостаток информации о существенных </a:t>
            </a:r>
            <a:r>
              <a:rPr lang="sr-Cyrl-BA" sz="1600" dirty="0" smtClean="0">
                <a:latin typeface="Times New Roman" pitchFamily="18" charset="0"/>
                <a:cs typeface="Times New Roman" pitchFamily="18" charset="0"/>
              </a:rPr>
              <a:t>переменных.</a:t>
            </a:r>
          </a:p>
          <a:p>
            <a:r>
              <a:rPr lang="sr-Cyrl-BA" sz="1600" dirty="0">
                <a:latin typeface="Times New Roman" pitchFamily="18" charset="0"/>
                <a:cs typeface="Times New Roman" pitchFamily="18" charset="0"/>
              </a:rPr>
              <a:t>Процедура машинного обучения, подробно обсужденная позже, определила шесть из</a:t>
            </a:r>
            <a:endParaRPr lang="ru-RU" sz="1600" dirty="0">
              <a:latin typeface="Times New Roman" pitchFamily="18" charset="0"/>
              <a:cs typeface="Times New Roman" pitchFamily="18" charset="0"/>
            </a:endParaRPr>
          </a:p>
          <a:p>
            <a:r>
              <a:rPr lang="sr-Cyrl-BA" sz="1600" dirty="0">
                <a:latin typeface="Times New Roman" pitchFamily="18" charset="0"/>
                <a:cs typeface="Times New Roman" pitchFamily="18" charset="0"/>
              </a:rPr>
              <a:t>Переменные </a:t>
            </a:r>
            <a:r>
              <a:rPr lang="sr-Cyrl-BA" sz="1600" dirty="0" smtClean="0">
                <a:latin typeface="Times New Roman" pitchFamily="18" charset="0"/>
                <a:cs typeface="Times New Roman" pitchFamily="18" charset="0"/>
              </a:rPr>
              <a:t>LIWC</a:t>
            </a:r>
            <a:r>
              <a:rPr lang="hr-BA" sz="1600" dirty="0" smtClean="0">
                <a:latin typeface="Times New Roman" pitchFamily="18" charset="0"/>
                <a:cs typeface="Times New Roman" pitchFamily="18" charset="0"/>
              </a:rPr>
              <a:t> (Linguistic Inquiry and Word Count – </a:t>
            </a:r>
            <a:r>
              <a:rPr lang="sr-Cyrl-BA" sz="1600" dirty="0" smtClean="0">
                <a:latin typeface="Times New Roman" pitchFamily="18" charset="0"/>
                <a:cs typeface="Times New Roman" pitchFamily="18" charset="0"/>
              </a:rPr>
              <a:t>Лингвистическии запрос и Статистика слов) </a:t>
            </a:r>
            <a:r>
              <a:rPr lang="sr-Cyrl-BA" sz="1600" dirty="0">
                <a:latin typeface="Times New Roman" pitchFamily="18" charset="0"/>
                <a:cs typeface="Times New Roman" pitchFamily="18" charset="0"/>
              </a:rPr>
              <a:t>важны в процедуре классификации. Большинство важной переменной были «Инклюзивные слова» (например, «и», «оба», и «каждый»») и слу</a:t>
            </a:r>
            <a:r>
              <a:rPr lang="hr-BA" sz="1600" dirty="0">
                <a:latin typeface="Times New Roman" pitchFamily="18" charset="0"/>
                <a:cs typeface="Times New Roman" pitchFamily="18" charset="0"/>
              </a:rPr>
              <a:t>ж</a:t>
            </a:r>
            <a:r>
              <a:rPr lang="sr-Cyrl-BA" sz="1600" dirty="0">
                <a:latin typeface="Times New Roman" pitchFamily="18" charset="0"/>
                <a:cs typeface="Times New Roman" pitchFamily="18" charset="0"/>
              </a:rPr>
              <a:t>ебние слов (например, «</a:t>
            </a:r>
            <a:r>
              <a:rPr lang="sr-Cyrl-BA" sz="1600" dirty="0" smtClean="0">
                <a:latin typeface="Times New Roman" pitchFamily="18" charset="0"/>
                <a:cs typeface="Times New Roman" pitchFamily="18" charset="0"/>
              </a:rPr>
              <a:t>для», </a:t>
            </a:r>
            <a:r>
              <a:rPr lang="sr-Cyrl-BA" sz="1600" dirty="0">
                <a:latin typeface="Times New Roman" pitchFamily="18" charset="0"/>
                <a:cs typeface="Times New Roman" pitchFamily="18" charset="0"/>
              </a:rPr>
              <a:t>«и» и «к»). Эти две переменные появились в 10 и 8 моделях соответственно. Следующий наиболее важный переменная была причиние слова (каузальные слова, такие как «потому что», «эффект» и </a:t>
            </a:r>
            <a:r>
              <a:rPr lang="sr-Cyrl-BA" sz="1600" dirty="0" smtClean="0">
                <a:latin typeface="Times New Roman" pitchFamily="18" charset="0"/>
                <a:cs typeface="Times New Roman" pitchFamily="18" charset="0"/>
              </a:rPr>
              <a:t>«поэтому</a:t>
            </a:r>
            <a:r>
              <a:rPr lang="sr-Cyrl-BA" sz="1600" dirty="0">
                <a:latin typeface="Times New Roman" pitchFamily="18" charset="0"/>
                <a:cs typeface="Times New Roman" pitchFamily="18" charset="0"/>
              </a:rPr>
              <a:t>»), который произошел в трех моделях. Три переменные произошли только в одном каждая из них, а именно: а) переменные слова отдыха (например, «повар» и </a:t>
            </a:r>
            <a:r>
              <a:rPr lang="sr-Cyrl-BA" sz="1600" dirty="0" smtClean="0">
                <a:latin typeface="Times New Roman" pitchFamily="18" charset="0"/>
                <a:cs typeface="Times New Roman" pitchFamily="18" charset="0"/>
              </a:rPr>
              <a:t>«фильм»); </a:t>
            </a:r>
            <a:r>
              <a:rPr lang="sr-Cyrl-BA" sz="1600" dirty="0">
                <a:latin typeface="Times New Roman" pitchFamily="18" charset="0"/>
                <a:cs typeface="Times New Roman" pitchFamily="18" charset="0"/>
              </a:rPr>
              <a:t>(б) переменные слова Печали (например, «крик» и «печаль»); и (c) переменные слова «Позитивные эмоции» (например, «счастливые», «рад» и </a:t>
            </a:r>
            <a:r>
              <a:rPr lang="sr-Cyrl-BA" sz="1600" dirty="0" smtClean="0">
                <a:latin typeface="Times New Roman" pitchFamily="18" charset="0"/>
                <a:cs typeface="Times New Roman" pitchFamily="18" charset="0"/>
              </a:rPr>
              <a:t>«смех»). </a:t>
            </a:r>
            <a:r>
              <a:rPr lang="sr-Cyrl-BA" sz="1600" dirty="0">
                <a:latin typeface="Times New Roman" pitchFamily="18" charset="0"/>
                <a:cs typeface="Times New Roman" pitchFamily="18" charset="0"/>
              </a:rPr>
              <a:t>Все переменные имели положительные коэффициенты, кроме слов Печали и Положительные слова эмоций.</a:t>
            </a:r>
            <a:endParaRPr lang="ru-RU" sz="1600" dirty="0">
              <a:latin typeface="Times New Roman" pitchFamily="18" charset="0"/>
              <a:cs typeface="Times New Roman" pitchFamily="18" charset="0"/>
            </a:endParaRPr>
          </a:p>
          <a:p>
            <a:endParaRPr lang="ru-RU" sz="1600" dirty="0"/>
          </a:p>
        </p:txBody>
      </p:sp>
    </p:spTree>
    <p:extLst>
      <p:ext uri="{BB962C8B-B14F-4D97-AF65-F5344CB8AC3E}">
        <p14:creationId xmlns:p14="http://schemas.microsoft.com/office/powerpoint/2010/main" val="261333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7462" y="276225"/>
            <a:ext cx="6567487" cy="658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9118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5481131"/>
            <a:ext cx="8856984" cy="276999"/>
          </a:xfrm>
          <a:prstGeom prst="rect">
            <a:avLst/>
          </a:prstGeom>
        </p:spPr>
        <p:txBody>
          <a:bodyPr wrap="square">
            <a:spAutoFit/>
          </a:bodyPr>
          <a:lstStyle/>
          <a:p>
            <a:r>
              <a:rPr lang="sr-Cyrl-BA" sz="1200" dirty="0">
                <a:latin typeface="Times New Roman" pitchFamily="18" charset="0"/>
                <a:cs typeface="Times New Roman" pitchFamily="18" charset="0"/>
              </a:rPr>
              <a:t> </a:t>
            </a:r>
            <a:endParaRPr lang="ru-RU" sz="1200" dirty="0">
              <a:latin typeface="Times New Roman" pitchFamily="18" charset="0"/>
              <a:cs typeface="Times New Roman" pitchFamily="18" charset="0"/>
            </a:endParaRPr>
          </a:p>
        </p:txBody>
      </p:sp>
      <p:sp>
        <p:nvSpPr>
          <p:cNvPr id="5" name="Прямоугольник 4"/>
          <p:cNvSpPr/>
          <p:nvPr/>
        </p:nvSpPr>
        <p:spPr>
          <a:xfrm>
            <a:off x="539552" y="-3164741"/>
            <a:ext cx="8028384" cy="9356408"/>
          </a:xfrm>
          <a:prstGeom prst="rect">
            <a:avLst/>
          </a:prstGeom>
        </p:spPr>
        <p:txBody>
          <a:bodyPr wrap="square">
            <a:spAutoFit/>
          </a:bodyPr>
          <a:lstStyle/>
          <a:p>
            <a:endParaRPr lang="hr-BA" b="1" dirty="0" smtClean="0"/>
          </a:p>
          <a:p>
            <a:endParaRPr lang="hr-BA" b="1" dirty="0"/>
          </a:p>
          <a:p>
            <a:endParaRPr lang="hr-BA" b="1" dirty="0" smtClean="0"/>
          </a:p>
          <a:p>
            <a:endParaRPr lang="hr-BA" b="1" dirty="0"/>
          </a:p>
          <a:p>
            <a:endParaRPr lang="hr-BA" b="1" dirty="0" smtClean="0"/>
          </a:p>
          <a:p>
            <a:endParaRPr lang="hr-BA" b="1" dirty="0"/>
          </a:p>
          <a:p>
            <a:endParaRPr lang="hr-BA" b="1" dirty="0" smtClean="0"/>
          </a:p>
          <a:p>
            <a:endParaRPr lang="hr-BA" b="1" dirty="0"/>
          </a:p>
          <a:p>
            <a:endParaRPr lang="hr-BA" b="1" dirty="0" smtClean="0"/>
          </a:p>
          <a:p>
            <a:endParaRPr lang="hr-BA" b="1" dirty="0"/>
          </a:p>
          <a:p>
            <a:endParaRPr lang="hr-BA" b="1" dirty="0" smtClean="0"/>
          </a:p>
          <a:p>
            <a:endParaRPr lang="hr-BA" b="1" dirty="0"/>
          </a:p>
          <a:p>
            <a:r>
              <a:rPr lang="sr-Cyrl-BA" sz="1600" b="1" dirty="0" smtClean="0">
                <a:latin typeface="Times New Roman" pitchFamily="18" charset="0"/>
                <a:cs typeface="Times New Roman" pitchFamily="18" charset="0"/>
              </a:rPr>
              <a:t>Выбор </a:t>
            </a:r>
            <a:r>
              <a:rPr lang="sr-Cyrl-BA" sz="1600" b="1" dirty="0">
                <a:latin typeface="Times New Roman" pitchFamily="18" charset="0"/>
                <a:cs typeface="Times New Roman" pitchFamily="18" charset="0"/>
              </a:rPr>
              <a:t>переменных</a:t>
            </a:r>
            <a:endParaRPr lang="ru-RU" sz="1600" dirty="0">
              <a:latin typeface="Times New Roman" pitchFamily="18" charset="0"/>
              <a:cs typeface="Times New Roman" pitchFamily="18" charset="0"/>
            </a:endParaRPr>
          </a:p>
          <a:p>
            <a:r>
              <a:rPr lang="sr-Cyrl-BA" sz="1600" dirty="0">
                <a:latin typeface="Times New Roman" pitchFamily="18" charset="0"/>
                <a:cs typeface="Times New Roman" pitchFamily="18" charset="0"/>
              </a:rPr>
              <a:t> </a:t>
            </a:r>
            <a:endParaRPr lang="ru-RU" sz="1600" dirty="0">
              <a:latin typeface="Times New Roman" pitchFamily="18" charset="0"/>
              <a:cs typeface="Times New Roman" pitchFamily="18" charset="0"/>
            </a:endParaRPr>
          </a:p>
          <a:p>
            <a:r>
              <a:rPr lang="sr-Cyrl-BA" sz="1600" dirty="0">
                <a:latin typeface="Times New Roman" pitchFamily="18" charset="0"/>
                <a:cs typeface="Times New Roman" pitchFamily="18" charset="0"/>
              </a:rPr>
              <a:t>Выбор переменной выполнялся с использованием прямого пошагового выбора. Для каждой складки модель создается с использованием 90% случаев. Алгоритм выбирает итеративно и добавляет или вычитает переменную (ы) в модель или из нее, чтобы найти</a:t>
            </a:r>
            <a:endParaRPr lang="ru-RU" sz="1600" dirty="0">
              <a:latin typeface="Times New Roman" pitchFamily="18" charset="0"/>
              <a:cs typeface="Times New Roman" pitchFamily="18" charset="0"/>
            </a:endParaRPr>
          </a:p>
          <a:p>
            <a:r>
              <a:rPr lang="sr-Cyrl-BA" sz="1600" dirty="0">
                <a:latin typeface="Times New Roman" pitchFamily="18" charset="0"/>
                <a:cs typeface="Times New Roman" pitchFamily="18" charset="0"/>
              </a:rPr>
              <a:t>лучше всего подходит. На каждом этапе этого процесса 10% случаев, которые «выдержаны» из данные создания модели используются для проверки точности классификации данного модель. Поэтому для каждой складки мы имеем ряд моделей, каждая из которых имеет данная комбинация переменных и точность классификации, основанная на 10% случаев. Лучшей моделью в данной складке является то, что с самой высокой степенью точности классификации. Результатом этой процедуры является то, что</a:t>
            </a:r>
            <a:endParaRPr lang="ru-RU" sz="1600" dirty="0">
              <a:latin typeface="Times New Roman" pitchFamily="18" charset="0"/>
              <a:cs typeface="Times New Roman" pitchFamily="18" charset="0"/>
            </a:endParaRPr>
          </a:p>
          <a:p>
            <a:r>
              <a:rPr lang="sr-Cyrl-BA" sz="1600" dirty="0">
                <a:latin typeface="Times New Roman" pitchFamily="18" charset="0"/>
                <a:cs typeface="Times New Roman" pitchFamily="18" charset="0"/>
              </a:rPr>
              <a:t>модель для каждой из 10 складок. Классификатор состоит из комитета 10 моделей. Точность комитета - средняя точность классификации для комитета. Результаты этой процедуры приведены в таблице 1.</a:t>
            </a:r>
            <a:endParaRPr lang="ru-RU" sz="1600" dirty="0">
              <a:latin typeface="Times New Roman" pitchFamily="18" charset="0"/>
              <a:cs typeface="Times New Roman" pitchFamily="18" charset="0"/>
            </a:endParaRPr>
          </a:p>
          <a:p>
            <a:r>
              <a:rPr lang="sr-Cyrl-BA" sz="1600" dirty="0">
                <a:latin typeface="Times New Roman" pitchFamily="18" charset="0"/>
                <a:cs typeface="Times New Roman" pitchFamily="18" charset="0"/>
              </a:rPr>
              <a:t>Из шести обозначенных переменных LIWC, «Включительные слова» (например, «и», «оба», «каждый») происходит во всех 10 моделях, в то время как слова функций (например, «для», «и» и «к») встречаются в 8 моделях. Четыре другие переменные имели второстепенную роль в комитете: (a) Причины слова (например, «потому что», «эффект» и «поэтому») произошли в трех случаях и имели положительный коэффициент; (б) Слова отдыха происходили в один раз и имели положительный коэффициент; (c) Слова печали произошли в однократном и имели отрицательный коэффициент; (d) Положительные слова эмоций (например, «счастливы», «рад» и «улыбаться») произошел в один раз и имел отрицательный коэффициент.</a:t>
            </a:r>
            <a:endParaRPr lang="ru-RU" sz="1600" dirty="0">
              <a:latin typeface="Times New Roman" pitchFamily="18" charset="0"/>
              <a:cs typeface="Times New Roman" pitchFamily="18" charset="0"/>
            </a:endParaRPr>
          </a:p>
          <a:p>
            <a:r>
              <a:rPr lang="sr-Cyrl-BA" dirty="0"/>
              <a:t> </a:t>
            </a:r>
            <a:endParaRPr lang="ru-RU" dirty="0"/>
          </a:p>
        </p:txBody>
      </p:sp>
    </p:spTree>
    <p:extLst>
      <p:ext uri="{BB962C8B-B14F-4D97-AF65-F5344CB8AC3E}">
        <p14:creationId xmlns:p14="http://schemas.microsoft.com/office/powerpoint/2010/main" val="2242583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lvl="0"/>
            <a:r>
              <a:rPr lang="en-US" sz="2000" dirty="0">
                <a:latin typeface="Times New Roman" pitchFamily="18" charset="0"/>
                <a:ea typeface="Times New Roman" pitchFamily="18" charset="0"/>
                <a:cs typeface="Times New Roman" pitchFamily="18" charset="0"/>
              </a:rPr>
              <a:t>Table 1. Coefficients and Accuracy Metrics for 10 Folds.</a:t>
            </a:r>
            <a:r>
              <a:rPr lang="ru-RU" sz="2000" dirty="0">
                <a:latin typeface="Arial" pitchFamily="34" charset="0"/>
                <a:cs typeface="Arial" pitchFamily="34" charset="0"/>
              </a:rPr>
              <a:t/>
            </a:r>
            <a:br>
              <a:rPr lang="ru-RU" sz="2000" dirty="0">
                <a:latin typeface="Arial" pitchFamily="34" charset="0"/>
                <a:cs typeface="Arial" pitchFamily="34" charset="0"/>
              </a:rPr>
            </a:br>
            <a:endParaRPr lang="ru-RU" sz="2000" dirty="0"/>
          </a:p>
        </p:txBody>
      </p:sp>
      <p:graphicFrame>
        <p:nvGraphicFramePr>
          <p:cNvPr id="7" name="Объект 6"/>
          <p:cNvGraphicFramePr>
            <a:graphicFrameLocks noGrp="1"/>
          </p:cNvGraphicFramePr>
          <p:nvPr>
            <p:ph idx="1"/>
            <p:extLst>
              <p:ext uri="{D42A27DB-BD31-4B8C-83A1-F6EECF244321}">
                <p14:modId xmlns:p14="http://schemas.microsoft.com/office/powerpoint/2010/main" val="1800758429"/>
              </p:ext>
            </p:extLst>
          </p:nvPr>
        </p:nvGraphicFramePr>
        <p:xfrm>
          <a:off x="2371364" y="2631218"/>
          <a:ext cx="4792924" cy="2463927"/>
        </p:xfrm>
        <a:graphic>
          <a:graphicData uri="http://schemas.openxmlformats.org/drawingml/2006/table">
            <a:tbl>
              <a:tblPr>
                <a:tableStyleId>{5C22544A-7EE6-4342-B048-85BDC9FD1C3A}</a:tableStyleId>
              </a:tblPr>
              <a:tblGrid>
                <a:gridCol w="406400"/>
                <a:gridCol w="47986"/>
                <a:gridCol w="368300"/>
                <a:gridCol w="393700"/>
                <a:gridCol w="393700"/>
                <a:gridCol w="393700"/>
                <a:gridCol w="393700"/>
                <a:gridCol w="406400"/>
                <a:gridCol w="393700"/>
                <a:gridCol w="393700"/>
                <a:gridCol w="393700"/>
                <a:gridCol w="368300"/>
                <a:gridCol w="439638"/>
              </a:tblGrid>
              <a:tr h="116840">
                <a:tc>
                  <a:txBody>
                    <a:bodyPr/>
                    <a:lstStyle/>
                    <a:p>
                      <a:pPr>
                        <a:lnSpc>
                          <a:spcPct val="115000"/>
                        </a:lnSpc>
                        <a:spcAft>
                          <a:spcPts val="0"/>
                        </a:spcAft>
                      </a:pPr>
                      <a:r>
                        <a:rPr lang="en-US" sz="750" dirty="0">
                          <a:effectLst/>
                        </a:rPr>
                        <a:t> </a:t>
                      </a:r>
                      <a:endParaRPr lang="ru-RU" sz="1100" dirty="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7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7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7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7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750">
                          <a:effectLst/>
                        </a:rPr>
                        <a:t> </a:t>
                      </a:r>
                      <a:endParaRPr lang="ru-RU" sz="1100">
                        <a:effectLst/>
                        <a:latin typeface="Calibri"/>
                        <a:ea typeface="Times New Roman"/>
                        <a:cs typeface="Times New Roman"/>
                      </a:endParaRPr>
                    </a:p>
                  </a:txBody>
                  <a:tcPr marL="0" marR="0" marT="0" marB="0" anchor="b"/>
                </a:tc>
                <a:tc gridSpan="2">
                  <a:txBody>
                    <a:bodyPr/>
                    <a:lstStyle/>
                    <a:p>
                      <a:pPr marR="101600" algn="r">
                        <a:lnSpc>
                          <a:spcPts val="915"/>
                        </a:lnSpc>
                        <a:spcAft>
                          <a:spcPts val="0"/>
                        </a:spcAft>
                      </a:pPr>
                      <a:r>
                        <a:rPr lang="en-US" sz="800">
                          <a:effectLst/>
                        </a:rPr>
                        <a:t>Coefficients</a:t>
                      </a:r>
                      <a:endParaRPr lang="ru-RU" sz="1100">
                        <a:effectLst/>
                        <a:latin typeface="Calibri"/>
                        <a:ea typeface="Times New Roman"/>
                        <a:cs typeface="Times New Roman"/>
                      </a:endParaRPr>
                    </a:p>
                  </a:txBody>
                  <a:tcPr marL="0" marR="0" marT="0" marB="0" anchor="b"/>
                </a:tc>
                <a:tc hMerge="1">
                  <a:txBody>
                    <a:bodyPr/>
                    <a:lstStyle/>
                    <a:p>
                      <a:endParaRPr lang="ru-RU"/>
                    </a:p>
                  </a:txBody>
                  <a:tcPr/>
                </a:tc>
                <a:tc>
                  <a:txBody>
                    <a:bodyPr/>
                    <a:lstStyle/>
                    <a:p>
                      <a:pPr>
                        <a:lnSpc>
                          <a:spcPct val="115000"/>
                        </a:lnSpc>
                        <a:spcAft>
                          <a:spcPts val="0"/>
                        </a:spcAft>
                      </a:pPr>
                      <a:r>
                        <a:rPr lang="en-US" sz="7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7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7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7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
                          <a:effectLst/>
                        </a:rPr>
                        <a:t> </a:t>
                      </a:r>
                      <a:endParaRPr lang="ru-RU" sz="1100">
                        <a:effectLst/>
                        <a:latin typeface="Calibri"/>
                        <a:ea typeface="Times New Roman"/>
                        <a:cs typeface="Times New Roman"/>
                      </a:endParaRPr>
                    </a:p>
                  </a:txBody>
                  <a:tcPr marL="0" marR="0" marT="0" marB="0" anchor="b"/>
                </a:tc>
              </a:tr>
              <a:tr h="52070">
                <a:tc>
                  <a:txBody>
                    <a:bodyPr/>
                    <a:lstStyle/>
                    <a:p>
                      <a:pPr>
                        <a:lnSpc>
                          <a:spcPct val="115000"/>
                        </a:lnSpc>
                        <a:spcAft>
                          <a:spcPts val="0"/>
                        </a:spcAft>
                      </a:pPr>
                      <a:r>
                        <a:rPr lang="en-US" sz="3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
                          <a:effectLst/>
                        </a:rPr>
                        <a:t> </a:t>
                      </a:r>
                      <a:endParaRPr lang="ru-RU" sz="1100">
                        <a:effectLst/>
                        <a:latin typeface="Calibri"/>
                        <a:ea typeface="Times New Roman"/>
                        <a:cs typeface="Times New Roman"/>
                      </a:endParaRPr>
                    </a:p>
                  </a:txBody>
                  <a:tcPr marL="0" marR="0" marT="0" marB="0" anchor="b"/>
                </a:tc>
              </a:tr>
              <a:tr h="167005">
                <a:tc>
                  <a:txBody>
                    <a:bodyPr/>
                    <a:lstStyle/>
                    <a:p>
                      <a:pPr>
                        <a:lnSpc>
                          <a:spcPct val="115000"/>
                        </a:lnSpc>
                        <a:spcAft>
                          <a:spcPts val="0"/>
                        </a:spcAft>
                      </a:pPr>
                      <a:r>
                        <a:rPr lang="en-US" sz="11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100">
                          <a:effectLst/>
                        </a:rPr>
                        <a:t> </a:t>
                      </a:r>
                      <a:endParaRPr lang="ru-RU" sz="1100">
                        <a:effectLst/>
                        <a:latin typeface="Calibri"/>
                        <a:ea typeface="Times New Roman"/>
                        <a:cs typeface="Times New Roman"/>
                      </a:endParaRPr>
                    </a:p>
                  </a:txBody>
                  <a:tcPr marL="0" marR="0" marT="0" marB="0" anchor="b"/>
                </a:tc>
                <a:tc>
                  <a:txBody>
                    <a:bodyPr/>
                    <a:lstStyle/>
                    <a:p>
                      <a:pPr marR="12700" algn="r">
                        <a:lnSpc>
                          <a:spcPct val="115000"/>
                        </a:lnSpc>
                        <a:spcAft>
                          <a:spcPts val="0"/>
                        </a:spcAft>
                      </a:pPr>
                      <a:r>
                        <a:rPr lang="en-US" sz="800">
                          <a:effectLst/>
                        </a:rPr>
                        <a:t>Fold 1</a:t>
                      </a:r>
                      <a:endParaRPr lang="ru-RU" sz="1100">
                        <a:effectLst/>
                        <a:latin typeface="Calibri"/>
                        <a:ea typeface="Times New Roman"/>
                        <a:cs typeface="Times New Roman"/>
                      </a:endParaRPr>
                    </a:p>
                  </a:txBody>
                  <a:tcPr marL="0" marR="0" marT="0" marB="0" anchor="b"/>
                </a:tc>
                <a:tc>
                  <a:txBody>
                    <a:bodyPr/>
                    <a:lstStyle/>
                    <a:p>
                      <a:pPr marR="12700" algn="r">
                        <a:lnSpc>
                          <a:spcPct val="115000"/>
                        </a:lnSpc>
                        <a:spcAft>
                          <a:spcPts val="0"/>
                        </a:spcAft>
                      </a:pPr>
                      <a:r>
                        <a:rPr lang="en-US" sz="800">
                          <a:effectLst/>
                        </a:rPr>
                        <a:t>Fold 2</a:t>
                      </a:r>
                      <a:endParaRPr lang="ru-RU" sz="1100">
                        <a:effectLst/>
                        <a:latin typeface="Calibri"/>
                        <a:ea typeface="Times New Roman"/>
                        <a:cs typeface="Times New Roman"/>
                      </a:endParaRPr>
                    </a:p>
                  </a:txBody>
                  <a:tcPr marL="0" marR="0" marT="0" marB="0" anchor="b"/>
                </a:tc>
                <a:tc>
                  <a:txBody>
                    <a:bodyPr/>
                    <a:lstStyle/>
                    <a:p>
                      <a:pPr marR="12700" algn="r">
                        <a:lnSpc>
                          <a:spcPct val="115000"/>
                        </a:lnSpc>
                        <a:spcAft>
                          <a:spcPts val="0"/>
                        </a:spcAft>
                      </a:pPr>
                      <a:r>
                        <a:rPr lang="en-US" sz="800">
                          <a:effectLst/>
                        </a:rPr>
                        <a:t>Fold 3</a:t>
                      </a:r>
                      <a:endParaRPr lang="ru-RU" sz="1100">
                        <a:effectLst/>
                        <a:latin typeface="Calibri"/>
                        <a:ea typeface="Times New Roman"/>
                        <a:cs typeface="Times New Roman"/>
                      </a:endParaRPr>
                    </a:p>
                  </a:txBody>
                  <a:tcPr marL="0" marR="0" marT="0" marB="0" anchor="b"/>
                </a:tc>
                <a:tc>
                  <a:txBody>
                    <a:bodyPr/>
                    <a:lstStyle/>
                    <a:p>
                      <a:pPr marR="12700" algn="r">
                        <a:lnSpc>
                          <a:spcPct val="115000"/>
                        </a:lnSpc>
                        <a:spcAft>
                          <a:spcPts val="0"/>
                        </a:spcAft>
                      </a:pPr>
                      <a:r>
                        <a:rPr lang="en-US" sz="800">
                          <a:effectLst/>
                        </a:rPr>
                        <a:t>Fold 4</a:t>
                      </a:r>
                      <a:endParaRPr lang="ru-RU" sz="1100">
                        <a:effectLst/>
                        <a:latin typeface="Calibri"/>
                        <a:ea typeface="Times New Roman"/>
                        <a:cs typeface="Times New Roman"/>
                      </a:endParaRPr>
                    </a:p>
                  </a:txBody>
                  <a:tcPr marL="0" marR="0" marT="0" marB="0" anchor="b"/>
                </a:tc>
                <a:tc>
                  <a:txBody>
                    <a:bodyPr/>
                    <a:lstStyle/>
                    <a:p>
                      <a:pPr marL="76200">
                        <a:lnSpc>
                          <a:spcPct val="115000"/>
                        </a:lnSpc>
                        <a:spcAft>
                          <a:spcPts val="0"/>
                        </a:spcAft>
                      </a:pPr>
                      <a:r>
                        <a:rPr lang="en-US" sz="800">
                          <a:effectLst/>
                        </a:rPr>
                        <a:t>Fold 5</a:t>
                      </a:r>
                      <a:endParaRPr lang="ru-RU" sz="1100">
                        <a:effectLst/>
                        <a:latin typeface="Calibri"/>
                        <a:ea typeface="Times New Roman"/>
                        <a:cs typeface="Times New Roman"/>
                      </a:endParaRPr>
                    </a:p>
                  </a:txBody>
                  <a:tcPr marL="0" marR="0" marT="0" marB="0" anchor="b"/>
                </a:tc>
                <a:tc>
                  <a:txBody>
                    <a:bodyPr/>
                    <a:lstStyle/>
                    <a:p>
                      <a:pPr marR="25400" algn="r">
                        <a:lnSpc>
                          <a:spcPct val="115000"/>
                        </a:lnSpc>
                        <a:spcAft>
                          <a:spcPts val="0"/>
                        </a:spcAft>
                      </a:pPr>
                      <a:r>
                        <a:rPr lang="en-US" sz="800">
                          <a:effectLst/>
                        </a:rPr>
                        <a:t>Fold 6</a:t>
                      </a:r>
                      <a:endParaRPr lang="ru-RU" sz="1100">
                        <a:effectLst/>
                        <a:latin typeface="Calibri"/>
                        <a:ea typeface="Times New Roman"/>
                        <a:cs typeface="Times New Roman"/>
                      </a:endParaRPr>
                    </a:p>
                  </a:txBody>
                  <a:tcPr marL="0" marR="0" marT="0" marB="0" anchor="b"/>
                </a:tc>
                <a:tc>
                  <a:txBody>
                    <a:bodyPr/>
                    <a:lstStyle/>
                    <a:p>
                      <a:pPr marR="25400" algn="r">
                        <a:lnSpc>
                          <a:spcPct val="115000"/>
                        </a:lnSpc>
                        <a:spcAft>
                          <a:spcPts val="0"/>
                        </a:spcAft>
                      </a:pPr>
                      <a:r>
                        <a:rPr lang="en-US" sz="800">
                          <a:effectLst/>
                        </a:rPr>
                        <a:t>Fold 7</a:t>
                      </a:r>
                      <a:endParaRPr lang="ru-RU" sz="1100">
                        <a:effectLst/>
                        <a:latin typeface="Calibri"/>
                        <a:ea typeface="Times New Roman"/>
                        <a:cs typeface="Times New Roman"/>
                      </a:endParaRPr>
                    </a:p>
                  </a:txBody>
                  <a:tcPr marL="0" marR="0" marT="0" marB="0" anchor="b"/>
                </a:tc>
                <a:tc>
                  <a:txBody>
                    <a:bodyPr/>
                    <a:lstStyle/>
                    <a:p>
                      <a:pPr marR="25400" algn="r">
                        <a:lnSpc>
                          <a:spcPct val="115000"/>
                        </a:lnSpc>
                        <a:spcAft>
                          <a:spcPts val="0"/>
                        </a:spcAft>
                      </a:pPr>
                      <a:r>
                        <a:rPr lang="en-US" sz="800">
                          <a:effectLst/>
                        </a:rPr>
                        <a:t>Fold 8</a:t>
                      </a:r>
                      <a:endParaRPr lang="ru-RU" sz="1100">
                        <a:effectLst/>
                        <a:latin typeface="Calibri"/>
                        <a:ea typeface="Times New Roman"/>
                        <a:cs typeface="Times New Roman"/>
                      </a:endParaRPr>
                    </a:p>
                  </a:txBody>
                  <a:tcPr marL="0" marR="0" marT="0" marB="0" anchor="b"/>
                </a:tc>
                <a:tc>
                  <a:txBody>
                    <a:bodyPr/>
                    <a:lstStyle/>
                    <a:p>
                      <a:pPr marR="12700" algn="r">
                        <a:lnSpc>
                          <a:spcPct val="115000"/>
                        </a:lnSpc>
                        <a:spcAft>
                          <a:spcPts val="0"/>
                        </a:spcAft>
                      </a:pPr>
                      <a:r>
                        <a:rPr lang="en-US" sz="800">
                          <a:effectLst/>
                        </a:rPr>
                        <a:t>Fold 9</a:t>
                      </a:r>
                      <a:endParaRPr lang="ru-RU" sz="1100">
                        <a:effectLst/>
                        <a:latin typeface="Calibri"/>
                        <a:ea typeface="Times New Roman"/>
                        <a:cs typeface="Times New Roman"/>
                      </a:endParaRPr>
                    </a:p>
                  </a:txBody>
                  <a:tcPr marL="0" marR="0" marT="0" marB="0" anchor="b"/>
                </a:tc>
                <a:tc>
                  <a:txBody>
                    <a:bodyPr/>
                    <a:lstStyle/>
                    <a:p>
                      <a:pPr algn="r">
                        <a:lnSpc>
                          <a:spcPct val="115000"/>
                        </a:lnSpc>
                        <a:spcAft>
                          <a:spcPts val="0"/>
                        </a:spcAft>
                      </a:pPr>
                      <a:r>
                        <a:rPr lang="en-US" sz="800">
                          <a:effectLst/>
                        </a:rPr>
                        <a:t>Fold 10</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
                          <a:effectLst/>
                        </a:rPr>
                        <a:t> </a:t>
                      </a:r>
                      <a:endParaRPr lang="ru-RU" sz="1100">
                        <a:effectLst/>
                        <a:latin typeface="Calibri"/>
                        <a:ea typeface="Times New Roman"/>
                        <a:cs typeface="Times New Roman"/>
                      </a:endParaRPr>
                    </a:p>
                  </a:txBody>
                  <a:tcPr marL="0" marR="0" marT="0" marB="0" anchor="b"/>
                </a:tc>
              </a:tr>
              <a:tr h="51435">
                <a:tc>
                  <a:txBody>
                    <a:bodyPr/>
                    <a:lstStyle/>
                    <a:p>
                      <a:pPr>
                        <a:lnSpc>
                          <a:spcPct val="115000"/>
                        </a:lnSpc>
                        <a:spcAft>
                          <a:spcPts val="0"/>
                        </a:spcAft>
                      </a:pPr>
                      <a:r>
                        <a:rPr lang="en-US" sz="3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
                          <a:effectLst/>
                        </a:rPr>
                        <a:t> </a:t>
                      </a:r>
                      <a:endParaRPr lang="ru-RU" sz="1100">
                        <a:effectLst/>
                        <a:latin typeface="Calibri"/>
                        <a:ea typeface="Times New Roman"/>
                        <a:cs typeface="Times New Roman"/>
                      </a:endParaRPr>
                    </a:p>
                  </a:txBody>
                  <a:tcPr marL="0" marR="0" marT="0" marB="0" anchor="b"/>
                </a:tc>
              </a:tr>
              <a:tr h="158115">
                <a:tc>
                  <a:txBody>
                    <a:bodyPr/>
                    <a:lstStyle/>
                    <a:p>
                      <a:pPr>
                        <a:lnSpc>
                          <a:spcPct val="115000"/>
                        </a:lnSpc>
                        <a:spcAft>
                          <a:spcPts val="0"/>
                        </a:spcAft>
                      </a:pPr>
                      <a:r>
                        <a:rPr lang="en-US" sz="800">
                          <a:effectLst/>
                        </a:rPr>
                        <a:t>Variables</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5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
                          <a:effectLst/>
                        </a:rPr>
                        <a:t> </a:t>
                      </a:r>
                      <a:endParaRPr lang="ru-RU" sz="1100">
                        <a:effectLst/>
                        <a:latin typeface="Calibri"/>
                        <a:ea typeface="Times New Roman"/>
                        <a:cs typeface="Times New Roman"/>
                      </a:endParaRPr>
                    </a:p>
                  </a:txBody>
                  <a:tcPr marL="0" marR="0" marT="0" marB="0" anchor="b"/>
                </a:tc>
              </a:tr>
              <a:tr h="151765">
                <a:tc>
                  <a:txBody>
                    <a:bodyPr/>
                    <a:lstStyle/>
                    <a:p>
                      <a:pPr>
                        <a:lnSpc>
                          <a:spcPct val="115000"/>
                        </a:lnSpc>
                        <a:spcAft>
                          <a:spcPts val="0"/>
                        </a:spcAft>
                      </a:pPr>
                      <a:r>
                        <a:rPr lang="en-US" sz="800">
                          <a:effectLst/>
                        </a:rPr>
                        <a:t>Inclusive</a:t>
                      </a:r>
                      <a:endParaRPr lang="ru-RU" sz="1100">
                        <a:effectLst/>
                        <a:latin typeface="Calibri"/>
                        <a:ea typeface="Times New Roman"/>
                        <a:cs typeface="Times New Roman"/>
                      </a:endParaRPr>
                    </a:p>
                  </a:txBody>
                  <a:tcPr marL="0" marR="0" marT="0" marB="0" anchor="b"/>
                </a:tc>
                <a:tc gridSpan="2">
                  <a:txBody>
                    <a:bodyPr/>
                    <a:lstStyle/>
                    <a:p>
                      <a:pPr algn="r">
                        <a:lnSpc>
                          <a:spcPct val="115000"/>
                        </a:lnSpc>
                        <a:spcAft>
                          <a:spcPts val="0"/>
                        </a:spcAft>
                      </a:pPr>
                      <a:r>
                        <a:rPr lang="en-US" sz="800">
                          <a:effectLst/>
                        </a:rPr>
                        <a:t>.21**</a:t>
                      </a:r>
                      <a:endParaRPr lang="ru-RU" sz="1100">
                        <a:effectLst/>
                        <a:latin typeface="Calibri"/>
                        <a:ea typeface="Times New Roman"/>
                        <a:cs typeface="Times New Roman"/>
                      </a:endParaRPr>
                    </a:p>
                  </a:txBody>
                  <a:tcPr marL="0" marR="0" marT="0" marB="0" anchor="b"/>
                </a:tc>
                <a:tc hMerge="1">
                  <a:txBody>
                    <a:bodyPr/>
                    <a:lstStyle/>
                    <a:p>
                      <a:endParaRPr lang="ru-RU"/>
                    </a:p>
                  </a:txBody>
                  <a:tcPr/>
                </a:tc>
                <a:tc>
                  <a:txBody>
                    <a:bodyPr/>
                    <a:lstStyle/>
                    <a:p>
                      <a:pPr algn="r">
                        <a:lnSpc>
                          <a:spcPct val="115000"/>
                        </a:lnSpc>
                        <a:spcAft>
                          <a:spcPts val="0"/>
                        </a:spcAft>
                      </a:pPr>
                      <a:r>
                        <a:rPr lang="en-US" sz="800">
                          <a:effectLst/>
                        </a:rPr>
                        <a:t>.28**</a:t>
                      </a:r>
                      <a:endParaRPr lang="ru-RU" sz="1100">
                        <a:effectLst/>
                        <a:latin typeface="Calibri"/>
                        <a:ea typeface="Times New Roman"/>
                        <a:cs typeface="Times New Roman"/>
                      </a:endParaRPr>
                    </a:p>
                  </a:txBody>
                  <a:tcPr marL="0" marR="0" marT="0" marB="0" anchor="b"/>
                </a:tc>
                <a:tc>
                  <a:txBody>
                    <a:bodyPr/>
                    <a:lstStyle/>
                    <a:p>
                      <a:pPr algn="r">
                        <a:lnSpc>
                          <a:spcPct val="115000"/>
                        </a:lnSpc>
                        <a:spcAft>
                          <a:spcPts val="0"/>
                        </a:spcAft>
                      </a:pPr>
                      <a:r>
                        <a:rPr lang="en-US" sz="800">
                          <a:effectLst/>
                        </a:rPr>
                        <a:t>.32**</a:t>
                      </a:r>
                      <a:endParaRPr lang="ru-RU" sz="1100">
                        <a:effectLst/>
                        <a:latin typeface="Calibri"/>
                        <a:ea typeface="Times New Roman"/>
                        <a:cs typeface="Times New Roman"/>
                      </a:endParaRPr>
                    </a:p>
                  </a:txBody>
                  <a:tcPr marL="0" marR="0" marT="0" marB="0" anchor="b"/>
                </a:tc>
                <a:tc>
                  <a:txBody>
                    <a:bodyPr/>
                    <a:lstStyle/>
                    <a:p>
                      <a:pPr algn="r">
                        <a:lnSpc>
                          <a:spcPct val="115000"/>
                        </a:lnSpc>
                        <a:spcAft>
                          <a:spcPts val="0"/>
                        </a:spcAft>
                      </a:pPr>
                      <a:r>
                        <a:rPr lang="en-US" sz="800">
                          <a:effectLst/>
                        </a:rPr>
                        <a:t>.29**</a:t>
                      </a:r>
                      <a:endParaRPr lang="ru-RU" sz="1100">
                        <a:effectLst/>
                        <a:latin typeface="Calibri"/>
                        <a:ea typeface="Times New Roman"/>
                        <a:cs typeface="Times New Roman"/>
                      </a:endParaRPr>
                    </a:p>
                  </a:txBody>
                  <a:tcPr marL="0" marR="0" marT="0" marB="0" anchor="b"/>
                </a:tc>
                <a:tc>
                  <a:txBody>
                    <a:bodyPr/>
                    <a:lstStyle/>
                    <a:p>
                      <a:pPr marL="165100">
                        <a:lnSpc>
                          <a:spcPct val="115000"/>
                        </a:lnSpc>
                        <a:spcAft>
                          <a:spcPts val="0"/>
                        </a:spcAft>
                      </a:pPr>
                      <a:r>
                        <a:rPr lang="en-US" sz="800">
                          <a:effectLst/>
                        </a:rPr>
                        <a:t>.23**</a:t>
                      </a:r>
                      <a:endParaRPr lang="ru-RU" sz="1100">
                        <a:effectLst/>
                        <a:latin typeface="Calibri"/>
                        <a:ea typeface="Times New Roman"/>
                        <a:cs typeface="Times New Roman"/>
                      </a:endParaRPr>
                    </a:p>
                  </a:txBody>
                  <a:tcPr marL="0" marR="0" marT="0" marB="0" anchor="b"/>
                </a:tc>
                <a:tc>
                  <a:txBody>
                    <a:bodyPr/>
                    <a:lstStyle/>
                    <a:p>
                      <a:pPr algn="r">
                        <a:lnSpc>
                          <a:spcPct val="115000"/>
                        </a:lnSpc>
                        <a:spcAft>
                          <a:spcPts val="0"/>
                        </a:spcAft>
                      </a:pPr>
                      <a:r>
                        <a:rPr lang="en-US" sz="800">
                          <a:effectLst/>
                        </a:rPr>
                        <a:t>.24**</a:t>
                      </a:r>
                      <a:endParaRPr lang="ru-RU" sz="1100">
                        <a:effectLst/>
                        <a:latin typeface="Calibri"/>
                        <a:ea typeface="Times New Roman"/>
                        <a:cs typeface="Times New Roman"/>
                      </a:endParaRPr>
                    </a:p>
                  </a:txBody>
                  <a:tcPr marL="0" marR="0" marT="0" marB="0" anchor="b"/>
                </a:tc>
                <a:tc>
                  <a:txBody>
                    <a:bodyPr/>
                    <a:lstStyle/>
                    <a:p>
                      <a:pPr algn="r">
                        <a:lnSpc>
                          <a:spcPct val="115000"/>
                        </a:lnSpc>
                        <a:spcAft>
                          <a:spcPts val="0"/>
                        </a:spcAft>
                      </a:pPr>
                      <a:r>
                        <a:rPr lang="en-US" sz="800">
                          <a:effectLst/>
                        </a:rPr>
                        <a:t>.26**</a:t>
                      </a:r>
                      <a:endParaRPr lang="ru-RU" sz="1100">
                        <a:effectLst/>
                        <a:latin typeface="Calibri"/>
                        <a:ea typeface="Times New Roman"/>
                        <a:cs typeface="Times New Roman"/>
                      </a:endParaRPr>
                    </a:p>
                  </a:txBody>
                  <a:tcPr marL="0" marR="0" marT="0" marB="0" anchor="b"/>
                </a:tc>
                <a:tc>
                  <a:txBody>
                    <a:bodyPr/>
                    <a:lstStyle/>
                    <a:p>
                      <a:pPr algn="r">
                        <a:lnSpc>
                          <a:spcPct val="115000"/>
                        </a:lnSpc>
                        <a:spcAft>
                          <a:spcPts val="0"/>
                        </a:spcAft>
                      </a:pPr>
                      <a:r>
                        <a:rPr lang="en-US" sz="800">
                          <a:effectLst/>
                        </a:rPr>
                        <a:t>.20**</a:t>
                      </a:r>
                      <a:endParaRPr lang="ru-RU" sz="1100">
                        <a:effectLst/>
                        <a:latin typeface="Calibri"/>
                        <a:ea typeface="Times New Roman"/>
                        <a:cs typeface="Times New Roman"/>
                      </a:endParaRPr>
                    </a:p>
                  </a:txBody>
                  <a:tcPr marL="0" marR="0" marT="0" marB="0" anchor="b"/>
                </a:tc>
                <a:tc>
                  <a:txBody>
                    <a:bodyPr/>
                    <a:lstStyle/>
                    <a:p>
                      <a:pPr algn="r">
                        <a:lnSpc>
                          <a:spcPct val="115000"/>
                        </a:lnSpc>
                        <a:spcAft>
                          <a:spcPts val="0"/>
                        </a:spcAft>
                      </a:pPr>
                      <a:r>
                        <a:rPr lang="en-US" sz="800">
                          <a:effectLst/>
                        </a:rPr>
                        <a:t>.30**</a:t>
                      </a:r>
                      <a:endParaRPr lang="ru-RU" sz="1100">
                        <a:effectLst/>
                        <a:latin typeface="Calibri"/>
                        <a:ea typeface="Times New Roman"/>
                        <a:cs typeface="Times New Roman"/>
                      </a:endParaRPr>
                    </a:p>
                  </a:txBody>
                  <a:tcPr marL="0" marR="0" marT="0" marB="0" anchor="b"/>
                </a:tc>
                <a:tc>
                  <a:txBody>
                    <a:bodyPr/>
                    <a:lstStyle/>
                    <a:p>
                      <a:pPr algn="r">
                        <a:lnSpc>
                          <a:spcPct val="115000"/>
                        </a:lnSpc>
                        <a:spcAft>
                          <a:spcPts val="0"/>
                        </a:spcAft>
                      </a:pPr>
                      <a:r>
                        <a:rPr lang="en-US" sz="800">
                          <a:effectLst/>
                        </a:rPr>
                        <a:t>.25**</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
                          <a:effectLst/>
                        </a:rPr>
                        <a:t> </a:t>
                      </a:r>
                      <a:endParaRPr lang="ru-RU" sz="1100">
                        <a:effectLst/>
                        <a:latin typeface="Calibri"/>
                        <a:ea typeface="Times New Roman"/>
                        <a:cs typeface="Times New Roman"/>
                      </a:endParaRPr>
                    </a:p>
                  </a:txBody>
                  <a:tcPr marL="0" marR="0" marT="0" marB="0" anchor="b"/>
                </a:tc>
              </a:tr>
              <a:tr h="151765">
                <a:tc>
                  <a:txBody>
                    <a:bodyPr/>
                    <a:lstStyle/>
                    <a:p>
                      <a:pPr>
                        <a:lnSpc>
                          <a:spcPct val="115000"/>
                        </a:lnSpc>
                        <a:spcAft>
                          <a:spcPts val="0"/>
                        </a:spcAft>
                      </a:pPr>
                      <a:r>
                        <a:rPr lang="en-US" sz="800">
                          <a:effectLst/>
                        </a:rPr>
                        <a:t>Function</a:t>
                      </a:r>
                      <a:endParaRPr lang="ru-RU" sz="1100">
                        <a:effectLst/>
                        <a:latin typeface="Calibri"/>
                        <a:ea typeface="Times New Roman"/>
                        <a:cs typeface="Times New Roman"/>
                      </a:endParaRPr>
                    </a:p>
                  </a:txBody>
                  <a:tcPr marL="0" marR="0" marT="0" marB="0" anchor="b"/>
                </a:tc>
                <a:tc gridSpan="2">
                  <a:txBody>
                    <a:bodyPr/>
                    <a:lstStyle/>
                    <a:p>
                      <a:pPr algn="r">
                        <a:lnSpc>
                          <a:spcPct val="115000"/>
                        </a:lnSpc>
                        <a:spcAft>
                          <a:spcPts val="0"/>
                        </a:spcAft>
                      </a:pPr>
                      <a:r>
                        <a:rPr lang="en-US" sz="800">
                          <a:effectLst/>
                        </a:rPr>
                        <a:t>.01**</a:t>
                      </a:r>
                      <a:endParaRPr lang="ru-RU" sz="1100">
                        <a:effectLst/>
                        <a:latin typeface="Calibri"/>
                        <a:ea typeface="Times New Roman"/>
                        <a:cs typeface="Times New Roman"/>
                      </a:endParaRPr>
                    </a:p>
                  </a:txBody>
                  <a:tcPr marL="0" marR="0" marT="0" marB="0" anchor="b"/>
                </a:tc>
                <a:tc hMerge="1">
                  <a:txBody>
                    <a:bodyPr/>
                    <a:lstStyle/>
                    <a:p>
                      <a:endParaRPr lang="ru-RU"/>
                    </a:p>
                  </a:txBody>
                  <a:tcPr/>
                </a:tc>
                <a:tc>
                  <a:txBody>
                    <a:bodyPr/>
                    <a:lstStyle/>
                    <a:p>
                      <a:pPr>
                        <a:lnSpc>
                          <a:spcPct val="115000"/>
                        </a:lnSpc>
                        <a:spcAft>
                          <a:spcPts val="0"/>
                        </a:spcAft>
                      </a:pPr>
                      <a:r>
                        <a:rPr lang="en-US" sz="1000">
                          <a:effectLst/>
                        </a:rPr>
                        <a:t> </a:t>
                      </a:r>
                      <a:endParaRPr lang="ru-RU" sz="1100">
                        <a:effectLst/>
                        <a:latin typeface="Calibri"/>
                        <a:ea typeface="Times New Roman"/>
                        <a:cs typeface="Times New Roman"/>
                      </a:endParaRPr>
                    </a:p>
                  </a:txBody>
                  <a:tcPr marL="0" marR="0" marT="0" marB="0" anchor="b"/>
                </a:tc>
                <a:tc>
                  <a:txBody>
                    <a:bodyPr/>
                    <a:lstStyle/>
                    <a:p>
                      <a:pPr algn="r">
                        <a:lnSpc>
                          <a:spcPct val="115000"/>
                        </a:lnSpc>
                        <a:spcAft>
                          <a:spcPts val="0"/>
                        </a:spcAft>
                      </a:pPr>
                      <a:r>
                        <a:rPr lang="en-US" sz="800">
                          <a:effectLst/>
                        </a:rPr>
                        <a:t>.11**</a:t>
                      </a:r>
                      <a:endParaRPr lang="ru-RU" sz="1100">
                        <a:effectLst/>
                        <a:latin typeface="Calibri"/>
                        <a:ea typeface="Times New Roman"/>
                        <a:cs typeface="Times New Roman"/>
                      </a:endParaRPr>
                    </a:p>
                  </a:txBody>
                  <a:tcPr marL="0" marR="0" marT="0" marB="0" anchor="b"/>
                </a:tc>
                <a:tc>
                  <a:txBody>
                    <a:bodyPr/>
                    <a:lstStyle/>
                    <a:p>
                      <a:pPr algn="r">
                        <a:lnSpc>
                          <a:spcPct val="115000"/>
                        </a:lnSpc>
                        <a:spcAft>
                          <a:spcPts val="0"/>
                        </a:spcAft>
                      </a:pPr>
                      <a:r>
                        <a:rPr lang="en-US" sz="800">
                          <a:effectLst/>
                        </a:rPr>
                        <a:t>.08**</a:t>
                      </a:r>
                      <a:endParaRPr lang="ru-RU" sz="1100">
                        <a:effectLst/>
                        <a:latin typeface="Calibri"/>
                        <a:ea typeface="Times New Roman"/>
                        <a:cs typeface="Times New Roman"/>
                      </a:endParaRPr>
                    </a:p>
                  </a:txBody>
                  <a:tcPr marL="0" marR="0" marT="0" marB="0" anchor="b"/>
                </a:tc>
                <a:tc>
                  <a:txBody>
                    <a:bodyPr/>
                    <a:lstStyle/>
                    <a:p>
                      <a:pPr marL="165100">
                        <a:lnSpc>
                          <a:spcPct val="115000"/>
                        </a:lnSpc>
                        <a:spcAft>
                          <a:spcPts val="0"/>
                        </a:spcAft>
                      </a:pPr>
                      <a:r>
                        <a:rPr lang="en-US" sz="800">
                          <a:effectLst/>
                        </a:rPr>
                        <a:t>.10**</a:t>
                      </a:r>
                      <a:endParaRPr lang="ru-RU" sz="1100">
                        <a:effectLst/>
                        <a:latin typeface="Calibri"/>
                        <a:ea typeface="Times New Roman"/>
                        <a:cs typeface="Times New Roman"/>
                      </a:endParaRPr>
                    </a:p>
                  </a:txBody>
                  <a:tcPr marL="0" marR="0" marT="0" marB="0" anchor="b"/>
                </a:tc>
                <a:tc>
                  <a:txBody>
                    <a:bodyPr/>
                    <a:lstStyle/>
                    <a:p>
                      <a:pPr marR="25400" algn="r">
                        <a:lnSpc>
                          <a:spcPct val="115000"/>
                        </a:lnSpc>
                        <a:spcAft>
                          <a:spcPts val="0"/>
                        </a:spcAft>
                      </a:pPr>
                      <a:r>
                        <a:rPr lang="en-US" sz="800">
                          <a:effectLst/>
                        </a:rPr>
                        <a:t>.07*</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0">
                          <a:effectLst/>
                        </a:rPr>
                        <a:t> </a:t>
                      </a:r>
                      <a:endParaRPr lang="ru-RU" sz="1100">
                        <a:effectLst/>
                        <a:latin typeface="Calibri"/>
                        <a:ea typeface="Times New Roman"/>
                        <a:cs typeface="Times New Roman"/>
                      </a:endParaRPr>
                    </a:p>
                  </a:txBody>
                  <a:tcPr marL="0" marR="0" marT="0" marB="0" anchor="b"/>
                </a:tc>
                <a:tc>
                  <a:txBody>
                    <a:bodyPr/>
                    <a:lstStyle/>
                    <a:p>
                      <a:pPr algn="r">
                        <a:lnSpc>
                          <a:spcPct val="115000"/>
                        </a:lnSpc>
                        <a:spcAft>
                          <a:spcPts val="0"/>
                        </a:spcAft>
                      </a:pPr>
                      <a:r>
                        <a:rPr lang="en-US" sz="800">
                          <a:effectLst/>
                        </a:rPr>
                        <a:t>.09**</a:t>
                      </a:r>
                      <a:endParaRPr lang="ru-RU" sz="1100">
                        <a:effectLst/>
                        <a:latin typeface="Calibri"/>
                        <a:ea typeface="Times New Roman"/>
                        <a:cs typeface="Times New Roman"/>
                      </a:endParaRPr>
                    </a:p>
                  </a:txBody>
                  <a:tcPr marL="0" marR="0" marT="0" marB="0" anchor="b"/>
                </a:tc>
                <a:tc>
                  <a:txBody>
                    <a:bodyPr/>
                    <a:lstStyle/>
                    <a:p>
                      <a:pPr algn="r">
                        <a:lnSpc>
                          <a:spcPct val="115000"/>
                        </a:lnSpc>
                        <a:spcAft>
                          <a:spcPts val="0"/>
                        </a:spcAft>
                      </a:pPr>
                      <a:r>
                        <a:rPr lang="en-US" sz="800">
                          <a:effectLst/>
                        </a:rPr>
                        <a:t>.10**</a:t>
                      </a:r>
                      <a:endParaRPr lang="ru-RU" sz="1100">
                        <a:effectLst/>
                        <a:latin typeface="Calibri"/>
                        <a:ea typeface="Times New Roman"/>
                        <a:cs typeface="Times New Roman"/>
                      </a:endParaRPr>
                    </a:p>
                  </a:txBody>
                  <a:tcPr marL="0" marR="0" marT="0" marB="0" anchor="b"/>
                </a:tc>
                <a:tc>
                  <a:txBody>
                    <a:bodyPr/>
                    <a:lstStyle/>
                    <a:p>
                      <a:pPr algn="r">
                        <a:lnSpc>
                          <a:spcPct val="115000"/>
                        </a:lnSpc>
                        <a:spcAft>
                          <a:spcPts val="0"/>
                        </a:spcAft>
                      </a:pPr>
                      <a:r>
                        <a:rPr lang="en-US" sz="800">
                          <a:effectLst/>
                        </a:rPr>
                        <a:t>.09**</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
                          <a:effectLst/>
                        </a:rPr>
                        <a:t> </a:t>
                      </a:r>
                      <a:endParaRPr lang="ru-RU" sz="1100">
                        <a:effectLst/>
                        <a:latin typeface="Calibri"/>
                        <a:ea typeface="Times New Roman"/>
                        <a:cs typeface="Times New Roman"/>
                      </a:endParaRPr>
                    </a:p>
                  </a:txBody>
                  <a:tcPr marL="0" marR="0" marT="0" marB="0" anchor="b"/>
                </a:tc>
              </a:tr>
              <a:tr h="151765">
                <a:tc>
                  <a:txBody>
                    <a:bodyPr/>
                    <a:lstStyle/>
                    <a:p>
                      <a:pPr>
                        <a:lnSpc>
                          <a:spcPct val="115000"/>
                        </a:lnSpc>
                        <a:spcAft>
                          <a:spcPts val="0"/>
                        </a:spcAft>
                      </a:pPr>
                      <a:r>
                        <a:rPr lang="en-US" sz="800">
                          <a:effectLst/>
                        </a:rPr>
                        <a:t>Cause</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0">
                          <a:effectLst/>
                        </a:rPr>
                        <a:t> </a:t>
                      </a:r>
                      <a:endParaRPr lang="ru-RU" sz="1100">
                        <a:effectLst/>
                        <a:latin typeface="Calibri"/>
                        <a:ea typeface="Times New Roman"/>
                        <a:cs typeface="Times New Roman"/>
                      </a:endParaRPr>
                    </a:p>
                  </a:txBody>
                  <a:tcPr marL="0" marR="0" marT="0" marB="0" anchor="b"/>
                </a:tc>
                <a:tc>
                  <a:txBody>
                    <a:bodyPr/>
                    <a:lstStyle/>
                    <a:p>
                      <a:pPr marR="12700" algn="r">
                        <a:lnSpc>
                          <a:spcPct val="115000"/>
                        </a:lnSpc>
                        <a:spcAft>
                          <a:spcPts val="0"/>
                        </a:spcAft>
                      </a:pPr>
                      <a:r>
                        <a:rPr lang="en-US" sz="800">
                          <a:effectLst/>
                        </a:rPr>
                        <a:t>.54*</a:t>
                      </a:r>
                      <a:endParaRPr lang="ru-RU" sz="1100">
                        <a:effectLst/>
                        <a:latin typeface="Calibri"/>
                        <a:ea typeface="Times New Roman"/>
                        <a:cs typeface="Times New Roman"/>
                      </a:endParaRPr>
                    </a:p>
                  </a:txBody>
                  <a:tcPr marL="0" marR="0" marT="0" marB="0" anchor="b"/>
                </a:tc>
                <a:tc>
                  <a:txBody>
                    <a:bodyPr/>
                    <a:lstStyle/>
                    <a:p>
                      <a:pPr marR="63500" algn="r">
                        <a:lnSpc>
                          <a:spcPct val="115000"/>
                        </a:lnSpc>
                        <a:spcAft>
                          <a:spcPts val="0"/>
                        </a:spcAft>
                      </a:pPr>
                      <a:r>
                        <a:rPr lang="en-US" sz="800">
                          <a:effectLst/>
                        </a:rPr>
                        <a:t>.33</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0">
                          <a:effectLst/>
                        </a:rPr>
                        <a:t> </a:t>
                      </a:r>
                      <a:endParaRPr lang="ru-RU" sz="1100">
                        <a:effectLst/>
                        <a:latin typeface="Calibri"/>
                        <a:ea typeface="Times New Roman"/>
                        <a:cs typeface="Times New Roman"/>
                      </a:endParaRPr>
                    </a:p>
                  </a:txBody>
                  <a:tcPr marL="0" marR="0" marT="0" marB="0" anchor="b"/>
                </a:tc>
                <a:tc>
                  <a:txBody>
                    <a:bodyPr/>
                    <a:lstStyle/>
                    <a:p>
                      <a:pPr algn="r">
                        <a:lnSpc>
                          <a:spcPct val="115000"/>
                        </a:lnSpc>
                        <a:spcAft>
                          <a:spcPts val="0"/>
                        </a:spcAft>
                      </a:pPr>
                      <a:r>
                        <a:rPr lang="en-US" sz="800">
                          <a:effectLst/>
                        </a:rPr>
                        <a:t>.38*</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
                          <a:effectLst/>
                        </a:rPr>
                        <a:t> </a:t>
                      </a:r>
                      <a:endParaRPr lang="ru-RU" sz="1100">
                        <a:effectLst/>
                        <a:latin typeface="Calibri"/>
                        <a:ea typeface="Times New Roman"/>
                        <a:cs typeface="Times New Roman"/>
                      </a:endParaRPr>
                    </a:p>
                  </a:txBody>
                  <a:tcPr marL="0" marR="0" marT="0" marB="0" anchor="b"/>
                </a:tc>
              </a:tr>
              <a:tr h="151765">
                <a:tc>
                  <a:txBody>
                    <a:bodyPr/>
                    <a:lstStyle/>
                    <a:p>
                      <a:pPr>
                        <a:lnSpc>
                          <a:spcPct val="115000"/>
                        </a:lnSpc>
                        <a:spcAft>
                          <a:spcPts val="0"/>
                        </a:spcAft>
                      </a:pPr>
                      <a:r>
                        <a:rPr lang="en-US" sz="800">
                          <a:effectLst/>
                        </a:rPr>
                        <a:t>Leisure</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0">
                          <a:effectLst/>
                        </a:rPr>
                        <a:t> </a:t>
                      </a:r>
                      <a:endParaRPr lang="ru-RU" sz="1100">
                        <a:effectLst/>
                        <a:latin typeface="Calibri"/>
                        <a:ea typeface="Times New Roman"/>
                        <a:cs typeface="Times New Roman"/>
                      </a:endParaRPr>
                    </a:p>
                  </a:txBody>
                  <a:tcPr marL="0" marR="0" marT="0" marB="0" anchor="b"/>
                </a:tc>
                <a:tc>
                  <a:txBody>
                    <a:bodyPr/>
                    <a:lstStyle/>
                    <a:p>
                      <a:pPr algn="r">
                        <a:lnSpc>
                          <a:spcPct val="115000"/>
                        </a:lnSpc>
                        <a:spcAft>
                          <a:spcPts val="0"/>
                        </a:spcAft>
                      </a:pPr>
                      <a:r>
                        <a:rPr lang="en-US" sz="800">
                          <a:effectLst/>
                        </a:rPr>
                        <a:t>.62**</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
                          <a:effectLst/>
                        </a:rPr>
                        <a:t> </a:t>
                      </a:r>
                      <a:endParaRPr lang="ru-RU" sz="1100">
                        <a:effectLst/>
                        <a:latin typeface="Calibri"/>
                        <a:ea typeface="Times New Roman"/>
                        <a:cs typeface="Times New Roman"/>
                      </a:endParaRPr>
                    </a:p>
                  </a:txBody>
                  <a:tcPr marL="0" marR="0" marT="0" marB="0" anchor="b"/>
                </a:tc>
              </a:tr>
              <a:tr h="208915">
                <a:tc>
                  <a:txBody>
                    <a:bodyPr/>
                    <a:lstStyle/>
                    <a:p>
                      <a:pPr>
                        <a:lnSpc>
                          <a:spcPct val="115000"/>
                        </a:lnSpc>
                        <a:spcAft>
                          <a:spcPts val="0"/>
                        </a:spcAft>
                      </a:pPr>
                      <a:r>
                        <a:rPr lang="en-US" sz="800">
                          <a:effectLst/>
                        </a:rPr>
                        <a:t>Sad</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2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2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2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200">
                          <a:effectLst/>
                        </a:rPr>
                        <a:t> </a:t>
                      </a:r>
                      <a:endParaRPr lang="ru-RU" sz="1100">
                        <a:effectLst/>
                        <a:latin typeface="Calibri"/>
                        <a:ea typeface="Times New Roman"/>
                        <a:cs typeface="Times New Roman"/>
                      </a:endParaRPr>
                    </a:p>
                  </a:txBody>
                  <a:tcPr marL="0" marR="0" marT="0" marB="0" anchor="b"/>
                </a:tc>
                <a:tc>
                  <a:txBody>
                    <a:bodyPr/>
                    <a:lstStyle/>
                    <a:p>
                      <a:pPr marR="12700" algn="r">
                        <a:lnSpc>
                          <a:spcPts val="970"/>
                        </a:lnSpc>
                        <a:spcAft>
                          <a:spcPts val="0"/>
                        </a:spcAft>
                      </a:pPr>
                      <a:r>
                        <a:rPr lang="en-US" sz="800">
                          <a:effectLst/>
                        </a:rPr>
                        <a:t>_.31*</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2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2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2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2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200">
                          <a:effectLst/>
                        </a:rPr>
                        <a:t> </a:t>
                      </a:r>
                      <a:endParaRPr lang="ru-RU" sz="1100">
                        <a:effectLst/>
                        <a:latin typeface="Calibri"/>
                        <a:ea typeface="Times New Roman"/>
                        <a:cs typeface="Times New Roman"/>
                      </a:endParaRPr>
                    </a:p>
                  </a:txBody>
                  <a:tcPr marL="0" marR="0" marT="0" marB="0" anchor="b"/>
                </a:tc>
                <a:tc rowSpan="2">
                  <a:txBody>
                    <a:bodyPr/>
                    <a:lstStyle/>
                    <a:p>
                      <a:pPr algn="r">
                        <a:lnSpc>
                          <a:spcPts val="970"/>
                        </a:lnSpc>
                        <a:spcAft>
                          <a:spcPts val="0"/>
                        </a:spcAft>
                      </a:pPr>
                      <a:r>
                        <a:rPr lang="en-US" sz="800">
                          <a:effectLst/>
                        </a:rPr>
                        <a:t>_.14*</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
                          <a:effectLst/>
                        </a:rPr>
                        <a:t> </a:t>
                      </a:r>
                      <a:endParaRPr lang="ru-RU" sz="1100">
                        <a:effectLst/>
                        <a:latin typeface="Calibri"/>
                        <a:ea typeface="Times New Roman"/>
                        <a:cs typeface="Times New Roman"/>
                      </a:endParaRPr>
                    </a:p>
                  </a:txBody>
                  <a:tcPr marL="0" marR="0" marT="0" marB="0" anchor="b"/>
                </a:tc>
              </a:tr>
              <a:tr h="147320">
                <a:tc>
                  <a:txBody>
                    <a:bodyPr/>
                    <a:lstStyle/>
                    <a:p>
                      <a:pPr>
                        <a:lnSpc>
                          <a:spcPts val="740"/>
                        </a:lnSpc>
                        <a:spcAft>
                          <a:spcPts val="0"/>
                        </a:spcAft>
                      </a:pPr>
                      <a:r>
                        <a:rPr lang="en-US" sz="800">
                          <a:effectLst/>
                        </a:rPr>
                        <a:t>Positive</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0">
                          <a:effectLst/>
                        </a:rPr>
                        <a:t> </a:t>
                      </a:r>
                      <a:endParaRPr lang="ru-RU" sz="1100">
                        <a:effectLst/>
                        <a:latin typeface="Calibri"/>
                        <a:ea typeface="Times New Roman"/>
                        <a:cs typeface="Times New Roman"/>
                      </a:endParaRPr>
                    </a:p>
                  </a:txBody>
                  <a:tcPr marL="0" marR="0" marT="0" marB="0" anchor="b"/>
                </a:tc>
                <a:tc vMerge="1">
                  <a:txBody>
                    <a:bodyPr/>
                    <a:lstStyle/>
                    <a:p>
                      <a:endParaRPr lang="ru-RU"/>
                    </a:p>
                  </a:txBody>
                  <a:tcPr/>
                </a:tc>
                <a:tc>
                  <a:txBody>
                    <a:bodyPr/>
                    <a:lstStyle/>
                    <a:p>
                      <a:pPr>
                        <a:lnSpc>
                          <a:spcPct val="115000"/>
                        </a:lnSpc>
                        <a:spcAft>
                          <a:spcPts val="0"/>
                        </a:spcAft>
                      </a:pPr>
                      <a:r>
                        <a:rPr lang="en-US" sz="100">
                          <a:effectLst/>
                        </a:rPr>
                        <a:t> </a:t>
                      </a:r>
                      <a:endParaRPr lang="ru-RU" sz="1100">
                        <a:effectLst/>
                        <a:latin typeface="Calibri"/>
                        <a:ea typeface="Times New Roman"/>
                        <a:cs typeface="Times New Roman"/>
                      </a:endParaRPr>
                    </a:p>
                  </a:txBody>
                  <a:tcPr marL="0" marR="0" marT="0" marB="0" anchor="b"/>
                </a:tc>
              </a:tr>
              <a:tr h="156845">
                <a:tc>
                  <a:txBody>
                    <a:bodyPr/>
                    <a:lstStyle/>
                    <a:p>
                      <a:pPr>
                        <a:lnSpc>
                          <a:spcPts val="780"/>
                        </a:lnSpc>
                        <a:spcAft>
                          <a:spcPts val="0"/>
                        </a:spcAft>
                      </a:pPr>
                      <a:r>
                        <a:rPr lang="en-US" sz="800">
                          <a:effectLst/>
                        </a:rPr>
                        <a:t>Constant</a:t>
                      </a:r>
                      <a:endParaRPr lang="ru-RU" sz="1100">
                        <a:effectLst/>
                        <a:latin typeface="Calibri"/>
                        <a:ea typeface="Times New Roman"/>
                        <a:cs typeface="Times New Roman"/>
                      </a:endParaRPr>
                    </a:p>
                  </a:txBody>
                  <a:tcPr marL="0" marR="0" marT="0" marB="0" anchor="b"/>
                </a:tc>
                <a:tc gridSpan="2">
                  <a:txBody>
                    <a:bodyPr/>
                    <a:lstStyle/>
                    <a:p>
                      <a:pPr algn="r">
                        <a:lnSpc>
                          <a:spcPts val="970"/>
                        </a:lnSpc>
                        <a:spcAft>
                          <a:spcPts val="0"/>
                        </a:spcAft>
                      </a:pPr>
                      <a:r>
                        <a:rPr lang="en-US" sz="800">
                          <a:effectLst/>
                        </a:rPr>
                        <a:t>_6.34**</a:t>
                      </a:r>
                      <a:endParaRPr lang="ru-RU" sz="1100">
                        <a:effectLst/>
                        <a:latin typeface="Calibri"/>
                        <a:ea typeface="Times New Roman"/>
                        <a:cs typeface="Times New Roman"/>
                      </a:endParaRPr>
                    </a:p>
                  </a:txBody>
                  <a:tcPr marL="0" marR="0" marT="0" marB="0" anchor="b"/>
                </a:tc>
                <a:tc hMerge="1">
                  <a:txBody>
                    <a:bodyPr/>
                    <a:lstStyle/>
                    <a:p>
                      <a:endParaRPr lang="ru-RU"/>
                    </a:p>
                  </a:txBody>
                  <a:tcPr/>
                </a:tc>
                <a:tc>
                  <a:txBody>
                    <a:bodyPr/>
                    <a:lstStyle/>
                    <a:p>
                      <a:pPr algn="r">
                        <a:lnSpc>
                          <a:spcPts val="970"/>
                        </a:lnSpc>
                        <a:spcAft>
                          <a:spcPts val="0"/>
                        </a:spcAft>
                      </a:pPr>
                      <a:r>
                        <a:rPr lang="en-US" sz="800">
                          <a:effectLst/>
                        </a:rPr>
                        <a:t>_1.82**</a:t>
                      </a:r>
                      <a:endParaRPr lang="ru-RU" sz="1100">
                        <a:effectLst/>
                        <a:latin typeface="Calibri"/>
                        <a:ea typeface="Times New Roman"/>
                        <a:cs typeface="Times New Roman"/>
                      </a:endParaRPr>
                    </a:p>
                  </a:txBody>
                  <a:tcPr marL="0" marR="0" marT="0" marB="0" anchor="b"/>
                </a:tc>
                <a:tc>
                  <a:txBody>
                    <a:bodyPr/>
                    <a:lstStyle/>
                    <a:p>
                      <a:pPr marR="63500" algn="r">
                        <a:lnSpc>
                          <a:spcPts val="970"/>
                        </a:lnSpc>
                        <a:spcAft>
                          <a:spcPts val="0"/>
                        </a:spcAft>
                      </a:pPr>
                      <a:r>
                        <a:rPr lang="en-US" sz="800">
                          <a:effectLst/>
                        </a:rPr>
                        <a:t>_8.50</a:t>
                      </a:r>
                      <a:endParaRPr lang="ru-RU" sz="1100">
                        <a:effectLst/>
                        <a:latin typeface="Calibri"/>
                        <a:ea typeface="Times New Roman"/>
                        <a:cs typeface="Times New Roman"/>
                      </a:endParaRPr>
                    </a:p>
                  </a:txBody>
                  <a:tcPr marL="0" marR="0" marT="0" marB="0" anchor="b"/>
                </a:tc>
                <a:tc>
                  <a:txBody>
                    <a:bodyPr/>
                    <a:lstStyle/>
                    <a:p>
                      <a:pPr marR="63500" algn="r">
                        <a:lnSpc>
                          <a:spcPts val="970"/>
                        </a:lnSpc>
                        <a:spcAft>
                          <a:spcPts val="0"/>
                        </a:spcAft>
                      </a:pPr>
                      <a:r>
                        <a:rPr lang="en-US" sz="800">
                          <a:effectLst/>
                        </a:rPr>
                        <a:t>_6.00</a:t>
                      </a:r>
                      <a:endParaRPr lang="ru-RU" sz="1100">
                        <a:effectLst/>
                        <a:latin typeface="Calibri"/>
                        <a:ea typeface="Times New Roman"/>
                        <a:cs typeface="Times New Roman"/>
                      </a:endParaRPr>
                    </a:p>
                  </a:txBody>
                  <a:tcPr marL="0" marR="0" marT="0" marB="0" anchor="b"/>
                </a:tc>
                <a:tc>
                  <a:txBody>
                    <a:bodyPr/>
                    <a:lstStyle/>
                    <a:p>
                      <a:pPr marL="38100">
                        <a:lnSpc>
                          <a:spcPts val="970"/>
                        </a:lnSpc>
                        <a:spcAft>
                          <a:spcPts val="0"/>
                        </a:spcAft>
                      </a:pPr>
                      <a:r>
                        <a:rPr lang="en-US" sz="800">
                          <a:effectLst/>
                        </a:rPr>
                        <a:t>_6.4**</a:t>
                      </a:r>
                      <a:endParaRPr lang="ru-RU" sz="1100">
                        <a:effectLst/>
                        <a:latin typeface="Calibri"/>
                        <a:ea typeface="Times New Roman"/>
                        <a:cs typeface="Times New Roman"/>
                      </a:endParaRPr>
                    </a:p>
                  </a:txBody>
                  <a:tcPr marL="0" marR="0" marT="0" marB="0" anchor="b"/>
                </a:tc>
                <a:tc>
                  <a:txBody>
                    <a:bodyPr/>
                    <a:lstStyle/>
                    <a:p>
                      <a:pPr algn="r">
                        <a:lnSpc>
                          <a:spcPts val="970"/>
                        </a:lnSpc>
                        <a:spcAft>
                          <a:spcPts val="0"/>
                        </a:spcAft>
                      </a:pPr>
                      <a:r>
                        <a:rPr lang="en-US" sz="800">
                          <a:effectLst/>
                        </a:rPr>
                        <a:t>_4.95**</a:t>
                      </a:r>
                      <a:endParaRPr lang="ru-RU" sz="1100">
                        <a:effectLst/>
                        <a:latin typeface="Calibri"/>
                        <a:ea typeface="Times New Roman"/>
                        <a:cs typeface="Times New Roman"/>
                      </a:endParaRPr>
                    </a:p>
                  </a:txBody>
                  <a:tcPr marL="0" marR="0" marT="0" marB="0" anchor="b"/>
                </a:tc>
                <a:tc>
                  <a:txBody>
                    <a:bodyPr/>
                    <a:lstStyle/>
                    <a:p>
                      <a:pPr algn="r">
                        <a:lnSpc>
                          <a:spcPts val="970"/>
                        </a:lnSpc>
                        <a:spcAft>
                          <a:spcPts val="0"/>
                        </a:spcAft>
                      </a:pPr>
                      <a:r>
                        <a:rPr lang="en-US" sz="800">
                          <a:effectLst/>
                        </a:rPr>
                        <a:t>_1.65**</a:t>
                      </a:r>
                      <a:endParaRPr lang="ru-RU" sz="1100">
                        <a:effectLst/>
                        <a:latin typeface="Calibri"/>
                        <a:ea typeface="Times New Roman"/>
                        <a:cs typeface="Times New Roman"/>
                      </a:endParaRPr>
                    </a:p>
                  </a:txBody>
                  <a:tcPr marL="0" marR="0" marT="0" marB="0" anchor="b"/>
                </a:tc>
                <a:tc>
                  <a:txBody>
                    <a:bodyPr/>
                    <a:lstStyle/>
                    <a:p>
                      <a:pPr algn="r">
                        <a:lnSpc>
                          <a:spcPts val="970"/>
                        </a:lnSpc>
                        <a:spcAft>
                          <a:spcPts val="0"/>
                        </a:spcAft>
                      </a:pPr>
                      <a:r>
                        <a:rPr lang="en-US" sz="800">
                          <a:effectLst/>
                        </a:rPr>
                        <a:t>_5.69**</a:t>
                      </a:r>
                      <a:endParaRPr lang="ru-RU" sz="1100">
                        <a:effectLst/>
                        <a:latin typeface="Calibri"/>
                        <a:ea typeface="Times New Roman"/>
                        <a:cs typeface="Times New Roman"/>
                      </a:endParaRPr>
                    </a:p>
                  </a:txBody>
                  <a:tcPr marL="0" marR="0" marT="0" marB="0" anchor="b"/>
                </a:tc>
                <a:tc>
                  <a:txBody>
                    <a:bodyPr/>
                    <a:lstStyle/>
                    <a:p>
                      <a:pPr algn="r">
                        <a:lnSpc>
                          <a:spcPts val="970"/>
                        </a:lnSpc>
                        <a:spcAft>
                          <a:spcPts val="0"/>
                        </a:spcAft>
                      </a:pPr>
                      <a:r>
                        <a:rPr lang="en-US" sz="800">
                          <a:effectLst/>
                        </a:rPr>
                        <a:t>_6.93**</a:t>
                      </a:r>
                      <a:endParaRPr lang="ru-RU" sz="1100">
                        <a:effectLst/>
                        <a:latin typeface="Calibri"/>
                        <a:ea typeface="Times New Roman"/>
                        <a:cs typeface="Times New Roman"/>
                      </a:endParaRPr>
                    </a:p>
                  </a:txBody>
                  <a:tcPr marL="0" marR="0" marT="0" marB="0" anchor="b"/>
                </a:tc>
                <a:tc>
                  <a:txBody>
                    <a:bodyPr/>
                    <a:lstStyle/>
                    <a:p>
                      <a:pPr algn="r">
                        <a:lnSpc>
                          <a:spcPts val="970"/>
                        </a:lnSpc>
                        <a:spcAft>
                          <a:spcPts val="0"/>
                        </a:spcAft>
                      </a:pPr>
                      <a:r>
                        <a:rPr lang="en-US" sz="800">
                          <a:effectLst/>
                        </a:rPr>
                        <a:t>_5.65**</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
                          <a:effectLst/>
                        </a:rPr>
                        <a:t> </a:t>
                      </a:r>
                      <a:endParaRPr lang="ru-RU" sz="1100">
                        <a:effectLst/>
                        <a:latin typeface="Calibri"/>
                        <a:ea typeface="Times New Roman"/>
                        <a:cs typeface="Times New Roman"/>
                      </a:endParaRPr>
                    </a:p>
                  </a:txBody>
                  <a:tcPr marL="0" marR="0" marT="0" marB="0" anchor="b"/>
                </a:tc>
              </a:tr>
              <a:tr h="94615">
                <a:tc>
                  <a:txBody>
                    <a:bodyPr/>
                    <a:lstStyle/>
                    <a:p>
                      <a:pPr>
                        <a:lnSpc>
                          <a:spcPts val="740"/>
                        </a:lnSpc>
                        <a:spcAft>
                          <a:spcPts val="0"/>
                        </a:spcAft>
                      </a:pPr>
                      <a:r>
                        <a:rPr lang="en-US" sz="800">
                          <a:effectLst/>
                        </a:rPr>
                        <a:t>Accuracy</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6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6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6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6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6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6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6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6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6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6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6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
                          <a:effectLst/>
                        </a:rPr>
                        <a:t> </a:t>
                      </a:r>
                      <a:endParaRPr lang="ru-RU" sz="1100">
                        <a:effectLst/>
                        <a:latin typeface="Calibri"/>
                        <a:ea typeface="Times New Roman"/>
                        <a:cs typeface="Times New Roman"/>
                      </a:endParaRPr>
                    </a:p>
                  </a:txBody>
                  <a:tcPr marL="0" marR="0" marT="0" marB="0" anchor="b"/>
                </a:tc>
              </a:tr>
              <a:tr h="151765">
                <a:tc>
                  <a:txBody>
                    <a:bodyPr/>
                    <a:lstStyle/>
                    <a:p>
                      <a:pPr>
                        <a:lnSpc>
                          <a:spcPts val="915"/>
                        </a:lnSpc>
                        <a:spcAft>
                          <a:spcPts val="0"/>
                        </a:spcAft>
                      </a:pPr>
                      <a:r>
                        <a:rPr lang="en-US" sz="800">
                          <a:effectLst/>
                        </a:rPr>
                        <a:t>Acc</a:t>
                      </a:r>
                      <a:endParaRPr lang="ru-RU" sz="1100">
                        <a:effectLst/>
                        <a:latin typeface="Calibri"/>
                        <a:ea typeface="Times New Roman"/>
                        <a:cs typeface="Times New Roman"/>
                      </a:endParaRPr>
                    </a:p>
                  </a:txBody>
                  <a:tcPr marL="0" marR="0" marT="0" marB="0" anchor="b"/>
                </a:tc>
                <a:tc gridSpan="2">
                  <a:txBody>
                    <a:bodyPr/>
                    <a:lstStyle/>
                    <a:p>
                      <a:pPr marR="63500" algn="r">
                        <a:lnSpc>
                          <a:spcPts val="915"/>
                        </a:lnSpc>
                        <a:spcAft>
                          <a:spcPts val="0"/>
                        </a:spcAft>
                      </a:pPr>
                      <a:r>
                        <a:rPr lang="en-US" sz="800">
                          <a:effectLst/>
                        </a:rPr>
                        <a:t>.65</a:t>
                      </a:r>
                      <a:endParaRPr lang="ru-RU" sz="1100">
                        <a:effectLst/>
                        <a:latin typeface="Calibri"/>
                        <a:ea typeface="Times New Roman"/>
                        <a:cs typeface="Times New Roman"/>
                      </a:endParaRPr>
                    </a:p>
                  </a:txBody>
                  <a:tcPr marL="0" marR="0" marT="0" marB="0" anchor="b"/>
                </a:tc>
                <a:tc hMerge="1">
                  <a:txBody>
                    <a:bodyPr/>
                    <a:lstStyle/>
                    <a:p>
                      <a:endParaRPr lang="ru-RU"/>
                    </a:p>
                  </a:txBody>
                  <a:tcPr/>
                </a:tc>
                <a:tc>
                  <a:txBody>
                    <a:bodyPr/>
                    <a:lstStyle/>
                    <a:p>
                      <a:pPr marR="63500" algn="r">
                        <a:lnSpc>
                          <a:spcPts val="915"/>
                        </a:lnSpc>
                        <a:spcAft>
                          <a:spcPts val="0"/>
                        </a:spcAft>
                      </a:pPr>
                      <a:r>
                        <a:rPr lang="en-US" sz="800">
                          <a:effectLst/>
                        </a:rPr>
                        <a:t>.53</a:t>
                      </a:r>
                      <a:endParaRPr lang="ru-RU" sz="1100">
                        <a:effectLst/>
                        <a:latin typeface="Calibri"/>
                        <a:ea typeface="Times New Roman"/>
                        <a:cs typeface="Times New Roman"/>
                      </a:endParaRPr>
                    </a:p>
                  </a:txBody>
                  <a:tcPr marL="0" marR="0" marT="0" marB="0" anchor="b"/>
                </a:tc>
                <a:tc>
                  <a:txBody>
                    <a:bodyPr/>
                    <a:lstStyle/>
                    <a:p>
                      <a:pPr marR="63500" algn="r">
                        <a:lnSpc>
                          <a:spcPts val="915"/>
                        </a:lnSpc>
                        <a:spcAft>
                          <a:spcPts val="0"/>
                        </a:spcAft>
                      </a:pPr>
                      <a:r>
                        <a:rPr lang="en-US" sz="800">
                          <a:effectLst/>
                        </a:rPr>
                        <a:t>.65</a:t>
                      </a:r>
                      <a:endParaRPr lang="ru-RU" sz="1100">
                        <a:effectLst/>
                        <a:latin typeface="Calibri"/>
                        <a:ea typeface="Times New Roman"/>
                        <a:cs typeface="Times New Roman"/>
                      </a:endParaRPr>
                    </a:p>
                  </a:txBody>
                  <a:tcPr marL="0" marR="0" marT="0" marB="0" anchor="b"/>
                </a:tc>
                <a:tc>
                  <a:txBody>
                    <a:bodyPr/>
                    <a:lstStyle/>
                    <a:p>
                      <a:pPr marR="63500" algn="r">
                        <a:lnSpc>
                          <a:spcPts val="915"/>
                        </a:lnSpc>
                        <a:spcAft>
                          <a:spcPts val="0"/>
                        </a:spcAft>
                      </a:pPr>
                      <a:r>
                        <a:rPr lang="en-US" sz="800">
                          <a:effectLst/>
                        </a:rPr>
                        <a:t>.71</a:t>
                      </a:r>
                      <a:endParaRPr lang="ru-RU" sz="1100">
                        <a:effectLst/>
                        <a:latin typeface="Calibri"/>
                        <a:ea typeface="Times New Roman"/>
                        <a:cs typeface="Times New Roman"/>
                      </a:endParaRPr>
                    </a:p>
                  </a:txBody>
                  <a:tcPr marL="0" marR="0" marT="0" marB="0" anchor="b"/>
                </a:tc>
                <a:tc>
                  <a:txBody>
                    <a:bodyPr/>
                    <a:lstStyle/>
                    <a:p>
                      <a:pPr marL="165100">
                        <a:lnSpc>
                          <a:spcPts val="915"/>
                        </a:lnSpc>
                        <a:spcAft>
                          <a:spcPts val="0"/>
                        </a:spcAft>
                      </a:pPr>
                      <a:r>
                        <a:rPr lang="en-US" sz="800">
                          <a:effectLst/>
                        </a:rPr>
                        <a:t>.65</a:t>
                      </a:r>
                      <a:endParaRPr lang="ru-RU" sz="1100">
                        <a:effectLst/>
                        <a:latin typeface="Calibri"/>
                        <a:ea typeface="Times New Roman"/>
                        <a:cs typeface="Times New Roman"/>
                      </a:endParaRPr>
                    </a:p>
                  </a:txBody>
                  <a:tcPr marL="0" marR="0" marT="0" marB="0" anchor="b"/>
                </a:tc>
                <a:tc>
                  <a:txBody>
                    <a:bodyPr/>
                    <a:lstStyle/>
                    <a:p>
                      <a:pPr marR="63500" algn="r">
                        <a:lnSpc>
                          <a:spcPts val="915"/>
                        </a:lnSpc>
                        <a:spcAft>
                          <a:spcPts val="0"/>
                        </a:spcAft>
                      </a:pPr>
                      <a:r>
                        <a:rPr lang="en-US" sz="800">
                          <a:effectLst/>
                        </a:rPr>
                        <a:t>.88</a:t>
                      </a:r>
                      <a:endParaRPr lang="ru-RU" sz="1100">
                        <a:effectLst/>
                        <a:latin typeface="Calibri"/>
                        <a:ea typeface="Times New Roman"/>
                        <a:cs typeface="Times New Roman"/>
                      </a:endParaRPr>
                    </a:p>
                  </a:txBody>
                  <a:tcPr marL="0" marR="0" marT="0" marB="0" anchor="b"/>
                </a:tc>
                <a:tc>
                  <a:txBody>
                    <a:bodyPr/>
                    <a:lstStyle/>
                    <a:p>
                      <a:pPr marR="63500" algn="r">
                        <a:lnSpc>
                          <a:spcPts val="915"/>
                        </a:lnSpc>
                        <a:spcAft>
                          <a:spcPts val="0"/>
                        </a:spcAft>
                      </a:pPr>
                      <a:r>
                        <a:rPr lang="en-US" sz="800">
                          <a:effectLst/>
                        </a:rPr>
                        <a:t>.71</a:t>
                      </a:r>
                      <a:endParaRPr lang="ru-RU" sz="1100">
                        <a:effectLst/>
                        <a:latin typeface="Calibri"/>
                        <a:ea typeface="Times New Roman"/>
                        <a:cs typeface="Times New Roman"/>
                      </a:endParaRPr>
                    </a:p>
                  </a:txBody>
                  <a:tcPr marL="0" marR="0" marT="0" marB="0" anchor="b"/>
                </a:tc>
                <a:tc>
                  <a:txBody>
                    <a:bodyPr/>
                    <a:lstStyle/>
                    <a:p>
                      <a:pPr marR="63500" algn="r">
                        <a:lnSpc>
                          <a:spcPts val="915"/>
                        </a:lnSpc>
                        <a:spcAft>
                          <a:spcPts val="0"/>
                        </a:spcAft>
                      </a:pPr>
                      <a:r>
                        <a:rPr lang="en-US" sz="800">
                          <a:effectLst/>
                        </a:rPr>
                        <a:t>.76</a:t>
                      </a:r>
                      <a:endParaRPr lang="ru-RU" sz="1100">
                        <a:effectLst/>
                        <a:latin typeface="Calibri"/>
                        <a:ea typeface="Times New Roman"/>
                        <a:cs typeface="Times New Roman"/>
                      </a:endParaRPr>
                    </a:p>
                  </a:txBody>
                  <a:tcPr marL="0" marR="0" marT="0" marB="0" anchor="b"/>
                </a:tc>
                <a:tc>
                  <a:txBody>
                    <a:bodyPr/>
                    <a:lstStyle/>
                    <a:p>
                      <a:pPr marR="63500" algn="r">
                        <a:lnSpc>
                          <a:spcPts val="915"/>
                        </a:lnSpc>
                        <a:spcAft>
                          <a:spcPts val="0"/>
                        </a:spcAft>
                      </a:pPr>
                      <a:r>
                        <a:rPr lang="en-US" sz="800">
                          <a:effectLst/>
                        </a:rPr>
                        <a:t>.59</a:t>
                      </a:r>
                      <a:endParaRPr lang="ru-RU" sz="1100">
                        <a:effectLst/>
                        <a:latin typeface="Calibri"/>
                        <a:ea typeface="Times New Roman"/>
                        <a:cs typeface="Times New Roman"/>
                      </a:endParaRPr>
                    </a:p>
                  </a:txBody>
                  <a:tcPr marL="0" marR="0" marT="0" marB="0" anchor="b"/>
                </a:tc>
                <a:tc>
                  <a:txBody>
                    <a:bodyPr/>
                    <a:lstStyle/>
                    <a:p>
                      <a:pPr marR="38100" algn="r">
                        <a:lnSpc>
                          <a:spcPts val="915"/>
                        </a:lnSpc>
                        <a:spcAft>
                          <a:spcPts val="0"/>
                        </a:spcAft>
                      </a:pPr>
                      <a:r>
                        <a:rPr lang="en-US" sz="800">
                          <a:effectLst/>
                        </a:rPr>
                        <a:t>.76</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
                          <a:effectLst/>
                        </a:rPr>
                        <a:t> </a:t>
                      </a:r>
                      <a:endParaRPr lang="ru-RU" sz="1100">
                        <a:effectLst/>
                        <a:latin typeface="Calibri"/>
                        <a:ea typeface="Times New Roman"/>
                        <a:cs typeface="Times New Roman"/>
                      </a:endParaRPr>
                    </a:p>
                  </a:txBody>
                  <a:tcPr marL="0" marR="0" marT="0" marB="0" anchor="b"/>
                </a:tc>
              </a:tr>
              <a:tr h="151765">
                <a:tc>
                  <a:txBody>
                    <a:bodyPr/>
                    <a:lstStyle/>
                    <a:p>
                      <a:pPr>
                        <a:lnSpc>
                          <a:spcPts val="915"/>
                        </a:lnSpc>
                        <a:spcAft>
                          <a:spcPts val="0"/>
                        </a:spcAft>
                      </a:pPr>
                      <a:r>
                        <a:rPr lang="en-US" sz="800">
                          <a:effectLst/>
                        </a:rPr>
                        <a:t>Sens</a:t>
                      </a:r>
                      <a:endParaRPr lang="ru-RU" sz="1100">
                        <a:effectLst/>
                        <a:latin typeface="Calibri"/>
                        <a:ea typeface="Times New Roman"/>
                        <a:cs typeface="Times New Roman"/>
                      </a:endParaRPr>
                    </a:p>
                  </a:txBody>
                  <a:tcPr marL="0" marR="0" marT="0" marB="0" anchor="b"/>
                </a:tc>
                <a:tc gridSpan="2">
                  <a:txBody>
                    <a:bodyPr/>
                    <a:lstStyle/>
                    <a:p>
                      <a:pPr marR="63500" algn="r">
                        <a:lnSpc>
                          <a:spcPts val="915"/>
                        </a:lnSpc>
                        <a:spcAft>
                          <a:spcPts val="0"/>
                        </a:spcAft>
                      </a:pPr>
                      <a:r>
                        <a:rPr lang="en-US" sz="800">
                          <a:effectLst/>
                        </a:rPr>
                        <a:t>.67</a:t>
                      </a:r>
                      <a:endParaRPr lang="ru-RU" sz="1100">
                        <a:effectLst/>
                        <a:latin typeface="Calibri"/>
                        <a:ea typeface="Times New Roman"/>
                        <a:cs typeface="Times New Roman"/>
                      </a:endParaRPr>
                    </a:p>
                  </a:txBody>
                  <a:tcPr marL="0" marR="0" marT="0" marB="0" anchor="b"/>
                </a:tc>
                <a:tc hMerge="1">
                  <a:txBody>
                    <a:bodyPr/>
                    <a:lstStyle/>
                    <a:p>
                      <a:endParaRPr lang="ru-RU"/>
                    </a:p>
                  </a:txBody>
                  <a:tcPr/>
                </a:tc>
                <a:tc>
                  <a:txBody>
                    <a:bodyPr/>
                    <a:lstStyle/>
                    <a:p>
                      <a:pPr marR="63500" algn="r">
                        <a:lnSpc>
                          <a:spcPts val="915"/>
                        </a:lnSpc>
                        <a:spcAft>
                          <a:spcPts val="0"/>
                        </a:spcAft>
                      </a:pPr>
                      <a:r>
                        <a:rPr lang="en-US" sz="800">
                          <a:effectLst/>
                        </a:rPr>
                        <a:t>.71</a:t>
                      </a:r>
                      <a:endParaRPr lang="ru-RU" sz="1100">
                        <a:effectLst/>
                        <a:latin typeface="Calibri"/>
                        <a:ea typeface="Times New Roman"/>
                        <a:cs typeface="Times New Roman"/>
                      </a:endParaRPr>
                    </a:p>
                  </a:txBody>
                  <a:tcPr marL="0" marR="0" marT="0" marB="0" anchor="b"/>
                </a:tc>
                <a:tc>
                  <a:txBody>
                    <a:bodyPr/>
                    <a:lstStyle/>
                    <a:p>
                      <a:pPr marR="63500" algn="r">
                        <a:lnSpc>
                          <a:spcPts val="915"/>
                        </a:lnSpc>
                        <a:spcAft>
                          <a:spcPts val="0"/>
                        </a:spcAft>
                      </a:pPr>
                      <a:r>
                        <a:rPr lang="en-US" sz="800">
                          <a:effectLst/>
                        </a:rPr>
                        <a:t>.67</a:t>
                      </a:r>
                      <a:endParaRPr lang="ru-RU" sz="1100">
                        <a:effectLst/>
                        <a:latin typeface="Calibri"/>
                        <a:ea typeface="Times New Roman"/>
                        <a:cs typeface="Times New Roman"/>
                      </a:endParaRPr>
                    </a:p>
                  </a:txBody>
                  <a:tcPr marL="0" marR="0" marT="0" marB="0" anchor="b"/>
                </a:tc>
                <a:tc>
                  <a:txBody>
                    <a:bodyPr/>
                    <a:lstStyle/>
                    <a:p>
                      <a:pPr marR="63500" algn="r">
                        <a:lnSpc>
                          <a:spcPts val="915"/>
                        </a:lnSpc>
                        <a:spcAft>
                          <a:spcPts val="0"/>
                        </a:spcAft>
                      </a:pPr>
                      <a:r>
                        <a:rPr lang="en-US" sz="800">
                          <a:effectLst/>
                        </a:rPr>
                        <a:t>.60</a:t>
                      </a:r>
                      <a:endParaRPr lang="ru-RU" sz="1100">
                        <a:effectLst/>
                        <a:latin typeface="Calibri"/>
                        <a:ea typeface="Times New Roman"/>
                        <a:cs typeface="Times New Roman"/>
                      </a:endParaRPr>
                    </a:p>
                  </a:txBody>
                  <a:tcPr marL="0" marR="0" marT="0" marB="0" anchor="b"/>
                </a:tc>
                <a:tc>
                  <a:txBody>
                    <a:bodyPr/>
                    <a:lstStyle/>
                    <a:p>
                      <a:pPr marL="165100">
                        <a:lnSpc>
                          <a:spcPts val="915"/>
                        </a:lnSpc>
                        <a:spcAft>
                          <a:spcPts val="0"/>
                        </a:spcAft>
                      </a:pPr>
                      <a:r>
                        <a:rPr lang="en-US" sz="800">
                          <a:effectLst/>
                        </a:rPr>
                        <a:t>.60</a:t>
                      </a:r>
                      <a:endParaRPr lang="ru-RU" sz="1100">
                        <a:effectLst/>
                        <a:latin typeface="Calibri"/>
                        <a:ea typeface="Times New Roman"/>
                        <a:cs typeface="Times New Roman"/>
                      </a:endParaRPr>
                    </a:p>
                  </a:txBody>
                  <a:tcPr marL="0" marR="0" marT="0" marB="0" anchor="b"/>
                </a:tc>
                <a:tc>
                  <a:txBody>
                    <a:bodyPr/>
                    <a:lstStyle/>
                    <a:p>
                      <a:pPr marR="63500" algn="r">
                        <a:lnSpc>
                          <a:spcPts val="915"/>
                        </a:lnSpc>
                        <a:spcAft>
                          <a:spcPts val="0"/>
                        </a:spcAft>
                      </a:pPr>
                      <a:r>
                        <a:rPr lang="en-US" sz="800">
                          <a:effectLst/>
                        </a:rPr>
                        <a:t>.75</a:t>
                      </a:r>
                      <a:endParaRPr lang="ru-RU" sz="1100">
                        <a:effectLst/>
                        <a:latin typeface="Calibri"/>
                        <a:ea typeface="Times New Roman"/>
                        <a:cs typeface="Times New Roman"/>
                      </a:endParaRPr>
                    </a:p>
                  </a:txBody>
                  <a:tcPr marL="0" marR="0" marT="0" marB="0" anchor="b"/>
                </a:tc>
                <a:tc>
                  <a:txBody>
                    <a:bodyPr/>
                    <a:lstStyle/>
                    <a:p>
                      <a:pPr marR="63500" algn="r">
                        <a:lnSpc>
                          <a:spcPts val="915"/>
                        </a:lnSpc>
                        <a:spcAft>
                          <a:spcPts val="0"/>
                        </a:spcAft>
                      </a:pPr>
                      <a:r>
                        <a:rPr lang="en-US" sz="800">
                          <a:effectLst/>
                        </a:rPr>
                        <a:t>.86</a:t>
                      </a:r>
                      <a:endParaRPr lang="ru-RU" sz="1100">
                        <a:effectLst/>
                        <a:latin typeface="Calibri"/>
                        <a:ea typeface="Times New Roman"/>
                        <a:cs typeface="Times New Roman"/>
                      </a:endParaRPr>
                    </a:p>
                  </a:txBody>
                  <a:tcPr marL="0" marR="0" marT="0" marB="0" anchor="b"/>
                </a:tc>
                <a:tc>
                  <a:txBody>
                    <a:bodyPr/>
                    <a:lstStyle/>
                    <a:p>
                      <a:pPr marR="63500" algn="r">
                        <a:lnSpc>
                          <a:spcPts val="915"/>
                        </a:lnSpc>
                        <a:spcAft>
                          <a:spcPts val="0"/>
                        </a:spcAft>
                      </a:pPr>
                      <a:r>
                        <a:rPr lang="en-US" sz="800">
                          <a:effectLst/>
                        </a:rPr>
                        <a:t>.86</a:t>
                      </a:r>
                      <a:endParaRPr lang="ru-RU" sz="1100">
                        <a:effectLst/>
                        <a:latin typeface="Calibri"/>
                        <a:ea typeface="Times New Roman"/>
                        <a:cs typeface="Times New Roman"/>
                      </a:endParaRPr>
                    </a:p>
                  </a:txBody>
                  <a:tcPr marL="0" marR="0" marT="0" marB="0" anchor="b"/>
                </a:tc>
                <a:tc>
                  <a:txBody>
                    <a:bodyPr/>
                    <a:lstStyle/>
                    <a:p>
                      <a:pPr marR="63500" algn="r">
                        <a:lnSpc>
                          <a:spcPts val="915"/>
                        </a:lnSpc>
                        <a:spcAft>
                          <a:spcPts val="0"/>
                        </a:spcAft>
                      </a:pPr>
                      <a:r>
                        <a:rPr lang="en-US" sz="800">
                          <a:effectLst/>
                        </a:rPr>
                        <a:t>.67</a:t>
                      </a:r>
                      <a:endParaRPr lang="ru-RU" sz="1100">
                        <a:effectLst/>
                        <a:latin typeface="Calibri"/>
                        <a:ea typeface="Times New Roman"/>
                        <a:cs typeface="Times New Roman"/>
                      </a:endParaRPr>
                    </a:p>
                  </a:txBody>
                  <a:tcPr marL="0" marR="0" marT="0" marB="0" anchor="b"/>
                </a:tc>
                <a:tc>
                  <a:txBody>
                    <a:bodyPr/>
                    <a:lstStyle/>
                    <a:p>
                      <a:pPr marR="38100" algn="r">
                        <a:lnSpc>
                          <a:spcPts val="915"/>
                        </a:lnSpc>
                        <a:spcAft>
                          <a:spcPts val="0"/>
                        </a:spcAft>
                      </a:pPr>
                      <a:r>
                        <a:rPr lang="en-US" sz="800">
                          <a:effectLst/>
                        </a:rPr>
                        <a:t>.75</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
                          <a:effectLst/>
                        </a:rPr>
                        <a:t> </a:t>
                      </a:r>
                      <a:endParaRPr lang="ru-RU" sz="1100">
                        <a:effectLst/>
                        <a:latin typeface="Calibri"/>
                        <a:ea typeface="Times New Roman"/>
                        <a:cs typeface="Times New Roman"/>
                      </a:endParaRPr>
                    </a:p>
                  </a:txBody>
                  <a:tcPr marL="0" marR="0" marT="0" marB="0" anchor="b"/>
                </a:tc>
              </a:tr>
              <a:tr h="151765">
                <a:tc>
                  <a:txBody>
                    <a:bodyPr/>
                    <a:lstStyle/>
                    <a:p>
                      <a:pPr>
                        <a:lnSpc>
                          <a:spcPts val="915"/>
                        </a:lnSpc>
                        <a:spcAft>
                          <a:spcPts val="0"/>
                        </a:spcAft>
                      </a:pPr>
                      <a:r>
                        <a:rPr lang="en-US" sz="800">
                          <a:effectLst/>
                        </a:rPr>
                        <a:t>Spec</a:t>
                      </a:r>
                      <a:endParaRPr lang="ru-RU" sz="1100">
                        <a:effectLst/>
                        <a:latin typeface="Calibri"/>
                        <a:ea typeface="Times New Roman"/>
                        <a:cs typeface="Times New Roman"/>
                      </a:endParaRPr>
                    </a:p>
                  </a:txBody>
                  <a:tcPr marL="0" marR="0" marT="0" marB="0" anchor="b"/>
                </a:tc>
                <a:tc gridSpan="2">
                  <a:txBody>
                    <a:bodyPr/>
                    <a:lstStyle/>
                    <a:p>
                      <a:pPr marR="63500" algn="r">
                        <a:lnSpc>
                          <a:spcPts val="915"/>
                        </a:lnSpc>
                        <a:spcAft>
                          <a:spcPts val="0"/>
                        </a:spcAft>
                      </a:pPr>
                      <a:r>
                        <a:rPr lang="en-US" sz="800">
                          <a:effectLst/>
                        </a:rPr>
                        <a:t>.63</a:t>
                      </a:r>
                      <a:endParaRPr lang="ru-RU" sz="1100">
                        <a:effectLst/>
                        <a:latin typeface="Calibri"/>
                        <a:ea typeface="Times New Roman"/>
                        <a:cs typeface="Times New Roman"/>
                      </a:endParaRPr>
                    </a:p>
                  </a:txBody>
                  <a:tcPr marL="0" marR="0" marT="0" marB="0" anchor="b"/>
                </a:tc>
                <a:tc hMerge="1">
                  <a:txBody>
                    <a:bodyPr/>
                    <a:lstStyle/>
                    <a:p>
                      <a:endParaRPr lang="ru-RU"/>
                    </a:p>
                  </a:txBody>
                  <a:tcPr/>
                </a:tc>
                <a:tc>
                  <a:txBody>
                    <a:bodyPr/>
                    <a:lstStyle/>
                    <a:p>
                      <a:pPr marR="63500" algn="r">
                        <a:lnSpc>
                          <a:spcPts val="915"/>
                        </a:lnSpc>
                        <a:spcAft>
                          <a:spcPts val="0"/>
                        </a:spcAft>
                      </a:pPr>
                      <a:r>
                        <a:rPr lang="en-US" sz="800">
                          <a:effectLst/>
                        </a:rPr>
                        <a:t>.40</a:t>
                      </a:r>
                      <a:endParaRPr lang="ru-RU" sz="1100">
                        <a:effectLst/>
                        <a:latin typeface="Calibri"/>
                        <a:ea typeface="Times New Roman"/>
                        <a:cs typeface="Times New Roman"/>
                      </a:endParaRPr>
                    </a:p>
                  </a:txBody>
                  <a:tcPr marL="0" marR="0" marT="0" marB="0" anchor="b"/>
                </a:tc>
                <a:tc>
                  <a:txBody>
                    <a:bodyPr/>
                    <a:lstStyle/>
                    <a:p>
                      <a:pPr marR="63500" algn="r">
                        <a:lnSpc>
                          <a:spcPts val="915"/>
                        </a:lnSpc>
                        <a:spcAft>
                          <a:spcPts val="0"/>
                        </a:spcAft>
                      </a:pPr>
                      <a:r>
                        <a:rPr lang="en-US" sz="800">
                          <a:effectLst/>
                        </a:rPr>
                        <a:t>.64</a:t>
                      </a:r>
                      <a:endParaRPr lang="ru-RU" sz="1100">
                        <a:effectLst/>
                        <a:latin typeface="Calibri"/>
                        <a:ea typeface="Times New Roman"/>
                        <a:cs typeface="Times New Roman"/>
                      </a:endParaRPr>
                    </a:p>
                  </a:txBody>
                  <a:tcPr marL="0" marR="0" marT="0" marB="0" anchor="b"/>
                </a:tc>
                <a:tc>
                  <a:txBody>
                    <a:bodyPr/>
                    <a:lstStyle/>
                    <a:p>
                      <a:pPr marR="63500" algn="r">
                        <a:lnSpc>
                          <a:spcPts val="915"/>
                        </a:lnSpc>
                        <a:spcAft>
                          <a:spcPts val="0"/>
                        </a:spcAft>
                      </a:pPr>
                      <a:r>
                        <a:rPr lang="en-US" sz="800">
                          <a:effectLst/>
                        </a:rPr>
                        <a:t>.75</a:t>
                      </a:r>
                      <a:endParaRPr lang="ru-RU" sz="1100">
                        <a:effectLst/>
                        <a:latin typeface="Calibri"/>
                        <a:ea typeface="Times New Roman"/>
                        <a:cs typeface="Times New Roman"/>
                      </a:endParaRPr>
                    </a:p>
                  </a:txBody>
                  <a:tcPr marL="0" marR="0" marT="0" marB="0" anchor="b"/>
                </a:tc>
                <a:tc>
                  <a:txBody>
                    <a:bodyPr/>
                    <a:lstStyle/>
                    <a:p>
                      <a:pPr marL="165100">
                        <a:lnSpc>
                          <a:spcPts val="915"/>
                        </a:lnSpc>
                        <a:spcAft>
                          <a:spcPts val="0"/>
                        </a:spcAft>
                      </a:pPr>
                      <a:r>
                        <a:rPr lang="en-US" sz="800">
                          <a:effectLst/>
                        </a:rPr>
                        <a:t>.71</a:t>
                      </a:r>
                      <a:endParaRPr lang="ru-RU" sz="1100">
                        <a:effectLst/>
                        <a:latin typeface="Calibri"/>
                        <a:ea typeface="Times New Roman"/>
                        <a:cs typeface="Times New Roman"/>
                      </a:endParaRPr>
                    </a:p>
                  </a:txBody>
                  <a:tcPr marL="0" marR="0" marT="0" marB="0" anchor="b"/>
                </a:tc>
                <a:tc>
                  <a:txBody>
                    <a:bodyPr/>
                    <a:lstStyle/>
                    <a:p>
                      <a:pPr marR="63500" algn="r">
                        <a:lnSpc>
                          <a:spcPts val="915"/>
                        </a:lnSpc>
                        <a:spcAft>
                          <a:spcPts val="0"/>
                        </a:spcAft>
                      </a:pPr>
                      <a:r>
                        <a:rPr lang="en-US" sz="800">
                          <a:effectLst/>
                        </a:rPr>
                        <a:t>1.00</a:t>
                      </a:r>
                      <a:endParaRPr lang="ru-RU" sz="1100">
                        <a:effectLst/>
                        <a:latin typeface="Calibri"/>
                        <a:ea typeface="Times New Roman"/>
                        <a:cs typeface="Times New Roman"/>
                      </a:endParaRPr>
                    </a:p>
                  </a:txBody>
                  <a:tcPr marL="0" marR="0" marT="0" marB="0" anchor="b"/>
                </a:tc>
                <a:tc>
                  <a:txBody>
                    <a:bodyPr/>
                    <a:lstStyle/>
                    <a:p>
                      <a:pPr marR="63500" algn="r">
                        <a:lnSpc>
                          <a:spcPts val="915"/>
                        </a:lnSpc>
                        <a:spcAft>
                          <a:spcPts val="0"/>
                        </a:spcAft>
                      </a:pPr>
                      <a:r>
                        <a:rPr lang="en-US" sz="800">
                          <a:effectLst/>
                        </a:rPr>
                        <a:t>.60</a:t>
                      </a:r>
                      <a:endParaRPr lang="ru-RU" sz="1100">
                        <a:effectLst/>
                        <a:latin typeface="Calibri"/>
                        <a:ea typeface="Times New Roman"/>
                        <a:cs typeface="Times New Roman"/>
                      </a:endParaRPr>
                    </a:p>
                  </a:txBody>
                  <a:tcPr marL="0" marR="0" marT="0" marB="0" anchor="b"/>
                </a:tc>
                <a:tc>
                  <a:txBody>
                    <a:bodyPr/>
                    <a:lstStyle/>
                    <a:p>
                      <a:pPr marR="63500" algn="r">
                        <a:lnSpc>
                          <a:spcPts val="915"/>
                        </a:lnSpc>
                        <a:spcAft>
                          <a:spcPts val="0"/>
                        </a:spcAft>
                      </a:pPr>
                      <a:r>
                        <a:rPr lang="en-US" sz="800">
                          <a:effectLst/>
                        </a:rPr>
                        <a:t>.70</a:t>
                      </a:r>
                      <a:endParaRPr lang="ru-RU" sz="1100">
                        <a:effectLst/>
                        <a:latin typeface="Calibri"/>
                        <a:ea typeface="Times New Roman"/>
                        <a:cs typeface="Times New Roman"/>
                      </a:endParaRPr>
                    </a:p>
                  </a:txBody>
                  <a:tcPr marL="0" marR="0" marT="0" marB="0" anchor="b"/>
                </a:tc>
                <a:tc>
                  <a:txBody>
                    <a:bodyPr/>
                    <a:lstStyle/>
                    <a:p>
                      <a:pPr marR="63500" algn="r">
                        <a:lnSpc>
                          <a:spcPts val="915"/>
                        </a:lnSpc>
                        <a:spcAft>
                          <a:spcPts val="0"/>
                        </a:spcAft>
                      </a:pPr>
                      <a:r>
                        <a:rPr lang="en-US" sz="800">
                          <a:effectLst/>
                        </a:rPr>
                        <a:t>.50</a:t>
                      </a:r>
                      <a:endParaRPr lang="ru-RU" sz="1100">
                        <a:effectLst/>
                        <a:latin typeface="Calibri"/>
                        <a:ea typeface="Times New Roman"/>
                        <a:cs typeface="Times New Roman"/>
                      </a:endParaRPr>
                    </a:p>
                  </a:txBody>
                  <a:tcPr marL="0" marR="0" marT="0" marB="0" anchor="b"/>
                </a:tc>
                <a:tc>
                  <a:txBody>
                    <a:bodyPr/>
                    <a:lstStyle/>
                    <a:p>
                      <a:pPr marR="38100" algn="r">
                        <a:lnSpc>
                          <a:spcPts val="915"/>
                        </a:lnSpc>
                        <a:spcAft>
                          <a:spcPts val="0"/>
                        </a:spcAft>
                      </a:pPr>
                      <a:r>
                        <a:rPr lang="en-US" sz="800">
                          <a:effectLst/>
                        </a:rPr>
                        <a:t>.78</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
                          <a:effectLst/>
                        </a:rPr>
                        <a:t> </a:t>
                      </a:r>
                      <a:endParaRPr lang="ru-RU" sz="1100">
                        <a:effectLst/>
                        <a:latin typeface="Calibri"/>
                        <a:ea typeface="Times New Roman"/>
                        <a:cs typeface="Times New Roman"/>
                      </a:endParaRPr>
                    </a:p>
                  </a:txBody>
                  <a:tcPr marL="0" marR="0" marT="0" marB="0" anchor="b"/>
                </a:tc>
              </a:tr>
              <a:tr h="47625">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dirty="0">
                          <a:effectLst/>
                        </a:rPr>
                        <a:t> </a:t>
                      </a:r>
                      <a:endParaRPr lang="ru-RU" sz="1100" dirty="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100" dirty="0">
                          <a:effectLst/>
                        </a:rPr>
                        <a:t> </a:t>
                      </a:r>
                      <a:endParaRPr lang="ru-RU" sz="1100" dirty="0">
                        <a:effectLst/>
                        <a:latin typeface="Calibri"/>
                        <a:ea typeface="Times New Roman"/>
                        <a:cs typeface="Times New Roman"/>
                      </a:endParaRPr>
                    </a:p>
                  </a:txBody>
                  <a:tcPr marL="0" marR="0" marT="0" marB="0" anchor="b"/>
                </a:tc>
              </a:tr>
            </a:tbl>
          </a:graphicData>
        </a:graphic>
      </p:graphicFrame>
      <p:sp>
        <p:nvSpPr>
          <p:cNvPr id="9" name="Line 2"/>
          <p:cNvSpPr>
            <a:spLocks noChangeShapeType="1"/>
          </p:cNvSpPr>
          <p:nvPr/>
        </p:nvSpPr>
        <p:spPr bwMode="auto">
          <a:xfrm>
            <a:off x="2370138" y="3140075"/>
            <a:ext cx="4325937" cy="0"/>
          </a:xfrm>
          <a:prstGeom prst="line">
            <a:avLst/>
          </a:prstGeom>
          <a:noFill/>
          <a:ln w="6479">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Rectangle 4"/>
          <p:cNvSpPr>
            <a:spLocks noChangeArrowheads="1"/>
          </p:cNvSpPr>
          <p:nvPr/>
        </p:nvSpPr>
        <p:spPr bwMode="auto">
          <a:xfrm>
            <a:off x="2371725" y="3087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Note. *p &lt;.05; **p &lt;.01.</a:t>
            </a:r>
            <a:endPar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r>
            <a:b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71036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39552" y="-1464647"/>
            <a:ext cx="7920880" cy="7232749"/>
          </a:xfrm>
          <a:prstGeom prst="rect">
            <a:avLst/>
          </a:prstGeom>
        </p:spPr>
        <p:txBody>
          <a:bodyPr wrap="square">
            <a:spAutoFit/>
          </a:bodyPr>
          <a:lstStyle/>
          <a:p>
            <a:endParaRPr lang="hr-BA" sz="1600" b="1" dirty="0" smtClean="0">
              <a:latin typeface="Times New Roman" pitchFamily="18" charset="0"/>
              <a:cs typeface="Times New Roman" pitchFamily="18" charset="0"/>
            </a:endParaRPr>
          </a:p>
          <a:p>
            <a:endParaRPr lang="hr-BA" sz="1600" b="1" dirty="0">
              <a:latin typeface="Times New Roman" pitchFamily="18" charset="0"/>
              <a:cs typeface="Times New Roman" pitchFamily="18" charset="0"/>
            </a:endParaRPr>
          </a:p>
          <a:p>
            <a:endParaRPr lang="hr-BA" sz="1600" b="1" dirty="0" smtClean="0">
              <a:latin typeface="Times New Roman" pitchFamily="18" charset="0"/>
              <a:cs typeface="Times New Roman" pitchFamily="18" charset="0"/>
            </a:endParaRPr>
          </a:p>
          <a:p>
            <a:endParaRPr lang="hr-BA" sz="1600" b="1" dirty="0">
              <a:latin typeface="Times New Roman" pitchFamily="18" charset="0"/>
              <a:cs typeface="Times New Roman" pitchFamily="18" charset="0"/>
            </a:endParaRPr>
          </a:p>
          <a:p>
            <a:endParaRPr lang="hr-BA" sz="1600" b="1" dirty="0" smtClean="0">
              <a:latin typeface="Times New Roman" pitchFamily="18" charset="0"/>
              <a:cs typeface="Times New Roman" pitchFamily="18" charset="0"/>
            </a:endParaRPr>
          </a:p>
          <a:p>
            <a:endParaRPr lang="hr-BA" sz="1600" b="1" dirty="0">
              <a:latin typeface="Times New Roman" pitchFamily="18" charset="0"/>
              <a:cs typeface="Times New Roman" pitchFamily="18" charset="0"/>
            </a:endParaRPr>
          </a:p>
          <a:p>
            <a:endParaRPr lang="hr-BA" sz="1600" b="1" dirty="0" smtClean="0">
              <a:latin typeface="Times New Roman" pitchFamily="18" charset="0"/>
              <a:cs typeface="Times New Roman" pitchFamily="18" charset="0"/>
            </a:endParaRPr>
          </a:p>
          <a:p>
            <a:endParaRPr lang="hr-BA" sz="1600" b="1" dirty="0">
              <a:latin typeface="Times New Roman" pitchFamily="18" charset="0"/>
              <a:cs typeface="Times New Roman" pitchFamily="18" charset="0"/>
            </a:endParaRPr>
          </a:p>
          <a:p>
            <a:endParaRPr lang="hr-BA" sz="1600" b="1" dirty="0" smtClean="0">
              <a:latin typeface="Times New Roman" pitchFamily="18" charset="0"/>
              <a:cs typeface="Times New Roman" pitchFamily="18" charset="0"/>
            </a:endParaRPr>
          </a:p>
          <a:p>
            <a:endParaRPr lang="hr-BA" sz="1600" b="1" dirty="0">
              <a:latin typeface="Times New Roman" pitchFamily="18" charset="0"/>
              <a:cs typeface="Times New Roman" pitchFamily="18" charset="0"/>
            </a:endParaRPr>
          </a:p>
          <a:p>
            <a:r>
              <a:rPr lang="sr-Cyrl-BA" sz="1600" b="1" dirty="0" smtClean="0">
                <a:latin typeface="Times New Roman" pitchFamily="18" charset="0"/>
                <a:cs typeface="Times New Roman" pitchFamily="18" charset="0"/>
              </a:rPr>
              <a:t>Рейтинг </a:t>
            </a:r>
            <a:r>
              <a:rPr lang="sr-Cyrl-BA" sz="1600" b="1" dirty="0">
                <a:latin typeface="Times New Roman" pitchFamily="18" charset="0"/>
                <a:cs typeface="Times New Roman" pitchFamily="18" charset="0"/>
              </a:rPr>
              <a:t>стихов</a:t>
            </a:r>
            <a:endParaRPr lang="ru-RU" sz="1600" dirty="0">
              <a:latin typeface="Times New Roman" pitchFamily="18" charset="0"/>
              <a:cs typeface="Times New Roman" pitchFamily="18" charset="0"/>
            </a:endParaRPr>
          </a:p>
          <a:p>
            <a:r>
              <a:rPr lang="sr-Cyrl-BA" sz="1600" dirty="0">
                <a:latin typeface="Times New Roman" pitchFamily="18" charset="0"/>
                <a:cs typeface="Times New Roman" pitchFamily="18" charset="0"/>
              </a:rPr>
              <a:t> </a:t>
            </a:r>
            <a:endParaRPr lang="ru-RU" sz="1600" dirty="0">
              <a:latin typeface="Times New Roman" pitchFamily="18" charset="0"/>
              <a:cs typeface="Times New Roman" pitchFamily="18" charset="0"/>
            </a:endParaRPr>
          </a:p>
          <a:p>
            <a:r>
              <a:rPr lang="sr-Cyrl-BA" sz="1600" dirty="0">
                <a:latin typeface="Times New Roman" pitchFamily="18" charset="0"/>
                <a:cs typeface="Times New Roman" pitchFamily="18" charset="0"/>
              </a:rPr>
              <a:t>Используя машинное обучение, можно было классифицировать стихи с точностью примерно 69%. В </a:t>
            </a:r>
            <a:r>
              <a:rPr lang="sr-Cyrl-BA" sz="1600" dirty="0" smtClean="0">
                <a:latin typeface="Times New Roman" pitchFamily="18" charset="0"/>
                <a:cs typeface="Times New Roman" pitchFamily="18" charset="0"/>
              </a:rPr>
              <a:t>Дельвина было </a:t>
            </a:r>
            <a:r>
              <a:rPr lang="sr-Cyrl-BA" sz="1600" dirty="0">
                <a:latin typeface="Times New Roman" pitchFamily="18" charset="0"/>
                <a:cs typeface="Times New Roman" pitchFamily="18" charset="0"/>
              </a:rPr>
              <a:t>отмечено, что существует несколько приложений для такого алгоритма, таких как фильтрация материалов поэзии с большим объемом. Существует еще одно приложение, в котором классификатор комитетов может быть используется для определения того, какой из нескольких поэтов «больше», или, точнее, больше </a:t>
            </a:r>
            <a:r>
              <a:rPr lang="sr-Cyrl-BA" sz="1600" dirty="0" smtClean="0">
                <a:latin typeface="Times New Roman" pitchFamily="18" charset="0"/>
                <a:cs typeface="Times New Roman" pitchFamily="18" charset="0"/>
              </a:rPr>
              <a:t>«антологизирающи». </a:t>
            </a:r>
            <a:r>
              <a:rPr lang="sr-Cyrl-BA" sz="1600" dirty="0">
                <a:latin typeface="Times New Roman" pitchFamily="18" charset="0"/>
                <a:cs typeface="Times New Roman" pitchFamily="18" charset="0"/>
              </a:rPr>
              <a:t>Процедура здесь заключалась бы в том, чтобы опубликовать весь опубликованный выход данного поэта через классификатор, и это становится оценка, которая затем может быть использована для сравнения с множеством других полученных поэтов таким же образом. Тем не менее, вопрос, который я хотел бы прямо адресовать здесь, - это рейтинг из 85 канонических стихотворений. Исходное количество раз, когда стихотворение включенный в канон, не говорит нам о его лингвистически измеримой апелляции в одиночестве. 85 стихов имеют качества, связанные с использованием языка (литературные апелляция) и качества, связанные с популярностью темы, автора </a:t>
            </a:r>
            <a:r>
              <a:rPr lang="sr-Cyrl-BA" sz="1600" dirty="0" smtClean="0">
                <a:latin typeface="Times New Roman" pitchFamily="18" charset="0"/>
                <a:cs typeface="Times New Roman" pitchFamily="18" charset="0"/>
              </a:rPr>
              <a:t>и культурные </a:t>
            </a:r>
            <a:r>
              <a:rPr lang="sr-Cyrl-BA" sz="1600" dirty="0">
                <a:latin typeface="Times New Roman" pitchFamily="18" charset="0"/>
                <a:cs typeface="Times New Roman" pitchFamily="18" charset="0"/>
              </a:rPr>
              <a:t>ассоциации (популярность). Идея ранжирования стихотворений заключается в перегонке литературная апелляция из популярного обращения</a:t>
            </a:r>
            <a:r>
              <a:rPr lang="sr-Cyrl-BA" sz="1600" dirty="0" smtClean="0">
                <a:latin typeface="Times New Roman" pitchFamily="18" charset="0"/>
                <a:cs typeface="Times New Roman" pitchFamily="18" charset="0"/>
              </a:rPr>
              <a:t>. </a:t>
            </a:r>
            <a:r>
              <a:rPr lang="sr-Cyrl-BA" sz="1600" dirty="0">
                <a:latin typeface="Times New Roman" pitchFamily="18" charset="0"/>
                <a:cs typeface="Times New Roman" pitchFamily="18" charset="0"/>
              </a:rPr>
              <a:t>Результаты этой процедуры приведены в таблице </a:t>
            </a:r>
            <a:r>
              <a:rPr lang="sr-Cyrl-BA" sz="1600" dirty="0" smtClean="0">
                <a:latin typeface="Times New Roman" pitchFamily="18" charset="0"/>
                <a:cs typeface="Times New Roman" pitchFamily="18" charset="0"/>
              </a:rPr>
              <a:t>2.</a:t>
            </a:r>
            <a:endParaRPr lang="ru-RU" sz="1600" dirty="0">
              <a:latin typeface="Times New Roman" pitchFamily="18" charset="0"/>
              <a:cs typeface="Times New Roman" pitchFamily="18" charset="0"/>
            </a:endParaRPr>
          </a:p>
        </p:txBody>
      </p:sp>
    </p:spTree>
    <p:extLst>
      <p:ext uri="{BB962C8B-B14F-4D97-AF65-F5344CB8AC3E}">
        <p14:creationId xmlns:p14="http://schemas.microsoft.com/office/powerpoint/2010/main" val="2986965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nvGraphicFramePr>
        <p:xfrm>
          <a:off x="2711450" y="3364452"/>
          <a:ext cx="3721100" cy="997458"/>
        </p:xfrm>
        <a:graphic>
          <a:graphicData uri="http://schemas.openxmlformats.org/drawingml/2006/table">
            <a:tbl>
              <a:tblPr>
                <a:tableStyleId>{5C22544A-7EE6-4342-B048-85BDC9FD1C3A}</a:tableStyleId>
              </a:tblPr>
              <a:tblGrid>
                <a:gridCol w="800100"/>
                <a:gridCol w="660400"/>
                <a:gridCol w="1066800"/>
                <a:gridCol w="711200"/>
                <a:gridCol w="482600"/>
              </a:tblGrid>
              <a:tr h="131445">
                <a:tc>
                  <a:txBody>
                    <a:bodyPr/>
                    <a:lstStyle/>
                    <a:p>
                      <a:pPr>
                        <a:lnSpc>
                          <a:spcPct val="115000"/>
                        </a:lnSpc>
                        <a:spcAft>
                          <a:spcPts val="0"/>
                        </a:spcAft>
                      </a:pPr>
                      <a:r>
                        <a:rPr lang="en-US" sz="9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900">
                          <a:effectLst/>
                        </a:rPr>
                        <a:t> </a:t>
                      </a:r>
                      <a:endParaRPr lang="ru-RU" sz="1100">
                        <a:effectLst/>
                        <a:latin typeface="Calibri"/>
                        <a:ea typeface="Times New Roman"/>
                        <a:cs typeface="Times New Roman"/>
                      </a:endParaRPr>
                    </a:p>
                  </a:txBody>
                  <a:tcPr marL="0" marR="0" marT="0" marB="0" anchor="b"/>
                </a:tc>
                <a:tc>
                  <a:txBody>
                    <a:bodyPr/>
                    <a:lstStyle/>
                    <a:p>
                      <a:pPr marL="571500">
                        <a:lnSpc>
                          <a:spcPct val="115000"/>
                        </a:lnSpc>
                        <a:spcAft>
                          <a:spcPts val="0"/>
                        </a:spcAft>
                      </a:pPr>
                      <a:r>
                        <a:rPr lang="en-US" sz="900">
                          <a:effectLst/>
                        </a:rPr>
                        <a:t>Predicted</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9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900">
                          <a:effectLst/>
                        </a:rPr>
                        <a:t> </a:t>
                      </a:r>
                      <a:endParaRPr lang="ru-RU" sz="1100">
                        <a:effectLst/>
                        <a:latin typeface="Calibri"/>
                        <a:ea typeface="Times New Roman"/>
                        <a:cs typeface="Times New Roman"/>
                      </a:endParaRPr>
                    </a:p>
                  </a:txBody>
                  <a:tcPr marL="0" marR="0" marT="0" marB="0" anchor="b"/>
                </a:tc>
              </a:tr>
              <a:tr h="49530">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r>
              <a:tr h="182245">
                <a:tc gridSpan="2">
                  <a:txBody>
                    <a:bodyPr/>
                    <a:lstStyle/>
                    <a:p>
                      <a:pPr>
                        <a:lnSpc>
                          <a:spcPct val="115000"/>
                        </a:lnSpc>
                        <a:spcAft>
                          <a:spcPts val="0"/>
                        </a:spcAft>
                      </a:pPr>
                      <a:r>
                        <a:rPr lang="en-US" sz="900">
                          <a:effectLst/>
                        </a:rPr>
                        <a:t>Actual</a:t>
                      </a:r>
                      <a:endParaRPr lang="ru-RU" sz="1100">
                        <a:effectLst/>
                        <a:latin typeface="Calibri"/>
                        <a:ea typeface="Times New Roman"/>
                        <a:cs typeface="Times New Roman"/>
                      </a:endParaRPr>
                    </a:p>
                  </a:txBody>
                  <a:tcPr marL="0" marR="0" marT="0" marB="0" anchor="b"/>
                </a:tc>
                <a:tc hMerge="1">
                  <a:txBody>
                    <a:bodyPr/>
                    <a:lstStyle/>
                    <a:p>
                      <a:endParaRPr lang="ru-RU"/>
                    </a:p>
                  </a:txBody>
                  <a:tcPr/>
                </a:tc>
                <a:tc>
                  <a:txBody>
                    <a:bodyPr/>
                    <a:lstStyle/>
                    <a:p>
                      <a:pPr marL="254000">
                        <a:lnSpc>
                          <a:spcPct val="115000"/>
                        </a:lnSpc>
                        <a:spcAft>
                          <a:spcPts val="0"/>
                        </a:spcAft>
                      </a:pPr>
                      <a:r>
                        <a:rPr lang="en-US" sz="900">
                          <a:effectLst/>
                        </a:rPr>
                        <a:t>Positive</a:t>
                      </a:r>
                      <a:endParaRPr lang="ru-RU" sz="1100">
                        <a:effectLst/>
                        <a:latin typeface="Calibri"/>
                        <a:ea typeface="Times New Roman"/>
                        <a:cs typeface="Times New Roman"/>
                      </a:endParaRPr>
                    </a:p>
                  </a:txBody>
                  <a:tcPr marL="0" marR="0" marT="0" marB="0" anchor="b"/>
                </a:tc>
                <a:tc>
                  <a:txBody>
                    <a:bodyPr/>
                    <a:lstStyle/>
                    <a:p>
                      <a:pPr marL="50800">
                        <a:lnSpc>
                          <a:spcPct val="115000"/>
                        </a:lnSpc>
                        <a:spcAft>
                          <a:spcPts val="0"/>
                        </a:spcAft>
                      </a:pPr>
                      <a:r>
                        <a:rPr lang="en-US" sz="900">
                          <a:effectLst/>
                        </a:rPr>
                        <a:t>Negative</a:t>
                      </a:r>
                      <a:endParaRPr lang="ru-RU" sz="1100">
                        <a:effectLst/>
                        <a:latin typeface="Calibri"/>
                        <a:ea typeface="Times New Roman"/>
                        <a:cs typeface="Times New Roman"/>
                      </a:endParaRPr>
                    </a:p>
                  </a:txBody>
                  <a:tcPr marL="0" marR="0" marT="0" marB="0" anchor="b"/>
                </a:tc>
                <a:tc>
                  <a:txBody>
                    <a:bodyPr/>
                    <a:lstStyle/>
                    <a:p>
                      <a:pPr algn="r">
                        <a:lnSpc>
                          <a:spcPct val="115000"/>
                        </a:lnSpc>
                        <a:spcAft>
                          <a:spcPts val="0"/>
                        </a:spcAft>
                      </a:pPr>
                      <a:r>
                        <a:rPr lang="en-US" sz="900">
                          <a:effectLst/>
                        </a:rPr>
                        <a:t>Total</a:t>
                      </a:r>
                      <a:endParaRPr lang="ru-RU" sz="1100">
                        <a:effectLst/>
                        <a:latin typeface="Calibri"/>
                        <a:ea typeface="Times New Roman"/>
                        <a:cs typeface="Times New Roman"/>
                      </a:endParaRPr>
                    </a:p>
                  </a:txBody>
                  <a:tcPr marL="0" marR="0" marT="0" marB="0" anchor="b"/>
                </a:tc>
              </a:tr>
              <a:tr h="48895">
                <a:tc gridSpan="2">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hMerge="1">
                  <a:txBody>
                    <a:bodyPr/>
                    <a:lstStyle/>
                    <a:p>
                      <a:endParaRPr lang="ru-RU"/>
                    </a:p>
                  </a:txBody>
                  <a:tcPr/>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r>
              <a:tr h="170815">
                <a:tc gridSpan="2">
                  <a:txBody>
                    <a:bodyPr/>
                    <a:lstStyle/>
                    <a:p>
                      <a:pPr marL="800100">
                        <a:lnSpc>
                          <a:spcPts val="1030"/>
                        </a:lnSpc>
                        <a:spcAft>
                          <a:spcPts val="0"/>
                        </a:spcAft>
                      </a:pPr>
                      <a:r>
                        <a:rPr lang="en-US" sz="900">
                          <a:effectLst/>
                        </a:rPr>
                        <a:t>Positive</a:t>
                      </a:r>
                      <a:endParaRPr lang="ru-RU" sz="1100">
                        <a:effectLst/>
                        <a:latin typeface="Calibri"/>
                        <a:ea typeface="Times New Roman"/>
                        <a:cs typeface="Times New Roman"/>
                      </a:endParaRPr>
                    </a:p>
                  </a:txBody>
                  <a:tcPr marL="0" marR="0" marT="0" marB="0" anchor="b"/>
                </a:tc>
                <a:tc hMerge="1">
                  <a:txBody>
                    <a:bodyPr/>
                    <a:lstStyle/>
                    <a:p>
                      <a:endParaRPr lang="ru-RU"/>
                    </a:p>
                  </a:txBody>
                  <a:tcPr/>
                </a:tc>
                <a:tc>
                  <a:txBody>
                    <a:bodyPr/>
                    <a:lstStyle/>
                    <a:p>
                      <a:pPr marL="254000">
                        <a:lnSpc>
                          <a:spcPts val="1030"/>
                        </a:lnSpc>
                        <a:spcAft>
                          <a:spcPts val="0"/>
                        </a:spcAft>
                      </a:pPr>
                      <a:r>
                        <a:rPr lang="en-US" sz="900">
                          <a:effectLst/>
                        </a:rPr>
                        <a:t>54</a:t>
                      </a:r>
                      <a:endParaRPr lang="ru-RU" sz="1100">
                        <a:effectLst/>
                        <a:latin typeface="Calibri"/>
                        <a:ea typeface="Times New Roman"/>
                        <a:cs typeface="Times New Roman"/>
                      </a:endParaRPr>
                    </a:p>
                  </a:txBody>
                  <a:tcPr marL="0" marR="0" marT="0" marB="0" anchor="b"/>
                </a:tc>
                <a:tc>
                  <a:txBody>
                    <a:bodyPr/>
                    <a:lstStyle/>
                    <a:p>
                      <a:pPr marL="50800">
                        <a:lnSpc>
                          <a:spcPts val="1030"/>
                        </a:lnSpc>
                        <a:spcAft>
                          <a:spcPts val="0"/>
                        </a:spcAft>
                      </a:pPr>
                      <a:r>
                        <a:rPr lang="en-US" sz="900">
                          <a:effectLst/>
                        </a:rPr>
                        <a:t>22</a:t>
                      </a:r>
                      <a:endParaRPr lang="ru-RU" sz="1100">
                        <a:effectLst/>
                        <a:latin typeface="Calibri"/>
                        <a:ea typeface="Times New Roman"/>
                        <a:cs typeface="Times New Roman"/>
                      </a:endParaRPr>
                    </a:p>
                  </a:txBody>
                  <a:tcPr marL="0" marR="0" marT="0" marB="0" anchor="b"/>
                </a:tc>
                <a:tc>
                  <a:txBody>
                    <a:bodyPr/>
                    <a:lstStyle/>
                    <a:p>
                      <a:pPr marR="6350" algn="r">
                        <a:lnSpc>
                          <a:spcPts val="1030"/>
                        </a:lnSpc>
                        <a:spcAft>
                          <a:spcPts val="0"/>
                        </a:spcAft>
                      </a:pPr>
                      <a:r>
                        <a:rPr lang="en-US" sz="900">
                          <a:effectLst/>
                        </a:rPr>
                        <a:t>76</a:t>
                      </a:r>
                      <a:endParaRPr lang="ru-RU" sz="1100">
                        <a:effectLst/>
                        <a:latin typeface="Calibri"/>
                        <a:ea typeface="Times New Roman"/>
                        <a:cs typeface="Times New Roman"/>
                      </a:endParaRPr>
                    </a:p>
                  </a:txBody>
                  <a:tcPr marL="0" marR="0" marT="0" marB="0" anchor="b"/>
                </a:tc>
              </a:tr>
              <a:tr h="164465">
                <a:tc gridSpan="2">
                  <a:txBody>
                    <a:bodyPr/>
                    <a:lstStyle/>
                    <a:p>
                      <a:pPr marL="800100">
                        <a:lnSpc>
                          <a:spcPts val="1030"/>
                        </a:lnSpc>
                        <a:spcAft>
                          <a:spcPts val="0"/>
                        </a:spcAft>
                      </a:pPr>
                      <a:r>
                        <a:rPr lang="en-US" sz="900">
                          <a:effectLst/>
                        </a:rPr>
                        <a:t>Negative</a:t>
                      </a:r>
                      <a:endParaRPr lang="ru-RU" sz="1100">
                        <a:effectLst/>
                        <a:latin typeface="Calibri"/>
                        <a:ea typeface="Times New Roman"/>
                        <a:cs typeface="Times New Roman"/>
                      </a:endParaRPr>
                    </a:p>
                  </a:txBody>
                  <a:tcPr marL="0" marR="0" marT="0" marB="0" anchor="b"/>
                </a:tc>
                <a:tc hMerge="1">
                  <a:txBody>
                    <a:bodyPr/>
                    <a:lstStyle/>
                    <a:p>
                      <a:endParaRPr lang="ru-RU"/>
                    </a:p>
                  </a:txBody>
                  <a:tcPr/>
                </a:tc>
                <a:tc>
                  <a:txBody>
                    <a:bodyPr/>
                    <a:lstStyle/>
                    <a:p>
                      <a:pPr marL="254000">
                        <a:lnSpc>
                          <a:spcPts val="1030"/>
                        </a:lnSpc>
                        <a:spcAft>
                          <a:spcPts val="0"/>
                        </a:spcAft>
                      </a:pPr>
                      <a:r>
                        <a:rPr lang="en-US" sz="900">
                          <a:effectLst/>
                        </a:rPr>
                        <a:t>31</a:t>
                      </a:r>
                      <a:endParaRPr lang="ru-RU" sz="1100">
                        <a:effectLst/>
                        <a:latin typeface="Calibri"/>
                        <a:ea typeface="Times New Roman"/>
                        <a:cs typeface="Times New Roman"/>
                      </a:endParaRPr>
                    </a:p>
                  </a:txBody>
                  <a:tcPr marL="0" marR="0" marT="0" marB="0" anchor="b"/>
                </a:tc>
                <a:tc>
                  <a:txBody>
                    <a:bodyPr/>
                    <a:lstStyle/>
                    <a:p>
                      <a:pPr marL="50800">
                        <a:lnSpc>
                          <a:spcPts val="1030"/>
                        </a:lnSpc>
                        <a:spcAft>
                          <a:spcPts val="0"/>
                        </a:spcAft>
                      </a:pPr>
                      <a:r>
                        <a:rPr lang="en-US" sz="900">
                          <a:effectLst/>
                        </a:rPr>
                        <a:t>63</a:t>
                      </a:r>
                      <a:endParaRPr lang="ru-RU" sz="1100">
                        <a:effectLst/>
                        <a:latin typeface="Calibri"/>
                        <a:ea typeface="Times New Roman"/>
                        <a:cs typeface="Times New Roman"/>
                      </a:endParaRPr>
                    </a:p>
                  </a:txBody>
                  <a:tcPr marL="0" marR="0" marT="0" marB="0" anchor="b"/>
                </a:tc>
                <a:tc>
                  <a:txBody>
                    <a:bodyPr/>
                    <a:lstStyle/>
                    <a:p>
                      <a:pPr marR="6350" algn="r">
                        <a:lnSpc>
                          <a:spcPts val="1030"/>
                        </a:lnSpc>
                        <a:spcAft>
                          <a:spcPts val="0"/>
                        </a:spcAft>
                      </a:pPr>
                      <a:r>
                        <a:rPr lang="en-US" sz="900">
                          <a:effectLst/>
                        </a:rPr>
                        <a:t>94</a:t>
                      </a:r>
                      <a:endParaRPr lang="ru-RU" sz="1100">
                        <a:effectLst/>
                        <a:latin typeface="Calibri"/>
                        <a:ea typeface="Times New Roman"/>
                        <a:cs typeface="Times New Roman"/>
                      </a:endParaRPr>
                    </a:p>
                  </a:txBody>
                  <a:tcPr marL="0" marR="0" marT="0" marB="0" anchor="b"/>
                </a:tc>
              </a:tr>
              <a:tr h="164465">
                <a:tc gridSpan="2">
                  <a:txBody>
                    <a:bodyPr/>
                    <a:lstStyle/>
                    <a:p>
                      <a:pPr marL="800100">
                        <a:lnSpc>
                          <a:spcPts val="1030"/>
                        </a:lnSpc>
                        <a:spcAft>
                          <a:spcPts val="0"/>
                        </a:spcAft>
                      </a:pPr>
                      <a:r>
                        <a:rPr lang="en-US" sz="900">
                          <a:effectLst/>
                        </a:rPr>
                        <a:t>Total</a:t>
                      </a:r>
                      <a:endParaRPr lang="ru-RU" sz="1100">
                        <a:effectLst/>
                        <a:latin typeface="Calibri"/>
                        <a:ea typeface="Times New Roman"/>
                        <a:cs typeface="Times New Roman"/>
                      </a:endParaRPr>
                    </a:p>
                  </a:txBody>
                  <a:tcPr marL="0" marR="0" marT="0" marB="0" anchor="b"/>
                </a:tc>
                <a:tc hMerge="1">
                  <a:txBody>
                    <a:bodyPr/>
                    <a:lstStyle/>
                    <a:p>
                      <a:endParaRPr lang="ru-RU"/>
                    </a:p>
                  </a:txBody>
                  <a:tcPr/>
                </a:tc>
                <a:tc>
                  <a:txBody>
                    <a:bodyPr/>
                    <a:lstStyle/>
                    <a:p>
                      <a:pPr marL="254000">
                        <a:lnSpc>
                          <a:spcPts val="1030"/>
                        </a:lnSpc>
                        <a:spcAft>
                          <a:spcPts val="0"/>
                        </a:spcAft>
                      </a:pPr>
                      <a:r>
                        <a:rPr lang="en-US" sz="900">
                          <a:effectLst/>
                        </a:rPr>
                        <a:t>85</a:t>
                      </a:r>
                      <a:endParaRPr lang="ru-RU" sz="1100">
                        <a:effectLst/>
                        <a:latin typeface="Calibri"/>
                        <a:ea typeface="Times New Roman"/>
                        <a:cs typeface="Times New Roman"/>
                      </a:endParaRPr>
                    </a:p>
                  </a:txBody>
                  <a:tcPr marL="0" marR="0" marT="0" marB="0" anchor="b"/>
                </a:tc>
                <a:tc>
                  <a:txBody>
                    <a:bodyPr/>
                    <a:lstStyle/>
                    <a:p>
                      <a:pPr marL="50800">
                        <a:lnSpc>
                          <a:spcPts val="1030"/>
                        </a:lnSpc>
                        <a:spcAft>
                          <a:spcPts val="0"/>
                        </a:spcAft>
                      </a:pPr>
                      <a:r>
                        <a:rPr lang="en-US" sz="900">
                          <a:effectLst/>
                        </a:rPr>
                        <a:t>85</a:t>
                      </a:r>
                      <a:endParaRPr lang="ru-RU" sz="1100">
                        <a:effectLst/>
                        <a:latin typeface="Calibri"/>
                        <a:ea typeface="Times New Roman"/>
                        <a:cs typeface="Times New Roman"/>
                      </a:endParaRPr>
                    </a:p>
                  </a:txBody>
                  <a:tcPr marL="0" marR="0" marT="0" marB="0" anchor="b"/>
                </a:tc>
                <a:tc>
                  <a:txBody>
                    <a:bodyPr/>
                    <a:lstStyle/>
                    <a:p>
                      <a:pPr marR="6350" algn="r">
                        <a:lnSpc>
                          <a:spcPts val="1030"/>
                        </a:lnSpc>
                        <a:spcAft>
                          <a:spcPts val="0"/>
                        </a:spcAft>
                      </a:pPr>
                      <a:r>
                        <a:rPr lang="en-US" sz="900">
                          <a:effectLst/>
                        </a:rPr>
                        <a:t>170</a:t>
                      </a:r>
                      <a:endParaRPr lang="ru-RU" sz="1100">
                        <a:effectLst/>
                        <a:latin typeface="Calibri"/>
                        <a:ea typeface="Times New Roman"/>
                        <a:cs typeface="Times New Roman"/>
                      </a:endParaRPr>
                    </a:p>
                  </a:txBody>
                  <a:tcPr marL="0" marR="0" marT="0" marB="0" anchor="b"/>
                </a:tc>
              </a:tr>
              <a:tr h="48895">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a:effectLst/>
                        </a:rPr>
                        <a:t> </a:t>
                      </a:r>
                      <a:endParaRPr lang="ru-RU" sz="1100">
                        <a:effectLst/>
                        <a:latin typeface="Calibri"/>
                        <a:ea typeface="Times New Roman"/>
                        <a:cs typeface="Times New Roman"/>
                      </a:endParaRPr>
                    </a:p>
                  </a:txBody>
                  <a:tcPr marL="0" marR="0" marT="0" marB="0" anchor="b"/>
                </a:tc>
                <a:tc>
                  <a:txBody>
                    <a:bodyPr/>
                    <a:lstStyle/>
                    <a:p>
                      <a:pPr>
                        <a:lnSpc>
                          <a:spcPct val="115000"/>
                        </a:lnSpc>
                        <a:spcAft>
                          <a:spcPts val="0"/>
                        </a:spcAft>
                      </a:pPr>
                      <a:r>
                        <a:rPr lang="en-US" sz="300" dirty="0">
                          <a:effectLst/>
                        </a:rPr>
                        <a:t> </a:t>
                      </a:r>
                      <a:endParaRPr lang="ru-RU" sz="1100" dirty="0">
                        <a:effectLst/>
                        <a:latin typeface="Calibri"/>
                        <a:ea typeface="Times New Roman"/>
                        <a:cs typeface="Times New Roman"/>
                      </a:endParaRPr>
                    </a:p>
                  </a:txBody>
                  <a:tcPr marL="0" marR="0" marT="0" marB="0" anchor="b"/>
                </a:tc>
              </a:tr>
            </a:tbl>
          </a:graphicData>
        </a:graphic>
      </p:graphicFrame>
      <p:sp>
        <p:nvSpPr>
          <p:cNvPr id="3" name="Rectangle 2"/>
          <p:cNvSpPr>
            <a:spLocks noChangeArrowheads="1"/>
          </p:cNvSpPr>
          <p:nvPr/>
        </p:nvSpPr>
        <p:spPr bwMode="auto">
          <a:xfrm>
            <a:off x="2711450" y="33639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09408" tIns="384054" rIns="545928" bIns="91411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Table 2. Confusion Matrix for the Held-Out Cases Across 10 Folds.</a:t>
            </a:r>
            <a:endParaRPr kumimoji="0" lang="ru-RU"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Line 1"/>
          <p:cNvSpPr>
            <a:spLocks noChangeShapeType="1"/>
          </p:cNvSpPr>
          <p:nvPr/>
        </p:nvSpPr>
        <p:spPr bwMode="auto">
          <a:xfrm>
            <a:off x="3013075" y="3873500"/>
            <a:ext cx="3719513" cy="0"/>
          </a:xfrm>
          <a:prstGeom prst="line">
            <a:avLst/>
          </a:prstGeom>
          <a:noFill/>
          <a:ln w="648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 name="Rectangle 3"/>
          <p:cNvSpPr>
            <a:spLocks noChangeArrowheads="1"/>
          </p:cNvSpPr>
          <p:nvPr/>
        </p:nvSpPr>
        <p:spPr bwMode="auto">
          <a:xfrm>
            <a:off x="2711450" y="3821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r>
            <a:b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574712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55576" y="-1880145"/>
            <a:ext cx="7704856" cy="8309967"/>
          </a:xfrm>
          <a:prstGeom prst="rect">
            <a:avLst/>
          </a:prstGeom>
        </p:spPr>
        <p:txBody>
          <a:bodyPr wrap="square">
            <a:spAutoFit/>
          </a:bodyPr>
          <a:lstStyle/>
          <a:p>
            <a:endParaRPr lang="sr-Cyrl-BA" dirty="0" smtClean="0"/>
          </a:p>
          <a:p>
            <a:endParaRPr lang="sr-Cyrl-BA" dirty="0"/>
          </a:p>
          <a:p>
            <a:endParaRPr lang="sr-Cyrl-BA" dirty="0" smtClean="0"/>
          </a:p>
          <a:p>
            <a:endParaRPr lang="sr-Cyrl-BA" dirty="0"/>
          </a:p>
          <a:p>
            <a:endParaRPr lang="sr-Cyrl-BA" dirty="0" smtClean="0"/>
          </a:p>
          <a:p>
            <a:endParaRPr lang="sr-Cyrl-BA" dirty="0"/>
          </a:p>
          <a:p>
            <a:endParaRPr lang="sr-Cyrl-BA" dirty="0" smtClean="0"/>
          </a:p>
          <a:p>
            <a:endParaRPr lang="sr-Cyrl-BA" sz="1200" dirty="0" smtClean="0">
              <a:latin typeface="Times New Roman" pitchFamily="18" charset="0"/>
              <a:cs typeface="Times New Roman" pitchFamily="18" charset="0"/>
            </a:endParaRPr>
          </a:p>
          <a:p>
            <a:endParaRPr lang="sr-Cyrl-BA" sz="1200" dirty="0">
              <a:latin typeface="Times New Roman" pitchFamily="18" charset="0"/>
              <a:cs typeface="Times New Roman" pitchFamily="18" charset="0"/>
            </a:endParaRPr>
          </a:p>
          <a:p>
            <a:endParaRPr lang="sr-Cyrl-BA" sz="1600" dirty="0" smtClean="0">
              <a:latin typeface="Times New Roman" pitchFamily="18" charset="0"/>
              <a:cs typeface="Times New Roman" pitchFamily="18" charset="0"/>
            </a:endParaRPr>
          </a:p>
          <a:p>
            <a:endParaRPr lang="sr-Cyrl-BA" sz="1600" dirty="0">
              <a:latin typeface="Times New Roman" pitchFamily="18" charset="0"/>
              <a:cs typeface="Times New Roman" pitchFamily="18" charset="0"/>
            </a:endParaRPr>
          </a:p>
          <a:p>
            <a:endParaRPr lang="sr-Cyrl-BA" sz="1600" dirty="0" smtClean="0">
              <a:latin typeface="Times New Roman" pitchFamily="18" charset="0"/>
              <a:cs typeface="Times New Roman" pitchFamily="18" charset="0"/>
            </a:endParaRPr>
          </a:p>
          <a:p>
            <a:r>
              <a:rPr lang="sr-Cyrl-BA" sz="1600" dirty="0" smtClean="0">
                <a:latin typeface="Times New Roman" pitchFamily="18" charset="0"/>
                <a:cs typeface="Times New Roman" pitchFamily="18" charset="0"/>
              </a:rPr>
              <a:t>В </a:t>
            </a:r>
            <a:r>
              <a:rPr lang="sr-Cyrl-BA" sz="1600" dirty="0">
                <a:latin typeface="Times New Roman" pitchFamily="18" charset="0"/>
                <a:cs typeface="Times New Roman" pitchFamily="18" charset="0"/>
              </a:rPr>
              <a:t>таблице 3 показаны HAP, оцененные по их логит-баллам. Самый высокий балл - </a:t>
            </a:r>
            <a:r>
              <a:rPr lang="sr-Cyrl-BA" sz="1600" dirty="0" smtClean="0">
                <a:latin typeface="Times New Roman" pitchFamily="18" charset="0"/>
                <a:cs typeface="Times New Roman" pitchFamily="18" charset="0"/>
              </a:rPr>
              <a:t>0,98 для </a:t>
            </a:r>
            <a:r>
              <a:rPr lang="sr-Cyrl-BA" sz="1600" dirty="0">
                <a:latin typeface="Times New Roman" pitchFamily="18" charset="0"/>
                <a:cs typeface="Times New Roman" pitchFamily="18" charset="0"/>
              </a:rPr>
              <a:t>«Ядовитого дерева» Уильяма Блейка, в то время как самый низкий - .12, также от Блейка для его «От Милтона». С точкой отсечки .5, которая демаркирует между HAP и качества SAP, интересно отметить, что многие из стихи, которые падают ниже этого диапазона, - это стихи, которые являются приверженцами канона. Для Например, десятки стихов Кита «Ода соловей» и «Ода </a:t>
            </a:r>
            <a:r>
              <a:rPr lang="sr-Cyrl-BA" sz="1600" dirty="0" smtClean="0">
                <a:latin typeface="Times New Roman" pitchFamily="18" charset="0"/>
                <a:cs typeface="Times New Roman" pitchFamily="18" charset="0"/>
              </a:rPr>
              <a:t>греческой </a:t>
            </a:r>
            <a:r>
              <a:rPr lang="sr-Cyrl-BA" sz="1600" dirty="0">
                <a:latin typeface="Times New Roman" pitchFamily="18" charset="0"/>
                <a:cs typeface="Times New Roman" pitchFamily="18" charset="0"/>
              </a:rPr>
              <a:t>у</a:t>
            </a:r>
            <a:r>
              <a:rPr lang="sr-Cyrl-BA" sz="1600" dirty="0" smtClean="0">
                <a:latin typeface="Times New Roman" pitchFamily="18" charset="0"/>
                <a:cs typeface="Times New Roman" pitchFamily="18" charset="0"/>
              </a:rPr>
              <a:t>рни </a:t>
            </a:r>
            <a:r>
              <a:rPr lang="sr-Cyrl-BA" sz="1600" dirty="0">
                <a:latin typeface="Times New Roman" pitchFamily="18" charset="0"/>
                <a:cs typeface="Times New Roman" pitchFamily="18" charset="0"/>
              </a:rPr>
              <a:t>"попадают в этот диапазон (0,48 и 0,42 соответственно), и это кажется аномальным, учитывая, что они были когда-то основными учебными планами гимназии.</a:t>
            </a:r>
            <a:endParaRPr lang="ru-RU" sz="1600" dirty="0">
              <a:latin typeface="Times New Roman" pitchFamily="18" charset="0"/>
              <a:cs typeface="Times New Roman" pitchFamily="18" charset="0"/>
            </a:endParaRPr>
          </a:p>
          <a:p>
            <a:r>
              <a:rPr lang="sr-Cyrl-BA" sz="1600" dirty="0">
                <a:latin typeface="Times New Roman" pitchFamily="18" charset="0"/>
                <a:cs typeface="Times New Roman" pitchFamily="18" charset="0"/>
              </a:rPr>
              <a:t>Несмотря на низкие баллы за эти стихи Китса, его «Осенью», «</a:t>
            </a:r>
            <a:r>
              <a:rPr lang="hr-BA" sz="1600" dirty="0">
                <a:latin typeface="Times New Roman" pitchFamily="18" charset="0"/>
                <a:cs typeface="Times New Roman" pitchFamily="18" charset="0"/>
              </a:rPr>
              <a:t>L</a:t>
            </a:r>
            <a:r>
              <a:rPr lang="sr-Cyrl-BA" sz="1600" dirty="0">
                <a:latin typeface="Times New Roman" pitchFamily="18" charset="0"/>
                <a:cs typeface="Times New Roman" pitchFamily="18" charset="0"/>
              </a:rPr>
              <a:t>а </a:t>
            </a:r>
            <a:r>
              <a:rPr lang="hr-BA" sz="1600" dirty="0">
                <a:latin typeface="Times New Roman" pitchFamily="18" charset="0"/>
                <a:cs typeface="Times New Roman" pitchFamily="18" charset="0"/>
              </a:rPr>
              <a:t>Belle dam sans merci</a:t>
            </a:r>
            <a:r>
              <a:rPr lang="sr-Cyrl-BA" sz="1600" dirty="0">
                <a:latin typeface="Times New Roman" pitchFamily="18" charset="0"/>
                <a:cs typeface="Times New Roman" pitchFamily="18" charset="0"/>
              </a:rPr>
              <a:t>»</a:t>
            </a:r>
            <a:r>
              <a:rPr lang="hr-BA" sz="1600" dirty="0">
                <a:latin typeface="Times New Roman" pitchFamily="18" charset="0"/>
                <a:cs typeface="Times New Roman" pitchFamily="18" charset="0"/>
              </a:rPr>
              <a:t>.</a:t>
            </a:r>
            <a:r>
              <a:rPr lang="sr-Cyrl-BA" sz="1600" dirty="0">
                <a:latin typeface="Times New Roman" pitchFamily="18" charset="0"/>
                <a:cs typeface="Times New Roman" pitchFamily="18" charset="0"/>
              </a:rPr>
              <a:t> О первом взгляде на гомер Чепмена »в диапазон HAP (.60, .61 и .64 соответственно). Таким образом, пять стихотворений </a:t>
            </a:r>
            <a:r>
              <a:rPr lang="sr-Cyrl-BA" sz="1600" dirty="0" smtClean="0">
                <a:latin typeface="Times New Roman" pitchFamily="18" charset="0"/>
                <a:cs typeface="Times New Roman" pitchFamily="18" charset="0"/>
              </a:rPr>
              <a:t>Китса </a:t>
            </a:r>
            <a:r>
              <a:rPr lang="sr-Cyrl-BA" sz="1600" dirty="0">
                <a:latin typeface="Times New Roman" pitchFamily="18" charset="0"/>
                <a:cs typeface="Times New Roman" pitchFamily="18" charset="0"/>
              </a:rPr>
              <a:t>континуум. Такая же ситуация возникает и для нескольких поэтов, включая Блейка.</a:t>
            </a:r>
            <a:endParaRPr lang="ru-RU" sz="1600" dirty="0">
              <a:latin typeface="Times New Roman" pitchFamily="18" charset="0"/>
              <a:cs typeface="Times New Roman" pitchFamily="18" charset="0"/>
            </a:endParaRPr>
          </a:p>
          <a:p>
            <a:r>
              <a:rPr lang="sr-Cyrl-BA" sz="1600" dirty="0">
                <a:latin typeface="Times New Roman" pitchFamily="18" charset="0"/>
                <a:cs typeface="Times New Roman" pitchFamily="18" charset="0"/>
              </a:rPr>
              <a:t>Как я предвидел ранее, рейтинг не основан на скорости появления в антологиях. Самое антологизированное стихотворение «Довер-Бич», появившееся в 16 из 20 антологий, достигает 0,36. С другой стороны, Марлоу «Страстный пастух к своей любви» произошел только в 9 из 20 антологий, но был третьим самым лучшим бомбардиром в HAPs .91. Самый высокий бомбардир – Блейк «Ядовитое дерево» на 0,98, которое, как и все HAP, появилось, по крайней мере, в 5 антологиях, но не попало в «Топ 30», что означает, что оно появилось в меньшем количестве чем 9 из 20 антологий.</a:t>
            </a:r>
            <a:endParaRPr lang="ru-RU" sz="1600" dirty="0">
              <a:latin typeface="Times New Roman" pitchFamily="18" charset="0"/>
              <a:cs typeface="Times New Roman" pitchFamily="18" charset="0"/>
            </a:endParaRPr>
          </a:p>
        </p:txBody>
      </p:sp>
    </p:spTree>
    <p:extLst>
      <p:ext uri="{BB962C8B-B14F-4D97-AF65-F5344CB8AC3E}">
        <p14:creationId xmlns:p14="http://schemas.microsoft.com/office/powerpoint/2010/main" val="122611251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2463</Words>
  <Application>Microsoft Office PowerPoint</Application>
  <PresentationFormat>Экран (4:3)</PresentationFormat>
  <Paragraphs>656</Paragraphs>
  <Slides>17</Slides>
  <Notes>2</Notes>
  <HiddenSlides>0</HiddenSlides>
  <MMClips>0</MMClips>
  <ScaleCrop>false</ScaleCrop>
  <HeadingPairs>
    <vt:vector size="4" baseType="variant">
      <vt:variant>
        <vt:lpstr>Тема</vt:lpstr>
      </vt:variant>
      <vt:variant>
        <vt:i4>1</vt:i4>
      </vt:variant>
      <vt:variant>
        <vt:lpstr>Заголовки слайдов</vt:lpstr>
      </vt:variant>
      <vt:variant>
        <vt:i4>17</vt:i4>
      </vt:variant>
    </vt:vector>
  </HeadingPairs>
  <TitlesOfParts>
    <vt:vector size="18" baseType="lpstr">
      <vt:lpstr>Тема Office</vt:lpstr>
      <vt:lpstr>Майкл Дельвин   Рейтинг канонических английских стихотворения                                                                                            Жарко Миленич</vt:lpstr>
      <vt:lpstr>Презентация PowerPoint</vt:lpstr>
      <vt:lpstr>Презентация PowerPoint</vt:lpstr>
      <vt:lpstr>Презентация PowerPoint</vt:lpstr>
      <vt:lpstr>Презентация PowerPoint</vt:lpstr>
      <vt:lpstr>Table 1. Coefficients and Accuracy Metrics for 10 Folds.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Майкл Дельвин   Рейтинг канонических английских стихотворения</dc:title>
  <dc:creator>Жарко</dc:creator>
  <cp:lastModifiedBy>Жарко</cp:lastModifiedBy>
  <cp:revision>11</cp:revision>
  <dcterms:created xsi:type="dcterms:W3CDTF">2017-10-18T08:51:04Z</dcterms:created>
  <dcterms:modified xsi:type="dcterms:W3CDTF">2017-10-20T10:48:35Z</dcterms:modified>
</cp:coreProperties>
</file>