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9962A7-EB76-5743-9388-28FF1EEBAECF}">
          <p14:sldIdLst>
            <p14:sldId id="256"/>
            <p14:sldId id="258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70"/>
            <p14:sldId id="271"/>
            <p14:sldId id="269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0"/>
    <p:restoredTop sz="94729"/>
  </p:normalViewPr>
  <p:slideViewPr>
    <p:cSldViewPr snapToGrid="0" snapToObjects="1">
      <p:cViewPr varScale="1">
        <p:scale>
          <a:sx n="103" d="100"/>
          <a:sy n="103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685F-3F11-D542-90BC-CE464977E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813D-16AF-E040-ADEA-EB56D772A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Payzants</a:t>
            </a:r>
            <a:r>
              <a:rPr lang="en-US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41949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9393-C0E2-9C48-8173-872097A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8F5332-A709-1844-AFD0-0EF89A2E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83"/>
          <a:stretch/>
        </p:blipFill>
        <p:spPr>
          <a:xfrm>
            <a:off x="111513" y="2424768"/>
            <a:ext cx="11968973" cy="1987187"/>
          </a:xfrm>
        </p:spPr>
      </p:pic>
    </p:spTree>
    <p:extLst>
      <p:ext uri="{BB962C8B-B14F-4D97-AF65-F5344CB8AC3E}">
        <p14:creationId xmlns:p14="http://schemas.microsoft.com/office/powerpoint/2010/main" val="25640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625E-64F2-934B-9490-E6553313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&amp; How much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9F0D-1300-F647-87BA-9790D717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fixed quantity order items: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When: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How much: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87475-2085-934D-BE71-CDFF08A6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80" y="2616598"/>
            <a:ext cx="6294897" cy="22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1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50C5-63AD-AA4E-B40C-FBF0D871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quantity items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565B7-04B0-4042-9835-7FA93AC9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921000"/>
            <a:ext cx="9207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5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6A93-7694-954C-B598-6E7CE06F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quantity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F3FF-F492-0442-A295-45409AD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Forcast_dayly_demand</a:t>
            </a:r>
            <a:r>
              <a:rPr lang="en-US" dirty="0"/>
              <a:t> = 0.58,</a:t>
            </a:r>
          </a:p>
          <a:p>
            <a:pPr marL="0" indent="0">
              <a:buNone/>
            </a:pPr>
            <a:r>
              <a:rPr lang="en-US" dirty="0"/>
              <a:t>Assume annual workday = 250,</a:t>
            </a:r>
          </a:p>
          <a:p>
            <a:pPr marL="0" indent="0">
              <a:buNone/>
            </a:pPr>
            <a:r>
              <a:rPr lang="en-US" dirty="0"/>
              <a:t>Annual demand = 0.58*250 = 145,</a:t>
            </a:r>
          </a:p>
          <a:p>
            <a:pPr marL="0" indent="0">
              <a:buNone/>
            </a:pPr>
            <a:r>
              <a:rPr lang="en-US" dirty="0"/>
              <a:t>Q = SQRT(2*145*Co/Ch) = 17.03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8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BC99-B55C-1846-8A0E-CFA7805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&amp; How much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49D7C3-949F-324A-B558-B9F31C22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fixed period order items: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When:        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How much:                                                                                               -  </a:t>
            </a:r>
            <a:r>
              <a:rPr lang="en-US" dirty="0" err="1"/>
              <a:t>QoH</a:t>
            </a:r>
            <a:r>
              <a:rPr lang="en-US" dirty="0"/>
              <a:t>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D9CEB-B277-A341-A759-E11570CD6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r="2772"/>
          <a:stretch/>
        </p:blipFill>
        <p:spPr>
          <a:xfrm>
            <a:off x="3343701" y="3659151"/>
            <a:ext cx="6414448" cy="11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F50F-BD95-0D4E-B60F-F7015A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period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5DBF2-6F0F-4245-853A-A3F3B3D1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4183"/>
            <a:ext cx="12192000" cy="8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2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044C-26DD-5F4E-9A69-657DA953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period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7269-C931-7D4D-9B14-FD1225F4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𝜇</a:t>
            </a:r>
            <a:r>
              <a:rPr lang="en-US" baseline="-25000" dirty="0"/>
              <a:t>year </a:t>
            </a:r>
            <a:r>
              <a:rPr lang="en-US" dirty="0"/>
              <a:t>= 51107.6,  𝜇</a:t>
            </a:r>
            <a:r>
              <a:rPr lang="en-US" baseline="-25000" dirty="0"/>
              <a:t>week  </a:t>
            </a:r>
            <a:r>
              <a:rPr lang="en-US" dirty="0"/>
              <a:t>= 982.8</a:t>
            </a:r>
          </a:p>
          <a:p>
            <a:pPr marL="0" indent="0">
              <a:buNone/>
            </a:pPr>
            <a:r>
              <a:rPr lang="en-US" dirty="0"/>
              <a:t>𝜎</a:t>
            </a:r>
            <a:r>
              <a:rPr lang="en-US" baseline="-25000" dirty="0"/>
              <a:t>year</a:t>
            </a:r>
            <a:r>
              <a:rPr lang="en-US" dirty="0"/>
              <a:t> = 3486.13,  𝜎</a:t>
            </a:r>
            <a:r>
              <a:rPr lang="en-US" baseline="-25000" dirty="0"/>
              <a:t>week</a:t>
            </a:r>
            <a:r>
              <a:rPr lang="en-US" dirty="0"/>
              <a:t> = 483.4</a:t>
            </a:r>
          </a:p>
          <a:p>
            <a:pPr marL="0" indent="0">
              <a:buNone/>
            </a:pPr>
            <a:r>
              <a:rPr lang="en-US" dirty="0"/>
              <a:t>r = 1,</a:t>
            </a:r>
          </a:p>
          <a:p>
            <a:pPr marL="0" indent="0">
              <a:buNone/>
            </a:pPr>
            <a:r>
              <a:rPr lang="en-US" dirty="0"/>
              <a:t>assume  𝜇</a:t>
            </a:r>
            <a:r>
              <a:rPr lang="en-US" baseline="-25000" dirty="0"/>
              <a:t>L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S = 982.8*(1+1)+1.64*SQRT((1+1)*483.4</a:t>
            </a:r>
            <a:r>
              <a:rPr lang="en-US" baseline="30000" dirty="0"/>
              <a:t>2</a:t>
            </a:r>
            <a:r>
              <a:rPr lang="en-US" dirty="0"/>
              <a:t>) = 3086.75</a:t>
            </a:r>
          </a:p>
          <a:p>
            <a:pPr marL="0" indent="0">
              <a:buNone/>
            </a:pPr>
            <a:r>
              <a:rPr lang="en-US" dirty="0"/>
              <a:t>How much to order? S - </a:t>
            </a:r>
            <a:r>
              <a:rPr lang="en-US" dirty="0" err="1"/>
              <a:t>QoH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5E2D-6B7C-EE41-B342-7F8E37BB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4E05-ED4B-3A42-9333-B7254275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optimization answers the “when and how much to order” question for every single item.</a:t>
            </a:r>
          </a:p>
          <a:p>
            <a:r>
              <a:rPr lang="en-US" dirty="0"/>
              <a:t>If given the volume data of items, clustering should take volume of items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71163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31CB-35C8-CF4F-8A98-C373C11B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2425-1A5D-5441-A2E8-E2AE1FB3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stochastic multiple period inventory optimization problem.”</a:t>
            </a:r>
          </a:p>
          <a:p>
            <a:r>
              <a:rPr lang="en-US" dirty="0"/>
              <a:t>Stochastic: The lead time, daily demand are random variables.</a:t>
            </a:r>
          </a:p>
          <a:p>
            <a:r>
              <a:rPr lang="en-US" dirty="0"/>
              <a:t>Multiple period: System operates continuously with many repeating periods of cycles, inventory can be carried from one period to the next.</a:t>
            </a:r>
          </a:p>
        </p:txBody>
      </p:sp>
    </p:spTree>
    <p:extLst>
      <p:ext uri="{BB962C8B-B14F-4D97-AF65-F5344CB8AC3E}">
        <p14:creationId xmlns:p14="http://schemas.microsoft.com/office/powerpoint/2010/main" val="237266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2F48-FA23-BC4B-8CBF-ABD32F46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F3BC-BF6C-8E44-A36F-82ACA2F4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  </a:t>
            </a:r>
          </a:p>
          <a:p>
            <a:r>
              <a:rPr lang="en-CA" dirty="0"/>
              <a:t>to keep inventory levels as low as possible</a:t>
            </a:r>
          </a:p>
          <a:p>
            <a:r>
              <a:rPr lang="en-CA" dirty="0"/>
              <a:t>to sell inventory as quickly as possible</a:t>
            </a:r>
          </a:p>
          <a:p>
            <a:pPr marL="0" indent="0">
              <a:buNone/>
            </a:pPr>
            <a:r>
              <a:rPr lang="en-US" dirty="0"/>
              <a:t>Inventory optimization models:</a:t>
            </a:r>
          </a:p>
          <a:p>
            <a:r>
              <a:rPr lang="en-US" dirty="0"/>
              <a:t>fixed quantity model: </a:t>
            </a:r>
          </a:p>
          <a:p>
            <a:r>
              <a:rPr lang="en-US" dirty="0"/>
              <a:t>fixed period model: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41DB-456D-C245-A6D1-B71CE61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quantity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5A62-E569-304B-A631-905211DD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Whenever the inventory level reaches the reorder point R, place an order of fixed quantity Q to bring the inventory position to the order-up-to level R + Q.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812D5-2F3B-3140-9635-4B939DD8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88" y="2964696"/>
            <a:ext cx="5694621" cy="2942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77380-4FCB-0D43-A5BE-E80875B04CCC}"/>
              </a:ext>
            </a:extLst>
          </p:cNvPr>
          <p:cNvSpPr txBox="1"/>
          <p:nvPr/>
        </p:nvSpPr>
        <p:spPr>
          <a:xfrm>
            <a:off x="6291612" y="4090966"/>
            <a:ext cx="3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0453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64C-763B-1E4A-B1CF-10D0649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Quantity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EF56-3626-F442-8BE4-1F847DC9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order?</a:t>
            </a:r>
          </a:p>
          <a:p>
            <a:pPr marL="0" indent="0">
              <a:buNone/>
            </a:pPr>
            <a:r>
              <a:rPr lang="en-US" dirty="0"/>
              <a:t>        whenever inventory reaches order point R</a:t>
            </a:r>
          </a:p>
          <a:p>
            <a:r>
              <a:rPr lang="en-US" dirty="0"/>
              <a:t>How much to order?</a:t>
            </a:r>
          </a:p>
          <a:p>
            <a:pPr marL="0" indent="0">
              <a:buNone/>
            </a:pPr>
            <a:r>
              <a:rPr lang="en-US" dirty="0"/>
              <a:t>        a fixed quantity Q</a:t>
            </a:r>
          </a:p>
        </p:txBody>
      </p:sp>
    </p:spTree>
    <p:extLst>
      <p:ext uri="{BB962C8B-B14F-4D97-AF65-F5344CB8AC3E}">
        <p14:creationId xmlns:p14="http://schemas.microsoft.com/office/powerpoint/2010/main" val="173770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FEF780-F198-D748-BF50-8C1CFEE9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69" y="2821724"/>
            <a:ext cx="5164262" cy="2940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5064C-763B-1E4A-B1CF-10D0649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period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EF56-3626-F442-8BE4-1F847DC9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to fixed quantity model except that it is triggered  by a fixed time period instead of the inventory level reaching a specific point.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035C5-7EC1-C34F-9BF6-895804D415B6}"/>
              </a:ext>
            </a:extLst>
          </p:cNvPr>
          <p:cNvSpPr txBox="1"/>
          <p:nvPr/>
        </p:nvSpPr>
        <p:spPr>
          <a:xfrm>
            <a:off x="4148829" y="3512800"/>
            <a:ext cx="3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1004EB-D62F-0F46-B0A4-84369ECCD5B1}"/>
              </a:ext>
            </a:extLst>
          </p:cNvPr>
          <p:cNvCxnSpPr/>
          <p:nvPr/>
        </p:nvCxnSpPr>
        <p:spPr>
          <a:xfrm>
            <a:off x="4967787" y="3616657"/>
            <a:ext cx="0" cy="1364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066EBE-3530-9244-8416-C57D1150249E}"/>
              </a:ext>
            </a:extLst>
          </p:cNvPr>
          <p:cNvSpPr txBox="1"/>
          <p:nvPr/>
        </p:nvSpPr>
        <p:spPr>
          <a:xfrm>
            <a:off x="4590190" y="3635632"/>
            <a:ext cx="400110" cy="9383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S - </a:t>
            </a:r>
            <a:r>
              <a:rPr lang="en-US" sz="1400" dirty="0" err="1"/>
              <a:t>QoH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15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64C-763B-1E4A-B1CF-10D0649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Quantity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EF56-3626-F442-8BE4-1F847DC9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  <a:p>
            <a:pPr marL="0" indent="0">
              <a:buNone/>
            </a:pPr>
            <a:r>
              <a:rPr lang="en-US" dirty="0"/>
              <a:t>        a fixed time period r</a:t>
            </a:r>
          </a:p>
          <a:p>
            <a:r>
              <a:rPr lang="en-US" dirty="0"/>
              <a:t>How much?</a:t>
            </a:r>
          </a:p>
          <a:p>
            <a:pPr marL="0" indent="0">
              <a:buNone/>
            </a:pPr>
            <a:r>
              <a:rPr lang="en-US" dirty="0"/>
              <a:t>        replenish level S - Quantity on Hand </a:t>
            </a:r>
            <a:r>
              <a:rPr lang="en-US" dirty="0" err="1"/>
              <a:t>QoH</a:t>
            </a:r>
            <a:endParaRPr lang="en-US" dirty="0"/>
          </a:p>
          <a:p>
            <a:r>
              <a:rPr lang="en-CA" dirty="0"/>
              <a:t>must have stockout protection until the next order arrives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6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28D359-A375-9A42-8C3E-70251C245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12985"/>
              </p:ext>
            </p:extLst>
          </p:nvPr>
        </p:nvGraphicFramePr>
        <p:xfrm>
          <a:off x="1450975" y="696035"/>
          <a:ext cx="9604374" cy="5094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115">
                  <a:extLst>
                    <a:ext uri="{9D8B030D-6E8A-4147-A177-3AD203B41FA5}">
                      <a16:colId xmlns:a16="http://schemas.microsoft.com/office/drawing/2014/main" val="3133610542"/>
                    </a:ext>
                  </a:extLst>
                </a:gridCol>
                <a:gridCol w="3439235">
                  <a:extLst>
                    <a:ext uri="{9D8B030D-6E8A-4147-A177-3AD203B41FA5}">
                      <a16:colId xmlns:a16="http://schemas.microsoft.com/office/drawing/2014/main" val="914657566"/>
                    </a:ext>
                  </a:extLst>
                </a:gridCol>
                <a:gridCol w="3590024">
                  <a:extLst>
                    <a:ext uri="{9D8B030D-6E8A-4147-A177-3AD203B41FA5}">
                      <a16:colId xmlns:a16="http://schemas.microsoft.com/office/drawing/2014/main" val="124460744"/>
                    </a:ext>
                  </a:extLst>
                </a:gridCol>
              </a:tblGrid>
              <a:tr h="636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Quantity Model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Period Model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113221"/>
                  </a:ext>
                </a:extLst>
              </a:tr>
              <a:tr h="636327"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expensive items</a:t>
                      </a:r>
                    </a:p>
                    <a:p>
                      <a:r>
                        <a:rPr lang="en-US" dirty="0"/>
                        <a:t>(Not large safety stock)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inexpensive items</a:t>
                      </a:r>
                    </a:p>
                    <a:p>
                      <a:r>
                        <a:rPr lang="en-US" dirty="0"/>
                        <a:t>(Ease of coordination, less work 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24529"/>
                  </a:ext>
                </a:extLst>
              </a:tr>
              <a:tr h="636327">
                <a:tc>
                  <a:txBody>
                    <a:bodyPr/>
                    <a:lstStyle/>
                    <a:p>
                      <a:r>
                        <a:rPr lang="en-US" dirty="0"/>
                        <a:t>Safety stock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- 𝝻</a:t>
                      </a:r>
                      <a:r>
                        <a:rPr lang="en-US" baseline="-25000" dirty="0"/>
                        <a:t>L</a:t>
                      </a:r>
                      <a:r>
                        <a:rPr lang="en-US" dirty="0"/>
                        <a:t>, usually smaller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- 𝝻</a:t>
                      </a:r>
                      <a:r>
                        <a:rPr lang="en-US" baseline="-25000" dirty="0" err="1"/>
                        <a:t>r+L</a:t>
                      </a:r>
                      <a:r>
                        <a:rPr lang="en-US" dirty="0"/>
                        <a:t>, larger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80062"/>
                  </a:ext>
                </a:extLst>
              </a:tr>
              <a:tr h="636327">
                <a:tc>
                  <a:txBody>
                    <a:bodyPr/>
                    <a:lstStyle/>
                    <a:p>
                      <a:r>
                        <a:rPr lang="en-US" dirty="0"/>
                        <a:t>Average inventory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Q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𝝻r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5152"/>
                  </a:ext>
                </a:extLst>
              </a:tr>
              <a:tr h="636327">
                <a:tc>
                  <a:txBody>
                    <a:bodyPr/>
                    <a:lstStyle/>
                    <a:p>
                      <a:r>
                        <a:rPr lang="en-US" dirty="0"/>
                        <a:t>Order quantity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- </a:t>
                      </a:r>
                      <a:r>
                        <a:rPr lang="en-US" dirty="0" err="1"/>
                        <a:t>QoH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24706"/>
                  </a:ext>
                </a:extLst>
              </a:tr>
              <a:tr h="636327">
                <a:tc>
                  <a:txBody>
                    <a:bodyPr/>
                    <a:lstStyle/>
                    <a:p>
                      <a:r>
                        <a:rPr lang="en-US" dirty="0"/>
                        <a:t>Reorder point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= 𝝻</a:t>
                      </a:r>
                      <a:r>
                        <a:rPr lang="en-US" baseline="-25000" dirty="0"/>
                        <a:t>L</a:t>
                      </a:r>
                      <a:r>
                        <a:rPr lang="en-US" dirty="0"/>
                        <a:t> + z𝞂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3410"/>
                  </a:ext>
                </a:extLst>
              </a:tr>
              <a:tr h="636327">
                <a:tc>
                  <a:txBody>
                    <a:bodyPr/>
                    <a:lstStyle/>
                    <a:p>
                      <a:r>
                        <a:rPr lang="en-US" dirty="0"/>
                        <a:t>Replenishment level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𝝻</a:t>
                      </a:r>
                      <a:r>
                        <a:rPr lang="en-US" baseline="-25000" dirty="0" err="1"/>
                        <a:t>r+L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+ z𝞂</a:t>
                      </a:r>
                      <a:r>
                        <a:rPr lang="en-US" baseline="-25000" dirty="0" err="1"/>
                        <a:t>r+L</a:t>
                      </a:r>
                      <a:endParaRPr lang="en-US" baseline="-25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78999"/>
                  </a:ext>
                </a:extLst>
              </a:tr>
              <a:tr h="636327">
                <a:tc>
                  <a:txBody>
                    <a:bodyPr/>
                    <a:lstStyle/>
                    <a:p>
                      <a:r>
                        <a:rPr lang="en-US" dirty="0"/>
                        <a:t>Annual number of orders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D/Q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76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98B137-4C6C-C341-992A-BD98FD3B0D15}"/>
              </a:ext>
            </a:extLst>
          </p:cNvPr>
          <p:cNvSpPr txBox="1"/>
          <p:nvPr/>
        </p:nvSpPr>
        <p:spPr>
          <a:xfrm>
            <a:off x="5650173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9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F0E25-F5F7-CB4D-A292-8A4CD639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280" y="3556291"/>
            <a:ext cx="8906893" cy="23961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F62B4-48C9-0A40-8926-9D880679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8" y="2012079"/>
            <a:ext cx="7359069" cy="2396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C6E37B-7822-4A46-939B-A5DE9532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decision</a:t>
            </a:r>
          </a:p>
        </p:txBody>
      </p:sp>
    </p:spTree>
    <p:extLst>
      <p:ext uri="{BB962C8B-B14F-4D97-AF65-F5344CB8AC3E}">
        <p14:creationId xmlns:p14="http://schemas.microsoft.com/office/powerpoint/2010/main" val="2819949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443</TotalTime>
  <Words>470</Words>
  <Application>Microsoft Macintosh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Inventory optimization</vt:lpstr>
      <vt:lpstr>The Problem</vt:lpstr>
      <vt:lpstr>The solution</vt:lpstr>
      <vt:lpstr>Fixed quantity model</vt:lpstr>
      <vt:lpstr>Fixed Quantity model</vt:lpstr>
      <vt:lpstr>Fixed period model</vt:lpstr>
      <vt:lpstr>Fixed Quantity model</vt:lpstr>
      <vt:lpstr>PowerPoint Presentation</vt:lpstr>
      <vt:lpstr>Model decision</vt:lpstr>
      <vt:lpstr>results</vt:lpstr>
      <vt:lpstr>When &amp; How much</vt:lpstr>
      <vt:lpstr>Fixed quantity items</vt:lpstr>
      <vt:lpstr>Fixed quantity items</vt:lpstr>
      <vt:lpstr>When &amp; How much</vt:lpstr>
      <vt:lpstr>Fixed period items</vt:lpstr>
      <vt:lpstr>Fixed period items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optimization</dc:title>
  <dc:creator>Cai Qian</dc:creator>
  <cp:lastModifiedBy>Cai Qian</cp:lastModifiedBy>
  <cp:revision>28</cp:revision>
  <dcterms:created xsi:type="dcterms:W3CDTF">2019-04-06T01:13:00Z</dcterms:created>
  <dcterms:modified xsi:type="dcterms:W3CDTF">2019-04-06T16:29:58Z</dcterms:modified>
</cp:coreProperties>
</file>