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8" r:id="rId4"/>
    <p:sldId id="279" r:id="rId5"/>
    <p:sldId id="258" r:id="rId6"/>
    <p:sldId id="264" r:id="rId7"/>
    <p:sldId id="265" r:id="rId8"/>
    <p:sldId id="263" r:id="rId9"/>
    <p:sldId id="266" r:id="rId10"/>
    <p:sldId id="267" r:id="rId11"/>
    <p:sldId id="268" r:id="rId12"/>
    <p:sldId id="269" r:id="rId13"/>
    <p:sldId id="270" r:id="rId14"/>
    <p:sldId id="271" r:id="rId15"/>
    <p:sldId id="272" r:id="rId16"/>
    <p:sldId id="273" r:id="rId17"/>
    <p:sldId id="280" r:id="rId18"/>
    <p:sldId id="281" r:id="rId19"/>
    <p:sldId id="282" r:id="rId20"/>
    <p:sldId id="283" r:id="rId21"/>
    <p:sldId id="284" r:id="rId22"/>
    <p:sldId id="285" r:id="rId23"/>
    <p:sldId id="289" r:id="rId24"/>
    <p:sldId id="274" r:id="rId25"/>
    <p:sldId id="286" r:id="rId26"/>
    <p:sldId id="287" r:id="rId27"/>
    <p:sldId id="288"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82" d="100"/>
          <a:sy n="82" d="100"/>
        </p:scale>
        <p:origin x="6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6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400867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174962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BD8F-BD9C-4EFC-A748-CEA0CAA4C7B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139715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38BD8F-BD9C-4EFC-A748-CEA0CAA4C7B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D31B-E14C-46E0-B3D1-64ABD7760C6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9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8BD8F-BD9C-4EFC-A748-CEA0CAA4C7B2}"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18075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8BD8F-BD9C-4EFC-A748-CEA0CAA4C7B2}"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33903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8BD8F-BD9C-4EFC-A748-CEA0CAA4C7B2}"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132976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38BD8F-BD9C-4EFC-A748-CEA0CAA4C7B2}" type="datetimeFigureOut">
              <a:rPr lang="en-US" smtClean="0"/>
              <a:t>10/18/2024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281554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38BD8F-BD9C-4EFC-A748-CEA0CAA4C7B2}" type="datetimeFigureOut">
              <a:rPr lang="en-US" smtClean="0"/>
              <a:t>10/18/2024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A1D31B-E14C-46E0-B3D1-64ABD7760C62}" type="slidenum">
              <a:rPr lang="en-US" smtClean="0"/>
              <a:t>‹#›</a:t>
            </a:fld>
            <a:endParaRPr lang="en-US"/>
          </a:p>
        </p:txBody>
      </p:sp>
    </p:spTree>
    <p:extLst>
      <p:ext uri="{BB962C8B-B14F-4D97-AF65-F5344CB8AC3E}">
        <p14:creationId xmlns:p14="http://schemas.microsoft.com/office/powerpoint/2010/main" val="418179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38BD8F-BD9C-4EFC-A748-CEA0CAA4C7B2}"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D31B-E14C-46E0-B3D1-64ABD7760C62}" type="slidenum">
              <a:rPr lang="en-US" smtClean="0"/>
              <a:t>‹#›</a:t>
            </a:fld>
            <a:endParaRPr lang="en-US"/>
          </a:p>
        </p:txBody>
      </p:sp>
    </p:spTree>
    <p:extLst>
      <p:ext uri="{BB962C8B-B14F-4D97-AF65-F5344CB8AC3E}">
        <p14:creationId xmlns:p14="http://schemas.microsoft.com/office/powerpoint/2010/main" val="359523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38BD8F-BD9C-4EFC-A748-CEA0CAA4C7B2}" type="datetimeFigureOut">
              <a:rPr lang="en-US" smtClean="0"/>
              <a:t>10/18/2024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A1D31B-E14C-46E0-B3D1-64ABD7760C6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60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37118"/>
            <a:ext cx="10058400" cy="2836506"/>
          </a:xfrm>
        </p:spPr>
        <p:txBody>
          <a:bodyPr>
            <a:normAutofit/>
          </a:bodyPr>
          <a:lstStyle/>
          <a:p>
            <a:r>
              <a:rPr lang="en-US" dirty="0">
                <a:solidFill>
                  <a:schemeClr val="tx1"/>
                </a:solidFill>
              </a:rPr>
              <a:t>Introduction to Cloud Computing</a:t>
            </a:r>
          </a:p>
        </p:txBody>
      </p:sp>
      <p:sp>
        <p:nvSpPr>
          <p:cNvPr id="3" name="Subtitle 2"/>
          <p:cNvSpPr>
            <a:spLocks noGrp="1"/>
          </p:cNvSpPr>
          <p:nvPr>
            <p:ph type="subTitle" idx="1"/>
          </p:nvPr>
        </p:nvSpPr>
        <p:spPr>
          <a:xfrm>
            <a:off x="2034073" y="4455620"/>
            <a:ext cx="9124378" cy="1143000"/>
          </a:xfrm>
        </p:spPr>
        <p:txBody>
          <a:bodyPr/>
          <a:lstStyle/>
          <a:p>
            <a:r>
              <a:rPr lang="en-US" b="1" dirty="0">
                <a:solidFill>
                  <a:schemeClr val="tx1"/>
                </a:solidFill>
              </a:rPr>
              <a:t>ZARLISH FATHIMA 				23075A6709</a:t>
            </a:r>
          </a:p>
        </p:txBody>
      </p:sp>
    </p:spTree>
    <p:extLst>
      <p:ext uri="{BB962C8B-B14F-4D97-AF65-F5344CB8AC3E}">
        <p14:creationId xmlns:p14="http://schemas.microsoft.com/office/powerpoint/2010/main" val="105625352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5253" t="26636" r="35466" b="12197"/>
          <a:stretch/>
        </p:blipFill>
        <p:spPr>
          <a:xfrm>
            <a:off x="1238597" y="706582"/>
            <a:ext cx="9077498" cy="4671753"/>
          </a:xfrm>
          <a:prstGeom prst="rect">
            <a:avLst/>
          </a:prstGeom>
        </p:spPr>
      </p:pic>
    </p:spTree>
    <p:extLst>
      <p:ext uri="{BB962C8B-B14F-4D97-AF65-F5344CB8AC3E}">
        <p14:creationId xmlns:p14="http://schemas.microsoft.com/office/powerpoint/2010/main" val="25041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Infrastructure as a Service (IaaS)</a:t>
            </a:r>
          </a:p>
        </p:txBody>
      </p:sp>
      <p:sp>
        <p:nvSpPr>
          <p:cNvPr id="3" name="Content Placeholder 2"/>
          <p:cNvSpPr>
            <a:spLocks noGrp="1"/>
          </p:cNvSpPr>
          <p:nvPr>
            <p:ph idx="1"/>
          </p:nvPr>
        </p:nvSpPr>
        <p:spPr/>
        <p:txBody>
          <a:bodyPr>
            <a:normAutofit/>
          </a:bodyPr>
          <a:lstStyle/>
          <a:p>
            <a:pPr algn="just"/>
            <a:r>
              <a:rPr lang="en-US" sz="2400" dirty="0">
                <a:solidFill>
                  <a:schemeClr val="tx1"/>
                </a:solidFill>
              </a:rPr>
              <a:t>IaaS is the delivery of technology infrastructure as an on demand scalable service. IaaS provides access to fundamental resources such as physical machines, virtual machines, virtual storage, etc. </a:t>
            </a:r>
          </a:p>
          <a:p>
            <a:pPr algn="just"/>
            <a:r>
              <a:rPr lang="en-US" sz="2400" dirty="0">
                <a:solidFill>
                  <a:schemeClr val="tx1"/>
                </a:solidFill>
              </a:rPr>
              <a:t>•Usually billed based on usage</a:t>
            </a:r>
          </a:p>
          <a:p>
            <a:pPr algn="just"/>
            <a:r>
              <a:rPr lang="en-US" sz="2400" dirty="0">
                <a:solidFill>
                  <a:schemeClr val="tx1"/>
                </a:solidFill>
              </a:rPr>
              <a:t>•Usually multi tenant virtualized environment </a:t>
            </a:r>
          </a:p>
          <a:p>
            <a:pPr algn="just"/>
            <a:r>
              <a:rPr lang="en-US" sz="2400" dirty="0">
                <a:solidFill>
                  <a:schemeClr val="tx1"/>
                </a:solidFill>
              </a:rPr>
              <a:t>•Can be coupled with Managed Services for OS and application support</a:t>
            </a:r>
          </a:p>
          <a:p>
            <a:pPr algn="just"/>
            <a:r>
              <a:rPr lang="en-US" dirty="0"/>
              <a:t> </a:t>
            </a:r>
            <a:endParaRPr lang="en-US" sz="2400" dirty="0"/>
          </a:p>
        </p:txBody>
      </p:sp>
    </p:spTree>
    <p:extLst>
      <p:ext uri="{BB962C8B-B14F-4D97-AF65-F5344CB8AC3E}">
        <p14:creationId xmlns:p14="http://schemas.microsoft.com/office/powerpoint/2010/main" val="405776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Best IaaS providers of 2019</a:t>
            </a:r>
          </a:p>
        </p:txBody>
      </p:sp>
      <p:pic>
        <p:nvPicPr>
          <p:cNvPr id="6" name="Content Placeholder 5"/>
          <p:cNvPicPr>
            <a:picLocks noGrp="1" noChangeAspect="1"/>
          </p:cNvPicPr>
          <p:nvPr>
            <p:ph idx="1"/>
          </p:nvPr>
        </p:nvPicPr>
        <p:blipFill>
          <a:blip r:embed="rId2"/>
          <a:stretch>
            <a:fillRect/>
          </a:stretch>
        </p:blipFill>
        <p:spPr>
          <a:xfrm>
            <a:off x="1443469" y="2167240"/>
            <a:ext cx="3486150" cy="1304925"/>
          </a:xfrm>
          <a:prstGeom prst="rect">
            <a:avLst/>
          </a:prstGeom>
        </p:spPr>
      </p:pic>
      <p:pic>
        <p:nvPicPr>
          <p:cNvPr id="8" name="Picture 7"/>
          <p:cNvPicPr>
            <a:picLocks noChangeAspect="1"/>
          </p:cNvPicPr>
          <p:nvPr/>
        </p:nvPicPr>
        <p:blipFill>
          <a:blip r:embed="rId3"/>
          <a:stretch>
            <a:fillRect/>
          </a:stretch>
        </p:blipFill>
        <p:spPr>
          <a:xfrm>
            <a:off x="6755130" y="2167240"/>
            <a:ext cx="3028950" cy="1514475"/>
          </a:xfrm>
          <a:prstGeom prst="rect">
            <a:avLst/>
          </a:prstGeom>
        </p:spPr>
      </p:pic>
      <p:pic>
        <p:nvPicPr>
          <p:cNvPr id="12" name="Picture 11"/>
          <p:cNvPicPr>
            <a:picLocks noChangeAspect="1"/>
          </p:cNvPicPr>
          <p:nvPr/>
        </p:nvPicPr>
        <p:blipFill>
          <a:blip r:embed="rId4"/>
          <a:stretch>
            <a:fillRect/>
          </a:stretch>
        </p:blipFill>
        <p:spPr>
          <a:xfrm>
            <a:off x="6847868" y="3681715"/>
            <a:ext cx="2994401" cy="2072726"/>
          </a:xfrm>
          <a:prstGeom prst="rect">
            <a:avLst/>
          </a:prstGeom>
        </p:spPr>
      </p:pic>
      <p:pic>
        <p:nvPicPr>
          <p:cNvPr id="14" name="Picture 13"/>
          <p:cNvPicPr>
            <a:picLocks noChangeAspect="1"/>
          </p:cNvPicPr>
          <p:nvPr/>
        </p:nvPicPr>
        <p:blipFill>
          <a:blip r:embed="rId5"/>
          <a:stretch>
            <a:fillRect/>
          </a:stretch>
        </p:blipFill>
        <p:spPr>
          <a:xfrm>
            <a:off x="1320597" y="4203513"/>
            <a:ext cx="3914775" cy="1171575"/>
          </a:xfrm>
          <a:prstGeom prst="rect">
            <a:avLst/>
          </a:prstGeom>
        </p:spPr>
      </p:pic>
    </p:spTree>
    <p:extLst>
      <p:ext uri="{BB962C8B-B14F-4D97-AF65-F5344CB8AC3E}">
        <p14:creationId xmlns:p14="http://schemas.microsoft.com/office/powerpoint/2010/main" val="135816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Platform as a Service (PaaS)</a:t>
            </a:r>
          </a:p>
        </p:txBody>
      </p:sp>
      <p:sp>
        <p:nvSpPr>
          <p:cNvPr id="3" name="Content Placeholder 2"/>
          <p:cNvSpPr>
            <a:spLocks noGrp="1"/>
          </p:cNvSpPr>
          <p:nvPr>
            <p:ph idx="1"/>
          </p:nvPr>
        </p:nvSpPr>
        <p:spPr/>
        <p:txBody>
          <a:bodyPr>
            <a:normAutofit/>
          </a:bodyPr>
          <a:lstStyle/>
          <a:p>
            <a:pPr algn="just"/>
            <a:r>
              <a:rPr lang="en-US" sz="2800" dirty="0">
                <a:solidFill>
                  <a:schemeClr val="tx1"/>
                </a:solidFill>
              </a:rPr>
              <a:t>PaaS provides the runtime environment for applications, development &amp; deployment tools, etc. PaaS provides all of the facilities required to support the complete life cycle of building and delivering web applications and services entirely from the Internet. </a:t>
            </a:r>
          </a:p>
          <a:p>
            <a:pPr algn="just"/>
            <a:r>
              <a:rPr lang="en-US" sz="2800" dirty="0">
                <a:solidFill>
                  <a:schemeClr val="tx1"/>
                </a:solidFill>
              </a:rPr>
              <a:t>Typically applications must be developed with a particular platform in mind. </a:t>
            </a:r>
          </a:p>
          <a:p>
            <a:pPr algn="just"/>
            <a:r>
              <a:rPr lang="en-US" sz="2800" dirty="0">
                <a:solidFill>
                  <a:schemeClr val="tx1"/>
                </a:solidFill>
              </a:rPr>
              <a:t>•Multi tenant environments </a:t>
            </a:r>
          </a:p>
          <a:p>
            <a:pPr algn="just"/>
            <a:r>
              <a:rPr lang="en-US" sz="2800" dirty="0">
                <a:solidFill>
                  <a:schemeClr val="tx1"/>
                </a:solidFill>
              </a:rPr>
              <a:t>•Highly scalable multi tier architecture</a:t>
            </a:r>
          </a:p>
        </p:txBody>
      </p:sp>
    </p:spTree>
    <p:extLst>
      <p:ext uri="{BB962C8B-B14F-4D97-AF65-F5344CB8AC3E}">
        <p14:creationId xmlns:p14="http://schemas.microsoft.com/office/powerpoint/2010/main" val="137593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Top </a:t>
            </a:r>
            <a:r>
              <a:rPr lang="en-US" dirty="0" err="1">
                <a:solidFill>
                  <a:schemeClr val="tx1"/>
                </a:solidFill>
              </a:rPr>
              <a:t>Paas</a:t>
            </a:r>
            <a:r>
              <a:rPr lang="en-US" dirty="0">
                <a:solidFill>
                  <a:schemeClr val="tx1"/>
                </a:solidFill>
              </a:rPr>
              <a:t> Provider 2019</a:t>
            </a:r>
          </a:p>
        </p:txBody>
      </p:sp>
      <p:pic>
        <p:nvPicPr>
          <p:cNvPr id="4" name="Content Placeholder 3"/>
          <p:cNvPicPr>
            <a:picLocks noGrp="1" noChangeAspect="1"/>
          </p:cNvPicPr>
          <p:nvPr>
            <p:ph idx="1"/>
          </p:nvPr>
        </p:nvPicPr>
        <p:blipFill>
          <a:blip r:embed="rId2"/>
          <a:stretch>
            <a:fillRect/>
          </a:stretch>
        </p:blipFill>
        <p:spPr>
          <a:xfrm>
            <a:off x="1374919" y="2024149"/>
            <a:ext cx="1771650" cy="1771650"/>
          </a:xfrm>
          <a:prstGeom prst="rect">
            <a:avLst/>
          </a:prstGeom>
        </p:spPr>
      </p:pic>
      <p:sp>
        <p:nvSpPr>
          <p:cNvPr id="5" name="Rectangle 4"/>
          <p:cNvSpPr/>
          <p:nvPr/>
        </p:nvSpPr>
        <p:spPr>
          <a:xfrm>
            <a:off x="1460974" y="3897922"/>
            <a:ext cx="1599540" cy="369332"/>
          </a:xfrm>
          <a:prstGeom prst="rect">
            <a:avLst/>
          </a:prstGeom>
        </p:spPr>
        <p:txBody>
          <a:bodyPr wrap="none">
            <a:spAutoFit/>
          </a:bodyPr>
          <a:lstStyle/>
          <a:p>
            <a:r>
              <a:rPr lang="en-US" dirty="0">
                <a:latin typeface="arial" panose="020B0604020202020204" pitchFamily="34" charset="0"/>
              </a:rPr>
              <a:t>AWS Lambda</a:t>
            </a:r>
            <a:endParaRPr lang="en-US" dirty="0"/>
          </a:p>
        </p:txBody>
      </p:sp>
      <p:pic>
        <p:nvPicPr>
          <p:cNvPr id="6" name="Picture 5"/>
          <p:cNvPicPr>
            <a:picLocks noChangeAspect="1"/>
          </p:cNvPicPr>
          <p:nvPr/>
        </p:nvPicPr>
        <p:blipFill>
          <a:blip r:embed="rId3"/>
          <a:stretch>
            <a:fillRect/>
          </a:stretch>
        </p:blipFill>
        <p:spPr>
          <a:xfrm>
            <a:off x="3705744" y="2309899"/>
            <a:ext cx="3467100" cy="1200150"/>
          </a:xfrm>
          <a:prstGeom prst="rect">
            <a:avLst/>
          </a:prstGeom>
        </p:spPr>
      </p:pic>
      <p:pic>
        <p:nvPicPr>
          <p:cNvPr id="7" name="Picture 6"/>
          <p:cNvPicPr>
            <a:picLocks noChangeAspect="1"/>
          </p:cNvPicPr>
          <p:nvPr/>
        </p:nvPicPr>
        <p:blipFill>
          <a:blip r:embed="rId4"/>
          <a:stretch>
            <a:fillRect/>
          </a:stretch>
        </p:blipFill>
        <p:spPr>
          <a:xfrm>
            <a:off x="7479722" y="1776499"/>
            <a:ext cx="3467100" cy="3467100"/>
          </a:xfrm>
          <a:prstGeom prst="rect">
            <a:avLst/>
          </a:prstGeom>
        </p:spPr>
      </p:pic>
      <p:sp>
        <p:nvSpPr>
          <p:cNvPr id="8" name="Rectangle 7"/>
          <p:cNvSpPr/>
          <p:nvPr/>
        </p:nvSpPr>
        <p:spPr>
          <a:xfrm>
            <a:off x="8609214" y="4597268"/>
            <a:ext cx="2546466" cy="646331"/>
          </a:xfrm>
          <a:prstGeom prst="rect">
            <a:avLst/>
          </a:prstGeom>
        </p:spPr>
        <p:txBody>
          <a:bodyPr wrap="square">
            <a:spAutoFit/>
          </a:bodyPr>
          <a:lstStyle/>
          <a:p>
            <a:br>
              <a:rPr lang="en-US" dirty="0"/>
            </a:br>
            <a:r>
              <a:rPr lang="en-US" dirty="0">
                <a:latin typeface="Roboto"/>
              </a:rPr>
              <a:t>Morpheus</a:t>
            </a:r>
            <a:endParaRPr lang="en-US" dirty="0"/>
          </a:p>
        </p:txBody>
      </p:sp>
    </p:spTree>
    <p:extLst>
      <p:ext uri="{BB962C8B-B14F-4D97-AF65-F5344CB8AC3E}">
        <p14:creationId xmlns:p14="http://schemas.microsoft.com/office/powerpoint/2010/main" val="335822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Software as a Service (SaaS)</a:t>
            </a:r>
          </a:p>
        </p:txBody>
      </p:sp>
      <p:sp>
        <p:nvSpPr>
          <p:cNvPr id="3" name="Content Placeholder 2"/>
          <p:cNvSpPr>
            <a:spLocks noGrp="1"/>
          </p:cNvSpPr>
          <p:nvPr>
            <p:ph idx="1"/>
          </p:nvPr>
        </p:nvSpPr>
        <p:spPr/>
        <p:txBody>
          <a:bodyPr>
            <a:normAutofit/>
          </a:bodyPr>
          <a:lstStyle/>
          <a:p>
            <a:pPr algn="just"/>
            <a:r>
              <a:rPr lang="en-US" sz="2800" dirty="0">
                <a:solidFill>
                  <a:schemeClr val="tx1"/>
                </a:solidFill>
              </a:rPr>
              <a:t>SaaS model allows to use software applications as a service to end users. SaaS is a software delivery methodology that provides licensed multi-tenant access to software and its functions remotely as a Web-based service. </a:t>
            </a:r>
          </a:p>
          <a:p>
            <a:pPr algn="just"/>
            <a:r>
              <a:rPr lang="en-US" sz="2800" dirty="0">
                <a:solidFill>
                  <a:schemeClr val="tx1"/>
                </a:solidFill>
              </a:rPr>
              <a:t>• Usually billed based on usage </a:t>
            </a:r>
          </a:p>
          <a:p>
            <a:pPr algn="just"/>
            <a:r>
              <a:rPr lang="en-US" sz="2800" dirty="0">
                <a:solidFill>
                  <a:schemeClr val="tx1"/>
                </a:solidFill>
              </a:rPr>
              <a:t>• Usually multi tenant environment </a:t>
            </a:r>
          </a:p>
          <a:p>
            <a:pPr algn="just"/>
            <a:r>
              <a:rPr lang="en-US" sz="2800" dirty="0">
                <a:solidFill>
                  <a:schemeClr val="tx1"/>
                </a:solidFill>
              </a:rPr>
              <a:t>• Highly scalable architecture</a:t>
            </a:r>
          </a:p>
        </p:txBody>
      </p:sp>
    </p:spTree>
    <p:extLst>
      <p:ext uri="{BB962C8B-B14F-4D97-AF65-F5344CB8AC3E}">
        <p14:creationId xmlns:p14="http://schemas.microsoft.com/office/powerpoint/2010/main" val="142989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Top </a:t>
            </a:r>
            <a:r>
              <a:rPr lang="en-US" dirty="0" err="1">
                <a:solidFill>
                  <a:schemeClr val="tx1"/>
                </a:solidFill>
              </a:rPr>
              <a:t>Saas</a:t>
            </a:r>
            <a:r>
              <a:rPr lang="en-US" dirty="0">
                <a:solidFill>
                  <a:schemeClr val="tx1"/>
                </a:solidFill>
              </a:rPr>
              <a:t> for Company</a:t>
            </a:r>
          </a:p>
        </p:txBody>
      </p:sp>
      <p:pic>
        <p:nvPicPr>
          <p:cNvPr id="4" name="Content Placeholder 3"/>
          <p:cNvPicPr>
            <a:picLocks noGrp="1" noChangeAspect="1"/>
          </p:cNvPicPr>
          <p:nvPr>
            <p:ph idx="1"/>
          </p:nvPr>
        </p:nvPicPr>
        <p:blipFill>
          <a:blip r:embed="rId2"/>
          <a:stretch>
            <a:fillRect/>
          </a:stretch>
        </p:blipFill>
        <p:spPr>
          <a:xfrm>
            <a:off x="973311" y="1835554"/>
            <a:ext cx="2857500" cy="1600200"/>
          </a:xfrm>
          <a:prstGeom prst="rect">
            <a:avLst/>
          </a:prstGeom>
        </p:spPr>
      </p:pic>
      <p:pic>
        <p:nvPicPr>
          <p:cNvPr id="5" name="Picture 4"/>
          <p:cNvPicPr>
            <a:picLocks noChangeAspect="1"/>
          </p:cNvPicPr>
          <p:nvPr/>
        </p:nvPicPr>
        <p:blipFill>
          <a:blip r:embed="rId3"/>
          <a:stretch>
            <a:fillRect/>
          </a:stretch>
        </p:blipFill>
        <p:spPr>
          <a:xfrm>
            <a:off x="294063" y="3435754"/>
            <a:ext cx="2552700" cy="1790700"/>
          </a:xfrm>
          <a:prstGeom prst="rect">
            <a:avLst/>
          </a:prstGeom>
        </p:spPr>
      </p:pic>
      <p:pic>
        <p:nvPicPr>
          <p:cNvPr id="7" name="Picture 6"/>
          <p:cNvPicPr>
            <a:picLocks noChangeAspect="1"/>
          </p:cNvPicPr>
          <p:nvPr/>
        </p:nvPicPr>
        <p:blipFill>
          <a:blip r:embed="rId4"/>
          <a:stretch>
            <a:fillRect/>
          </a:stretch>
        </p:blipFill>
        <p:spPr>
          <a:xfrm>
            <a:off x="3232612" y="4083628"/>
            <a:ext cx="3977986" cy="1918162"/>
          </a:xfrm>
          <a:prstGeom prst="rect">
            <a:avLst/>
          </a:prstGeom>
        </p:spPr>
      </p:pic>
      <p:pic>
        <p:nvPicPr>
          <p:cNvPr id="8" name="Picture 7"/>
          <p:cNvPicPr>
            <a:picLocks noChangeAspect="1"/>
          </p:cNvPicPr>
          <p:nvPr/>
        </p:nvPicPr>
        <p:blipFill>
          <a:blip r:embed="rId5"/>
          <a:stretch>
            <a:fillRect/>
          </a:stretch>
        </p:blipFill>
        <p:spPr>
          <a:xfrm>
            <a:off x="7148945" y="1159627"/>
            <a:ext cx="4186151" cy="3543299"/>
          </a:xfrm>
          <a:prstGeom prst="rect">
            <a:avLst/>
          </a:prstGeom>
        </p:spPr>
      </p:pic>
    </p:spTree>
    <p:extLst>
      <p:ext uri="{BB962C8B-B14F-4D97-AF65-F5344CB8AC3E}">
        <p14:creationId xmlns:p14="http://schemas.microsoft.com/office/powerpoint/2010/main" val="157307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Virtualization</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altLang="en-US" sz="2400" dirty="0">
                <a:solidFill>
                  <a:schemeClr val="tx1"/>
                </a:solidFill>
              </a:rPr>
              <a:t>Virtual workspaces: </a:t>
            </a:r>
          </a:p>
          <a:p>
            <a:pPr lvl="1"/>
            <a:r>
              <a:rPr lang="en-US" altLang="en-US" sz="2400" dirty="0">
                <a:solidFill>
                  <a:schemeClr val="tx1"/>
                </a:solidFill>
              </a:rPr>
              <a:t>An abstraction of an execution environment that can be made dynamically available to authorized clients by using well-defined protocols, </a:t>
            </a:r>
          </a:p>
          <a:p>
            <a:pPr lvl="1"/>
            <a:r>
              <a:rPr lang="en-US" altLang="en-US" sz="2400" dirty="0">
                <a:solidFill>
                  <a:schemeClr val="tx1"/>
                </a:solidFill>
              </a:rPr>
              <a:t>Resource quota (e.g. CPU, memory share),</a:t>
            </a:r>
          </a:p>
          <a:p>
            <a:pPr lvl="1"/>
            <a:r>
              <a:rPr lang="en-US" altLang="en-US" sz="2400" dirty="0">
                <a:solidFill>
                  <a:schemeClr val="tx1"/>
                </a:solidFill>
              </a:rPr>
              <a:t>Software configuration (e.g. O/S, provided services). </a:t>
            </a:r>
          </a:p>
          <a:p>
            <a:r>
              <a:rPr lang="en-US" altLang="en-US" sz="2400" dirty="0">
                <a:solidFill>
                  <a:schemeClr val="tx1"/>
                </a:solidFill>
              </a:rPr>
              <a:t>Implement on Virtual Machines (VMs): </a:t>
            </a:r>
          </a:p>
          <a:p>
            <a:pPr lvl="1"/>
            <a:r>
              <a:rPr lang="en-US" altLang="en-US" sz="2400" dirty="0">
                <a:solidFill>
                  <a:schemeClr val="tx1"/>
                </a:solidFill>
              </a:rPr>
              <a:t>Abstraction of a physical host machine,</a:t>
            </a:r>
          </a:p>
          <a:p>
            <a:pPr lvl="1"/>
            <a:r>
              <a:rPr lang="en-US" altLang="en-US" sz="2400" dirty="0">
                <a:solidFill>
                  <a:schemeClr val="tx1"/>
                </a:solidFill>
              </a:rPr>
              <a:t>Hypervisor intercepts and emulates instructions from VMs, and allows management of VMs,</a:t>
            </a:r>
          </a:p>
          <a:p>
            <a:pPr lvl="1"/>
            <a:r>
              <a:rPr lang="en-US" altLang="en-US" sz="2400" dirty="0">
                <a:solidFill>
                  <a:schemeClr val="tx1"/>
                </a:solidFill>
              </a:rPr>
              <a:t>VMWare, </a:t>
            </a:r>
            <a:r>
              <a:rPr lang="en-US" altLang="en-US" sz="2400" dirty="0" err="1">
                <a:solidFill>
                  <a:schemeClr val="tx1"/>
                </a:solidFill>
              </a:rPr>
              <a:t>Xen</a:t>
            </a:r>
            <a:r>
              <a:rPr lang="en-US" altLang="en-US" sz="2400" dirty="0">
                <a:solidFill>
                  <a:schemeClr val="tx1"/>
                </a:solidFill>
              </a:rPr>
              <a:t>, etc.</a:t>
            </a:r>
          </a:p>
          <a:p>
            <a:r>
              <a:rPr lang="en-US" altLang="en-US" sz="2400" dirty="0">
                <a:solidFill>
                  <a:schemeClr val="tx1"/>
                </a:solidFill>
              </a:rPr>
              <a:t>Provide infrastructure API:</a:t>
            </a:r>
          </a:p>
          <a:p>
            <a:pPr lvl="1"/>
            <a:r>
              <a:rPr lang="en-US" altLang="en-US" sz="2400" dirty="0">
                <a:solidFill>
                  <a:schemeClr val="tx1"/>
                </a:solidFill>
              </a:rPr>
              <a:t>Plug-ins to hardware/support structures</a:t>
            </a:r>
          </a:p>
          <a:p>
            <a:endParaRPr lang="en-US" dirty="0"/>
          </a:p>
        </p:txBody>
      </p:sp>
    </p:spTree>
    <p:extLst>
      <p:ext uri="{BB962C8B-B14F-4D97-AF65-F5344CB8AC3E}">
        <p14:creationId xmlns:p14="http://schemas.microsoft.com/office/powerpoint/2010/main" val="7996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Virtualization in General</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r>
              <a:rPr lang="en-US" altLang="en-US" sz="2800" dirty="0">
                <a:solidFill>
                  <a:schemeClr val="tx1"/>
                </a:solidFill>
              </a:rPr>
              <a:t>Advantages of virtual machines:</a:t>
            </a:r>
          </a:p>
          <a:p>
            <a:pPr lvl="1"/>
            <a:r>
              <a:rPr lang="en-US" altLang="en-US" sz="2800" dirty="0">
                <a:solidFill>
                  <a:schemeClr val="tx1"/>
                </a:solidFill>
              </a:rPr>
              <a:t>Run operating systems where the physical hardware is unavailable,</a:t>
            </a:r>
          </a:p>
          <a:p>
            <a:pPr lvl="1"/>
            <a:r>
              <a:rPr lang="en-US" altLang="en-US" sz="2800" dirty="0">
                <a:solidFill>
                  <a:schemeClr val="tx1"/>
                </a:solidFill>
              </a:rPr>
              <a:t>Easier to create new machines, backup machines, etc.,</a:t>
            </a:r>
          </a:p>
          <a:p>
            <a:pPr lvl="1"/>
            <a:r>
              <a:rPr lang="en-US" altLang="en-US" sz="2800" dirty="0">
                <a:solidFill>
                  <a:schemeClr val="tx1"/>
                </a:solidFill>
              </a:rPr>
              <a:t>Software testing using “clean” installs of operating systems and software,</a:t>
            </a:r>
          </a:p>
          <a:p>
            <a:pPr lvl="1"/>
            <a:r>
              <a:rPr lang="en-US" altLang="en-US" sz="2800" dirty="0">
                <a:solidFill>
                  <a:schemeClr val="tx1"/>
                </a:solidFill>
              </a:rPr>
              <a:t>Emulate more machines than are physically available,</a:t>
            </a:r>
          </a:p>
          <a:p>
            <a:pPr lvl="1"/>
            <a:r>
              <a:rPr lang="en-US" altLang="en-US" sz="2800" dirty="0">
                <a:solidFill>
                  <a:schemeClr val="tx1"/>
                </a:solidFill>
              </a:rPr>
              <a:t>Timeshare lightly loaded systems on one host,</a:t>
            </a:r>
          </a:p>
          <a:p>
            <a:pPr lvl="1"/>
            <a:r>
              <a:rPr lang="en-US" altLang="en-US" sz="2800" dirty="0">
                <a:solidFill>
                  <a:schemeClr val="tx1"/>
                </a:solidFill>
              </a:rPr>
              <a:t>Debug problems (suspend and resume the problem machine),</a:t>
            </a:r>
          </a:p>
          <a:p>
            <a:pPr lvl="1"/>
            <a:r>
              <a:rPr lang="en-US" altLang="en-US" sz="2800" dirty="0">
                <a:solidFill>
                  <a:schemeClr val="tx1"/>
                </a:solidFill>
              </a:rPr>
              <a:t>Easy migration of virtual machines (shutdown needed or not).</a:t>
            </a:r>
          </a:p>
          <a:p>
            <a:pPr lvl="1"/>
            <a:r>
              <a:rPr lang="en-US" altLang="en-US" sz="2800" dirty="0">
                <a:solidFill>
                  <a:schemeClr val="tx1"/>
                </a:solidFill>
              </a:rPr>
              <a:t>Run legacy systems!</a:t>
            </a:r>
          </a:p>
          <a:p>
            <a:endParaRPr lang="en-US" dirty="0"/>
          </a:p>
        </p:txBody>
      </p:sp>
    </p:spTree>
    <p:extLst>
      <p:ext uri="{BB962C8B-B14F-4D97-AF65-F5344CB8AC3E}">
        <p14:creationId xmlns:p14="http://schemas.microsoft.com/office/powerpoint/2010/main" val="35660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What is the purpose and benefits?</a:t>
            </a:r>
            <a:endParaRPr lang="en-US" dirty="0">
              <a:solidFill>
                <a:schemeClr val="tx1"/>
              </a:solidFill>
            </a:endParaRPr>
          </a:p>
        </p:txBody>
      </p:sp>
      <p:sp>
        <p:nvSpPr>
          <p:cNvPr id="3" name="Content Placeholder 2"/>
          <p:cNvSpPr>
            <a:spLocks noGrp="1"/>
          </p:cNvSpPr>
          <p:nvPr>
            <p:ph idx="1"/>
          </p:nvPr>
        </p:nvSpPr>
        <p:spPr/>
        <p:txBody>
          <a:bodyPr/>
          <a:lstStyle/>
          <a:p>
            <a:r>
              <a:rPr lang="en-US" altLang="en-US" sz="2800" dirty="0">
                <a:solidFill>
                  <a:schemeClr val="tx1"/>
                </a:solidFill>
              </a:rPr>
              <a:t>Cloud computing enables companies and applications, which are system infrastructure dependent, to be infrastructure-less.</a:t>
            </a:r>
          </a:p>
          <a:p>
            <a:r>
              <a:rPr lang="en-US" altLang="en-US" sz="2800" dirty="0">
                <a:solidFill>
                  <a:schemeClr val="tx1"/>
                </a:solidFill>
              </a:rPr>
              <a:t>By using the Cloud infrastructure on “pay as used and on demand”, all of us can save in capital and operational investment!</a:t>
            </a:r>
          </a:p>
          <a:p>
            <a:r>
              <a:rPr lang="en-US" altLang="en-US" sz="2800" dirty="0">
                <a:solidFill>
                  <a:schemeClr val="tx1"/>
                </a:solidFill>
              </a:rPr>
              <a:t>Clients can:</a:t>
            </a:r>
          </a:p>
          <a:p>
            <a:pPr lvl="1"/>
            <a:r>
              <a:rPr lang="en-US" altLang="en-US" sz="2400" dirty="0">
                <a:solidFill>
                  <a:schemeClr val="tx1"/>
                </a:solidFill>
              </a:rPr>
              <a:t>Put their data on the platform instead of on their own desktop PCs and/or on their own servers.</a:t>
            </a:r>
          </a:p>
          <a:p>
            <a:pPr lvl="1"/>
            <a:r>
              <a:rPr lang="en-US" altLang="en-US" sz="2400" dirty="0">
                <a:solidFill>
                  <a:schemeClr val="tx1"/>
                </a:solidFill>
              </a:rPr>
              <a:t>They can put their applications on the cloud and use the servers within the cloud to do processing and data manipulations etc. </a:t>
            </a:r>
          </a:p>
          <a:p>
            <a:endParaRPr lang="en-US" dirty="0"/>
          </a:p>
        </p:txBody>
      </p:sp>
    </p:spTree>
    <p:extLst>
      <p:ext uri="{BB962C8B-B14F-4D97-AF65-F5344CB8AC3E}">
        <p14:creationId xmlns:p14="http://schemas.microsoft.com/office/powerpoint/2010/main" val="162646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rmAutofit/>
          </a:bodyPr>
          <a:lstStyle/>
          <a:p>
            <a:r>
              <a:rPr lang="en-US" altLang="en-US" sz="2400" b="1" dirty="0">
                <a:solidFill>
                  <a:schemeClr val="tx1"/>
                </a:solidFill>
              </a:rPr>
              <a:t>Cloud Computing </a:t>
            </a:r>
            <a:r>
              <a:rPr lang="en-US" altLang="en-US" sz="2400" dirty="0">
                <a:solidFill>
                  <a:schemeClr val="tx1"/>
                </a:solidFill>
              </a:rPr>
              <a:t>is a general term used to describe a new class of network based computing that takes place over the Internet, </a:t>
            </a:r>
          </a:p>
          <a:p>
            <a:pPr lvl="1"/>
            <a:r>
              <a:rPr lang="en-US" altLang="en-US" sz="2400" dirty="0">
                <a:solidFill>
                  <a:schemeClr val="tx1"/>
                </a:solidFill>
              </a:rPr>
              <a:t>basically a step on from Utility Computing</a:t>
            </a:r>
          </a:p>
          <a:p>
            <a:pPr lvl="1"/>
            <a:r>
              <a:rPr lang="en-US" altLang="en-US" sz="2400" dirty="0">
                <a:solidFill>
                  <a:schemeClr val="tx1"/>
                </a:solidFill>
              </a:rPr>
              <a:t>a collection/group of integrated and networked hardware, software and Internet infrastructure (called a platform).</a:t>
            </a:r>
          </a:p>
          <a:p>
            <a:pPr lvl="1"/>
            <a:r>
              <a:rPr lang="en-US" altLang="en-US" sz="2400" dirty="0">
                <a:solidFill>
                  <a:schemeClr val="tx1"/>
                </a:solidFill>
              </a:rPr>
              <a:t>Using the Internet for communication and transport provides hardware, software and networking services to clients</a:t>
            </a:r>
          </a:p>
          <a:p>
            <a:r>
              <a:rPr lang="en-US" altLang="en-US" sz="2400" dirty="0">
                <a:solidFill>
                  <a:schemeClr val="tx1"/>
                </a:solidFill>
              </a:rPr>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p14="http://schemas.microsoft.com/office/powerpoint/2010/main" val="180998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Cloud-Sourcing</a:t>
            </a:r>
            <a:endParaRPr lang="en-US" dirty="0">
              <a:solidFill>
                <a:schemeClr val="tx1"/>
              </a:solidFill>
            </a:endParaRPr>
          </a:p>
        </p:txBody>
      </p:sp>
      <p:sp>
        <p:nvSpPr>
          <p:cNvPr id="3" name="Content Placeholder 2"/>
          <p:cNvSpPr>
            <a:spLocks noGrp="1"/>
          </p:cNvSpPr>
          <p:nvPr>
            <p:ph idx="1"/>
          </p:nvPr>
        </p:nvSpPr>
        <p:spPr>
          <a:xfrm>
            <a:off x="1097279" y="1845733"/>
            <a:ext cx="10316095" cy="4571691"/>
          </a:xfrm>
        </p:spPr>
        <p:txBody>
          <a:bodyPr>
            <a:normAutofit fontScale="47500" lnSpcReduction="20000"/>
          </a:bodyPr>
          <a:lstStyle/>
          <a:p>
            <a:pPr>
              <a:lnSpc>
                <a:spcPct val="95000"/>
              </a:lnSpc>
              <a:spcBef>
                <a:spcPts val="600"/>
              </a:spcBef>
            </a:pPr>
            <a:r>
              <a:rPr lang="en-US" altLang="en-US" sz="4400" dirty="0">
                <a:solidFill>
                  <a:schemeClr val="tx1"/>
                </a:solidFill>
              </a:rPr>
              <a:t>Why is it becoming a Big Deal:</a:t>
            </a:r>
          </a:p>
          <a:p>
            <a:pPr lvl="1">
              <a:lnSpc>
                <a:spcPct val="95000"/>
              </a:lnSpc>
              <a:spcBef>
                <a:spcPts val="600"/>
              </a:spcBef>
            </a:pPr>
            <a:r>
              <a:rPr lang="en-US" altLang="en-US" sz="4400" dirty="0">
                <a:solidFill>
                  <a:schemeClr val="tx1"/>
                </a:solidFill>
              </a:rPr>
              <a:t>Using high-scale/low-cost providers,</a:t>
            </a:r>
          </a:p>
          <a:p>
            <a:pPr lvl="1">
              <a:lnSpc>
                <a:spcPct val="95000"/>
              </a:lnSpc>
              <a:spcBef>
                <a:spcPts val="600"/>
              </a:spcBef>
            </a:pPr>
            <a:r>
              <a:rPr lang="en-US" altLang="en-US" sz="4400" dirty="0">
                <a:solidFill>
                  <a:schemeClr val="tx1"/>
                </a:solidFill>
              </a:rPr>
              <a:t>Any time/place access via web browser,</a:t>
            </a:r>
          </a:p>
          <a:p>
            <a:pPr lvl="1">
              <a:lnSpc>
                <a:spcPct val="95000"/>
              </a:lnSpc>
              <a:spcBef>
                <a:spcPts val="600"/>
              </a:spcBef>
            </a:pPr>
            <a:r>
              <a:rPr lang="en-US" altLang="en-US" sz="4400" dirty="0">
                <a:solidFill>
                  <a:schemeClr val="tx1"/>
                </a:solidFill>
              </a:rPr>
              <a:t>Rapid scalability; incremental cost and load sharing,</a:t>
            </a:r>
          </a:p>
          <a:p>
            <a:pPr lvl="1">
              <a:lnSpc>
                <a:spcPct val="95000"/>
              </a:lnSpc>
              <a:spcBef>
                <a:spcPts val="600"/>
              </a:spcBef>
            </a:pPr>
            <a:r>
              <a:rPr lang="en-US" altLang="en-US" sz="4400" dirty="0">
                <a:solidFill>
                  <a:schemeClr val="tx1"/>
                </a:solidFill>
              </a:rPr>
              <a:t>Can forget need to focus on local IT.</a:t>
            </a:r>
          </a:p>
          <a:p>
            <a:pPr>
              <a:lnSpc>
                <a:spcPct val="95000"/>
              </a:lnSpc>
              <a:spcBef>
                <a:spcPts val="600"/>
              </a:spcBef>
            </a:pPr>
            <a:r>
              <a:rPr lang="en-US" altLang="en-US" sz="4400" dirty="0">
                <a:solidFill>
                  <a:schemeClr val="tx1"/>
                </a:solidFill>
              </a:rPr>
              <a:t>Concerns:</a:t>
            </a:r>
          </a:p>
          <a:p>
            <a:pPr lvl="1">
              <a:lnSpc>
                <a:spcPct val="95000"/>
              </a:lnSpc>
              <a:spcBef>
                <a:spcPts val="600"/>
              </a:spcBef>
            </a:pPr>
            <a:r>
              <a:rPr lang="en-US" altLang="en-US" sz="4400" dirty="0">
                <a:solidFill>
                  <a:schemeClr val="tx1"/>
                </a:solidFill>
              </a:rPr>
              <a:t>Performance, reliability, and SLAs,</a:t>
            </a:r>
          </a:p>
          <a:p>
            <a:pPr lvl="1">
              <a:lnSpc>
                <a:spcPct val="95000"/>
              </a:lnSpc>
              <a:spcBef>
                <a:spcPts val="600"/>
              </a:spcBef>
            </a:pPr>
            <a:r>
              <a:rPr lang="en-US" altLang="en-US" sz="4400" dirty="0">
                <a:solidFill>
                  <a:schemeClr val="tx1"/>
                </a:solidFill>
              </a:rPr>
              <a:t>Control of data, and service parameters,</a:t>
            </a:r>
          </a:p>
          <a:p>
            <a:pPr lvl="1">
              <a:lnSpc>
                <a:spcPct val="95000"/>
              </a:lnSpc>
              <a:spcBef>
                <a:spcPts val="600"/>
              </a:spcBef>
            </a:pPr>
            <a:r>
              <a:rPr lang="en-US" altLang="en-US" sz="4400" dirty="0">
                <a:solidFill>
                  <a:schemeClr val="tx1"/>
                </a:solidFill>
              </a:rPr>
              <a:t>Application features and choices,</a:t>
            </a:r>
          </a:p>
          <a:p>
            <a:pPr lvl="1">
              <a:lnSpc>
                <a:spcPct val="95000"/>
              </a:lnSpc>
              <a:spcBef>
                <a:spcPts val="600"/>
              </a:spcBef>
            </a:pPr>
            <a:r>
              <a:rPr lang="en-US" altLang="en-US" sz="4400" dirty="0">
                <a:solidFill>
                  <a:schemeClr val="tx1"/>
                </a:solidFill>
              </a:rPr>
              <a:t>Interaction between Cloud providers,</a:t>
            </a:r>
          </a:p>
          <a:p>
            <a:pPr lvl="1">
              <a:lnSpc>
                <a:spcPct val="95000"/>
              </a:lnSpc>
              <a:spcBef>
                <a:spcPts val="600"/>
              </a:spcBef>
            </a:pPr>
            <a:r>
              <a:rPr lang="en-US" altLang="en-US" sz="4400" dirty="0">
                <a:solidFill>
                  <a:schemeClr val="tx1"/>
                </a:solidFill>
              </a:rPr>
              <a:t>No standard API – mix of SOAP and REST!</a:t>
            </a:r>
          </a:p>
          <a:p>
            <a:pPr lvl="1">
              <a:lnSpc>
                <a:spcPct val="95000"/>
              </a:lnSpc>
              <a:spcBef>
                <a:spcPts val="600"/>
              </a:spcBef>
            </a:pPr>
            <a:r>
              <a:rPr lang="en-US" altLang="en-US" sz="4400" dirty="0">
                <a:solidFill>
                  <a:schemeClr val="tx1"/>
                </a:solidFill>
              </a:rPr>
              <a:t>Privacy, security, compliance, trust…</a:t>
            </a:r>
          </a:p>
          <a:p>
            <a:endParaRPr lang="en-US" dirty="0"/>
          </a:p>
        </p:txBody>
      </p:sp>
    </p:spTree>
    <p:extLst>
      <p:ext uri="{BB962C8B-B14F-4D97-AF65-F5344CB8AC3E}">
        <p14:creationId xmlns:p14="http://schemas.microsoft.com/office/powerpoint/2010/main" val="201956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solidFill>
                <a:schemeClr val="tx1"/>
              </a:solidFill>
            </a:endParaRPr>
          </a:p>
        </p:txBody>
      </p:sp>
      <p:sp>
        <p:nvSpPr>
          <p:cNvPr id="3" name="Content Placeholder 2"/>
          <p:cNvSpPr>
            <a:spLocks noGrp="1"/>
          </p:cNvSpPr>
          <p:nvPr>
            <p:ph idx="1"/>
          </p:nvPr>
        </p:nvSpPr>
        <p:spPr/>
        <p:txBody>
          <a:bodyPr/>
          <a:lstStyle/>
          <a:p>
            <a:r>
              <a:rPr lang="en-GB" altLang="en-US" sz="2800" dirty="0">
                <a:solidFill>
                  <a:schemeClr val="tx1"/>
                </a:solidFill>
              </a:rPr>
              <a:t>The use of the cloud provides a number of opportunities: </a:t>
            </a:r>
          </a:p>
          <a:p>
            <a:pPr lvl="1"/>
            <a:r>
              <a:rPr lang="en-GB" altLang="en-US" sz="2400" dirty="0">
                <a:solidFill>
                  <a:schemeClr val="tx1"/>
                </a:solidFill>
              </a:rPr>
              <a:t>It enables services to be used without any understanding of their infrastructure.</a:t>
            </a:r>
          </a:p>
          <a:p>
            <a:pPr lvl="1"/>
            <a:r>
              <a:rPr lang="en-GB" altLang="en-US" sz="2400" dirty="0">
                <a:solidFill>
                  <a:schemeClr val="tx1"/>
                </a:solidFill>
              </a:rPr>
              <a:t>Cloud computing works using economies of scale:</a:t>
            </a:r>
          </a:p>
          <a:p>
            <a:pPr lvl="2"/>
            <a:r>
              <a:rPr lang="en-GB" altLang="en-US" sz="2000" dirty="0">
                <a:solidFill>
                  <a:schemeClr val="tx1"/>
                </a:solidFill>
              </a:rPr>
              <a:t>It potentially lowers the outlay expense for start up companies, as they would no longer need to buy their own software or servers. </a:t>
            </a:r>
          </a:p>
          <a:p>
            <a:pPr lvl="2"/>
            <a:r>
              <a:rPr lang="en-GB" altLang="en-US" sz="2000" dirty="0">
                <a:solidFill>
                  <a:schemeClr val="tx1"/>
                </a:solidFill>
              </a:rPr>
              <a:t>Cost would be by on-demand pricing. </a:t>
            </a:r>
          </a:p>
          <a:p>
            <a:pPr lvl="2"/>
            <a:r>
              <a:rPr lang="en-GB" altLang="en-US" sz="2000" dirty="0">
                <a:solidFill>
                  <a:schemeClr val="tx1"/>
                </a:solidFill>
              </a:rPr>
              <a:t>Vendors and Service providers claim costs by establishing an ongoing revenue stream.</a:t>
            </a:r>
          </a:p>
          <a:p>
            <a:pPr lvl="1"/>
            <a:r>
              <a:rPr lang="en-GB" altLang="en-US" sz="2400" dirty="0">
                <a:solidFill>
                  <a:schemeClr val="tx1"/>
                </a:solidFill>
              </a:rPr>
              <a:t>Data and services are stored remotely but accessible from “anywhere”. </a:t>
            </a:r>
          </a:p>
          <a:p>
            <a:endParaRPr lang="en-US" dirty="0">
              <a:solidFill>
                <a:schemeClr val="tx1"/>
              </a:solidFill>
            </a:endParaRPr>
          </a:p>
        </p:txBody>
      </p:sp>
    </p:spTree>
    <p:extLst>
      <p:ext uri="{BB962C8B-B14F-4D97-AF65-F5344CB8AC3E}">
        <p14:creationId xmlns:p14="http://schemas.microsoft.com/office/powerpoint/2010/main" val="175677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GB" altLang="en-US" sz="2200" dirty="0">
                <a:solidFill>
                  <a:schemeClr val="tx1"/>
                </a:solidFill>
              </a:rPr>
              <a:t>In parallel there has been backlash against cloud computing:</a:t>
            </a:r>
          </a:p>
          <a:p>
            <a:pPr lvl="1"/>
            <a:r>
              <a:rPr lang="en-GB" altLang="en-US" sz="2200" dirty="0">
                <a:solidFill>
                  <a:schemeClr val="tx1"/>
                </a:solidFill>
              </a:rPr>
              <a:t>Use of cloud computing means dependence on others and that could possibly limit flexibility and innovation:</a:t>
            </a:r>
          </a:p>
          <a:p>
            <a:pPr lvl="2"/>
            <a:r>
              <a:rPr lang="en-GB" altLang="en-US" sz="2200" dirty="0">
                <a:solidFill>
                  <a:schemeClr val="tx1"/>
                </a:solidFill>
              </a:rPr>
              <a:t>The others are likely become the bigger Internet companies like Google and IBM, who may monopolise the market. </a:t>
            </a:r>
          </a:p>
          <a:p>
            <a:pPr lvl="2"/>
            <a:r>
              <a:rPr lang="en-GB" altLang="en-US" sz="2200" dirty="0">
                <a:solidFill>
                  <a:schemeClr val="tx1"/>
                </a:solidFill>
              </a:rPr>
              <a:t>Some argue that this use of supercomputers is a return to the time of mainframe computing that the PC was a reaction against.</a:t>
            </a:r>
          </a:p>
          <a:p>
            <a:pPr lvl="1"/>
            <a:r>
              <a:rPr lang="en-GB" altLang="en-US" sz="2200" dirty="0">
                <a:solidFill>
                  <a:schemeClr val="tx1"/>
                </a:solidFill>
              </a:rPr>
              <a:t>Security could prove to be a big issue:</a:t>
            </a:r>
          </a:p>
          <a:p>
            <a:pPr lvl="2"/>
            <a:r>
              <a:rPr lang="en-GB" altLang="en-US" sz="2200" dirty="0">
                <a:solidFill>
                  <a:schemeClr val="tx1"/>
                </a:solidFill>
              </a:rPr>
              <a:t>It is still unclear how safe out-sourced data is and when using these services ownership of data is not always clear.</a:t>
            </a:r>
          </a:p>
          <a:p>
            <a:endParaRPr lang="en-US" dirty="0"/>
          </a:p>
        </p:txBody>
      </p:sp>
    </p:spTree>
    <p:extLst>
      <p:ext uri="{BB962C8B-B14F-4D97-AF65-F5344CB8AC3E}">
        <p14:creationId xmlns:p14="http://schemas.microsoft.com/office/powerpoint/2010/main" val="153296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Opportunities and Challenges</a:t>
            </a:r>
            <a:endParaRPr lang="en-US" dirty="0"/>
          </a:p>
        </p:txBody>
      </p:sp>
      <p:sp>
        <p:nvSpPr>
          <p:cNvPr id="3" name="Content Placeholder 2"/>
          <p:cNvSpPr>
            <a:spLocks noGrp="1"/>
          </p:cNvSpPr>
          <p:nvPr>
            <p:ph idx="1"/>
          </p:nvPr>
        </p:nvSpPr>
        <p:spPr/>
        <p:txBody>
          <a:bodyPr/>
          <a:lstStyle/>
          <a:p>
            <a:pPr lvl="1"/>
            <a:r>
              <a:rPr lang="en-GB" altLang="en-US" sz="2200" dirty="0">
                <a:solidFill>
                  <a:schemeClr val="tx1"/>
                </a:solidFill>
              </a:rPr>
              <a:t>There are also issues relating to policy and access: </a:t>
            </a:r>
          </a:p>
          <a:p>
            <a:pPr lvl="2"/>
            <a:r>
              <a:rPr lang="en-GB" altLang="en-US" sz="2200" dirty="0">
                <a:solidFill>
                  <a:schemeClr val="tx1"/>
                </a:solidFill>
              </a:rPr>
              <a:t>If your data is stored abroad whose policy do you adhere to? </a:t>
            </a:r>
          </a:p>
          <a:p>
            <a:pPr lvl="2"/>
            <a:r>
              <a:rPr lang="en-GB" altLang="en-US" sz="2200" dirty="0">
                <a:solidFill>
                  <a:schemeClr val="tx1"/>
                </a:solidFill>
              </a:rPr>
              <a:t>What happens if the remote server goes down? </a:t>
            </a:r>
          </a:p>
          <a:p>
            <a:pPr lvl="2"/>
            <a:r>
              <a:rPr lang="en-GB" altLang="en-US" sz="2200" dirty="0">
                <a:solidFill>
                  <a:schemeClr val="tx1"/>
                </a:solidFill>
              </a:rPr>
              <a:t>How will you then access files? </a:t>
            </a:r>
          </a:p>
          <a:p>
            <a:pPr lvl="2"/>
            <a:r>
              <a:rPr lang="en-GB" altLang="en-US" sz="2200" dirty="0">
                <a:solidFill>
                  <a:schemeClr val="tx1"/>
                </a:solidFill>
              </a:rPr>
              <a:t>There have been cases of users being locked out of accounts and losing access to data.</a:t>
            </a:r>
          </a:p>
          <a:p>
            <a:endParaRPr lang="en-US" dirty="0"/>
          </a:p>
        </p:txBody>
      </p:sp>
    </p:spTree>
    <p:extLst>
      <p:ext uri="{BB962C8B-B14F-4D97-AF65-F5344CB8AC3E}">
        <p14:creationId xmlns:p14="http://schemas.microsoft.com/office/powerpoint/2010/main" val="4247909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Benefits</a:t>
            </a:r>
          </a:p>
        </p:txBody>
      </p:sp>
      <p:sp>
        <p:nvSpPr>
          <p:cNvPr id="3" name="Content Placeholder 2"/>
          <p:cNvSpPr>
            <a:spLocks noGrp="1"/>
          </p:cNvSpPr>
          <p:nvPr>
            <p:ph idx="1"/>
          </p:nvPr>
        </p:nvSpPr>
        <p:spPr>
          <a:xfrm>
            <a:off x="1097280" y="1728029"/>
            <a:ext cx="10058400" cy="4131734"/>
          </a:xfrm>
        </p:spPr>
        <p:txBody>
          <a:bodyPr>
            <a:noAutofit/>
          </a:bodyPr>
          <a:lstStyle/>
          <a:p>
            <a:pPr algn="just"/>
            <a:r>
              <a:rPr lang="en-US" dirty="0"/>
              <a:t>• </a:t>
            </a:r>
            <a:r>
              <a:rPr lang="en-US" dirty="0">
                <a:solidFill>
                  <a:schemeClr val="tx1"/>
                </a:solidFill>
              </a:rPr>
              <a:t>Cost Savings — Companies can reduce their capital expenditures and use operational expenditures for increasing their computing capabilities. This is a lower barrier to entry and also requires fewer in-house IT resources to provide system support.</a:t>
            </a:r>
          </a:p>
          <a:p>
            <a:pPr algn="just"/>
            <a:r>
              <a:rPr lang="en-US" dirty="0">
                <a:solidFill>
                  <a:schemeClr val="tx1"/>
                </a:solidFill>
              </a:rPr>
              <a:t> • Scalability/Flexibility — Companies can start with a small deployment and grow to a large deployment fairly rapidly, and then scale back if necessary. Also, the flexibility of cloud computing allows companies to use extra resources at peak times, enabling them to satisfy consumer demands. </a:t>
            </a:r>
          </a:p>
          <a:p>
            <a:pPr algn="just"/>
            <a:r>
              <a:rPr lang="en-US" dirty="0">
                <a:solidFill>
                  <a:schemeClr val="tx1"/>
                </a:solidFill>
              </a:rPr>
              <a:t>• Reliability — Services using multiple redundant sites can support business continuity and disaster recovery. </a:t>
            </a:r>
          </a:p>
          <a:p>
            <a:pPr algn="just"/>
            <a:r>
              <a:rPr lang="en-US" dirty="0">
                <a:solidFill>
                  <a:schemeClr val="tx1"/>
                </a:solidFill>
              </a:rPr>
              <a:t>• Maintenance — Cloud service providers do the system maintenance, and access is through APIs that do not require application installations onto PCs, thus further reducing maintenance requirements. </a:t>
            </a:r>
          </a:p>
          <a:p>
            <a:pPr algn="just"/>
            <a:r>
              <a:rPr lang="en-US" dirty="0">
                <a:solidFill>
                  <a:schemeClr val="tx1"/>
                </a:solidFill>
              </a:rPr>
              <a:t>• Mobile Accessible — Mobile workers have increased productivity due to systems accessible in an infrastructure available from anywhere.</a:t>
            </a:r>
          </a:p>
        </p:txBody>
      </p:sp>
    </p:spTree>
    <p:extLst>
      <p:ext uri="{BB962C8B-B14F-4D97-AF65-F5344CB8AC3E}">
        <p14:creationId xmlns:p14="http://schemas.microsoft.com/office/powerpoint/2010/main" val="2558934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Disadvantages of Cloud Computing</a:t>
            </a:r>
            <a:endParaRPr lang="en-US" dirty="0">
              <a:solidFill>
                <a:schemeClr val="tx1"/>
              </a:solidFill>
            </a:endParaRPr>
          </a:p>
        </p:txBody>
      </p:sp>
      <p:sp>
        <p:nvSpPr>
          <p:cNvPr id="3" name="Content Placeholder 2"/>
          <p:cNvSpPr>
            <a:spLocks noGrp="1"/>
          </p:cNvSpPr>
          <p:nvPr>
            <p:ph idx="1"/>
          </p:nvPr>
        </p:nvSpPr>
        <p:spPr/>
        <p:txBody>
          <a:bodyPr/>
          <a:lstStyle/>
          <a:p>
            <a:r>
              <a:rPr lang="en-US" altLang="en-US" sz="2800" dirty="0">
                <a:solidFill>
                  <a:schemeClr val="tx1"/>
                </a:solidFill>
              </a:rPr>
              <a:t>Requires a constant Internet connection:</a:t>
            </a:r>
          </a:p>
          <a:p>
            <a:pPr lvl="1"/>
            <a:r>
              <a:rPr lang="en-US" altLang="en-US" sz="2400" dirty="0">
                <a:solidFill>
                  <a:schemeClr val="tx1"/>
                </a:solidFill>
              </a:rPr>
              <a:t>Cloud computing is impossible if you cannot connect to the Internet. </a:t>
            </a:r>
          </a:p>
          <a:p>
            <a:pPr lvl="1"/>
            <a:r>
              <a:rPr lang="en-US" altLang="en-US" sz="2400" dirty="0">
                <a:solidFill>
                  <a:schemeClr val="tx1"/>
                </a:solidFill>
              </a:rPr>
              <a:t>Since you use the Internet to connect to both your applications and documents, if you do not have an Internet connection you cannot access anything, even your own documents. </a:t>
            </a:r>
          </a:p>
          <a:p>
            <a:pPr lvl="1"/>
            <a:r>
              <a:rPr lang="en-US" altLang="en-US" sz="2400" dirty="0">
                <a:solidFill>
                  <a:schemeClr val="tx1"/>
                </a:solidFill>
              </a:rPr>
              <a:t>A dead Internet connection means no work and in areas where Internet connections are few or inherently unreliable, this could be a deal-breaker. </a:t>
            </a:r>
          </a:p>
          <a:p>
            <a:endParaRPr lang="en-US" dirty="0"/>
          </a:p>
        </p:txBody>
      </p:sp>
    </p:spTree>
    <p:extLst>
      <p:ext uri="{BB962C8B-B14F-4D97-AF65-F5344CB8AC3E}">
        <p14:creationId xmlns:p14="http://schemas.microsoft.com/office/powerpoint/2010/main" val="51548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Disadvantages of Cloud Computing</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sz="2800" dirty="0">
                <a:solidFill>
                  <a:schemeClr val="tx1"/>
                </a:solidFill>
              </a:rPr>
              <a:t>Stored data might not be secure:</a:t>
            </a:r>
          </a:p>
          <a:p>
            <a:pPr lvl="1"/>
            <a:r>
              <a:rPr lang="en-US" altLang="en-US" sz="2800" dirty="0">
                <a:solidFill>
                  <a:schemeClr val="tx1"/>
                </a:solidFill>
              </a:rPr>
              <a:t>With cloud computing, all your data is stored on the cloud. </a:t>
            </a:r>
          </a:p>
          <a:p>
            <a:pPr lvl="2"/>
            <a:r>
              <a:rPr lang="en-US" altLang="en-US" sz="2800" dirty="0">
                <a:solidFill>
                  <a:schemeClr val="tx1"/>
                </a:solidFill>
              </a:rPr>
              <a:t>The questions is How secure is the cloud? </a:t>
            </a:r>
          </a:p>
          <a:p>
            <a:pPr lvl="1"/>
            <a:r>
              <a:rPr lang="en-US" altLang="en-US" sz="2800" dirty="0">
                <a:solidFill>
                  <a:schemeClr val="tx1"/>
                </a:solidFill>
              </a:rPr>
              <a:t>Can </a:t>
            </a:r>
            <a:r>
              <a:rPr lang="en-US" altLang="en-US" sz="2800" dirty="0" err="1">
                <a:solidFill>
                  <a:schemeClr val="tx1"/>
                </a:solidFill>
              </a:rPr>
              <a:t>unauthorised</a:t>
            </a:r>
            <a:r>
              <a:rPr lang="en-US" altLang="en-US" sz="2800" dirty="0">
                <a:solidFill>
                  <a:schemeClr val="tx1"/>
                </a:solidFill>
              </a:rPr>
              <a:t> users gain access to your confidential data? </a:t>
            </a:r>
          </a:p>
          <a:p>
            <a:r>
              <a:rPr lang="en-US" altLang="en-US" sz="2800" dirty="0">
                <a:solidFill>
                  <a:schemeClr val="tx1"/>
                </a:solidFill>
              </a:rPr>
              <a:t>Stored data can be lost:</a:t>
            </a:r>
          </a:p>
          <a:p>
            <a:pPr lvl="1"/>
            <a:r>
              <a:rPr lang="en-US" altLang="en-US" sz="2800" dirty="0">
                <a:solidFill>
                  <a:schemeClr val="tx1"/>
                </a:solidFill>
              </a:rPr>
              <a:t>Theoretically, data stored in the cloud is safe, replicated across multiple machines. </a:t>
            </a:r>
          </a:p>
          <a:p>
            <a:pPr lvl="1"/>
            <a:r>
              <a:rPr lang="en-US" altLang="en-US" sz="2800" dirty="0">
                <a:solidFill>
                  <a:schemeClr val="tx1"/>
                </a:solidFill>
              </a:rPr>
              <a:t>But on the off chance that your data goes missing, you have no physical or local backup. </a:t>
            </a:r>
          </a:p>
          <a:p>
            <a:pPr lvl="2"/>
            <a:r>
              <a:rPr lang="en-US" altLang="en-US" sz="2800" dirty="0">
                <a:solidFill>
                  <a:schemeClr val="tx1"/>
                </a:solidFill>
              </a:rPr>
              <a:t>Put simply, relying on the cloud puts you at risk if the cloud lets you down.</a:t>
            </a:r>
          </a:p>
          <a:p>
            <a:endParaRPr lang="en-US" dirty="0"/>
          </a:p>
        </p:txBody>
      </p:sp>
    </p:spTree>
    <p:extLst>
      <p:ext uri="{BB962C8B-B14F-4D97-AF65-F5344CB8AC3E}">
        <p14:creationId xmlns:p14="http://schemas.microsoft.com/office/powerpoint/2010/main" val="193188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The Future</a:t>
            </a:r>
            <a:endParaRPr lang="en-US" dirty="0">
              <a:solidFill>
                <a:schemeClr val="tx1"/>
              </a:solidFill>
            </a:endParaRPr>
          </a:p>
        </p:txBody>
      </p:sp>
      <p:sp>
        <p:nvSpPr>
          <p:cNvPr id="3" name="Content Placeholder 2"/>
          <p:cNvSpPr>
            <a:spLocks noGrp="1"/>
          </p:cNvSpPr>
          <p:nvPr>
            <p:ph idx="1"/>
          </p:nvPr>
        </p:nvSpPr>
        <p:spPr/>
        <p:txBody>
          <a:bodyPr/>
          <a:lstStyle/>
          <a:p>
            <a:r>
              <a:rPr lang="en-GB" altLang="en-US" sz="2400" dirty="0">
                <a:solidFill>
                  <a:schemeClr val="tx1"/>
                </a:solidFill>
              </a:rPr>
              <a:t>Many of the activities loosely grouped together under cloud computing have already been happening and centralised computing activity is not a new phenomena</a:t>
            </a:r>
          </a:p>
          <a:p>
            <a:r>
              <a:rPr lang="en-GB" altLang="en-US" sz="2400" dirty="0">
                <a:solidFill>
                  <a:schemeClr val="tx1"/>
                </a:solidFill>
              </a:rPr>
              <a:t>Grid Computing was the last research-led centralised approach</a:t>
            </a:r>
          </a:p>
          <a:p>
            <a:r>
              <a:rPr lang="en-GB" altLang="en-US" sz="2400" dirty="0">
                <a:solidFill>
                  <a:schemeClr val="tx1"/>
                </a:solidFill>
              </a:rPr>
              <a:t>However there are concerns that the mainstream adoption of cloud computing could cause many problems for users</a:t>
            </a:r>
          </a:p>
          <a:p>
            <a:r>
              <a:rPr lang="en-GB" altLang="en-US" sz="2400" dirty="0">
                <a:solidFill>
                  <a:schemeClr val="tx1"/>
                </a:solidFill>
              </a:rPr>
              <a:t>Many new open source systems appearing that you can install and run on your local cluster</a:t>
            </a:r>
          </a:p>
          <a:p>
            <a:pPr lvl="1"/>
            <a:r>
              <a:rPr lang="en-GB" altLang="en-US" sz="2400" dirty="0">
                <a:solidFill>
                  <a:schemeClr val="tx1"/>
                </a:solidFill>
              </a:rPr>
              <a:t>should be able to run a variety of applications on these systems</a:t>
            </a:r>
          </a:p>
          <a:p>
            <a:endParaRPr lang="en-US" dirty="0"/>
          </a:p>
        </p:txBody>
      </p:sp>
    </p:spTree>
    <p:extLst>
      <p:ext uri="{BB962C8B-B14F-4D97-AF65-F5344CB8AC3E}">
        <p14:creationId xmlns:p14="http://schemas.microsoft.com/office/powerpoint/2010/main" val="295368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0513BC-A52F-9DB9-0177-B2C20926C02E}"/>
              </a:ext>
            </a:extLst>
          </p:cNvPr>
          <p:cNvSpPr txBox="1"/>
          <p:nvPr/>
        </p:nvSpPr>
        <p:spPr>
          <a:xfrm>
            <a:off x="2799184" y="2248678"/>
            <a:ext cx="5800819" cy="1446550"/>
          </a:xfrm>
          <a:prstGeom prst="rect">
            <a:avLst/>
          </a:prstGeom>
          <a:noFill/>
        </p:spPr>
        <p:txBody>
          <a:bodyPr wrap="none" rtlCol="0">
            <a:spAutoFit/>
          </a:bodyPr>
          <a:lstStyle/>
          <a:p>
            <a:r>
              <a:rPr lang="en-US" sz="8800" b="1" dirty="0"/>
              <a:t>THANK YOU</a:t>
            </a:r>
          </a:p>
        </p:txBody>
      </p:sp>
    </p:spTree>
    <p:extLst>
      <p:ext uri="{BB962C8B-B14F-4D97-AF65-F5344CB8AC3E}">
        <p14:creationId xmlns:p14="http://schemas.microsoft.com/office/powerpoint/2010/main" val="65533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lstStyle/>
          <a:p>
            <a:r>
              <a:rPr lang="en-US" altLang="en-US" sz="3200" dirty="0">
                <a:solidFill>
                  <a:schemeClr val="tx1"/>
                </a:solidFill>
              </a:rPr>
              <a:t>In addition, the platform provides on demand services, that are always on, anywhere, anytime and any place. </a:t>
            </a:r>
          </a:p>
          <a:p>
            <a:r>
              <a:rPr lang="en-US" altLang="en-US" sz="3200" dirty="0">
                <a:solidFill>
                  <a:schemeClr val="tx1"/>
                </a:solidFill>
              </a:rPr>
              <a:t>Pay for use and as needed, elastic</a:t>
            </a:r>
          </a:p>
          <a:p>
            <a:pPr lvl="1"/>
            <a:r>
              <a:rPr lang="en-US" altLang="en-US" sz="3200" dirty="0">
                <a:solidFill>
                  <a:schemeClr val="tx1"/>
                </a:solidFill>
              </a:rPr>
              <a:t>scale up and down in capacity and functionalities</a:t>
            </a:r>
          </a:p>
          <a:p>
            <a:r>
              <a:rPr lang="en-US" altLang="en-US" sz="3200" dirty="0">
                <a:solidFill>
                  <a:schemeClr val="tx1"/>
                </a:solidFill>
              </a:rPr>
              <a:t>The hardware and software services are available to</a:t>
            </a:r>
          </a:p>
          <a:p>
            <a:pPr lvl="1"/>
            <a:r>
              <a:rPr lang="en-US" altLang="en-US" sz="3200" dirty="0">
                <a:solidFill>
                  <a:schemeClr val="tx1"/>
                </a:solidFill>
              </a:rPr>
              <a:t>general public, enterprises, corporations and businesses markets</a:t>
            </a:r>
          </a:p>
          <a:p>
            <a:endParaRPr lang="en-US" dirty="0"/>
          </a:p>
        </p:txBody>
      </p:sp>
    </p:spTree>
    <p:extLst>
      <p:ext uri="{BB962C8B-B14F-4D97-AF65-F5344CB8AC3E}">
        <p14:creationId xmlns:p14="http://schemas.microsoft.com/office/powerpoint/2010/main" val="156931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rmAutofit lnSpcReduction="10000"/>
          </a:bodyPr>
          <a:lstStyle/>
          <a:p>
            <a:r>
              <a:rPr lang="en-GB" altLang="en-US" sz="2800" dirty="0">
                <a:solidFill>
                  <a:schemeClr val="tx1"/>
                </a:solidFill>
              </a:rPr>
              <a:t>Cloud computing is an umbrella term used to refer to Internet based development and services</a:t>
            </a:r>
          </a:p>
          <a:p>
            <a:endParaRPr lang="en-GB" altLang="en-US" sz="2800" dirty="0">
              <a:solidFill>
                <a:schemeClr val="tx1"/>
              </a:solidFill>
            </a:endParaRPr>
          </a:p>
          <a:p>
            <a:r>
              <a:rPr lang="en-GB" altLang="en-US" sz="2800" dirty="0">
                <a:solidFill>
                  <a:schemeClr val="tx1"/>
                </a:solidFill>
              </a:rPr>
              <a:t>A number of characteristics define cloud data, applications services and infrastructure:</a:t>
            </a:r>
          </a:p>
          <a:p>
            <a:pPr lvl="1"/>
            <a:r>
              <a:rPr lang="en-GB" altLang="en-US" sz="2400" b="1" dirty="0">
                <a:solidFill>
                  <a:schemeClr val="tx1"/>
                </a:solidFill>
              </a:rPr>
              <a:t>Remotely hosted</a:t>
            </a:r>
            <a:r>
              <a:rPr lang="en-GB" altLang="en-US" sz="2400" dirty="0">
                <a:solidFill>
                  <a:schemeClr val="tx1"/>
                </a:solidFill>
              </a:rPr>
              <a:t>: Services or data are hosted on remote infrastructure. </a:t>
            </a:r>
          </a:p>
          <a:p>
            <a:pPr lvl="1"/>
            <a:r>
              <a:rPr lang="en-GB" altLang="en-US" sz="2400" b="1" dirty="0">
                <a:solidFill>
                  <a:schemeClr val="tx1"/>
                </a:solidFill>
              </a:rPr>
              <a:t>Ubiquitous</a:t>
            </a:r>
            <a:r>
              <a:rPr lang="en-GB" altLang="en-US" sz="2400" dirty="0">
                <a:solidFill>
                  <a:schemeClr val="tx1"/>
                </a:solidFill>
              </a:rPr>
              <a:t>: Services or data are available from anywhere.</a:t>
            </a:r>
          </a:p>
          <a:p>
            <a:pPr lvl="1"/>
            <a:r>
              <a:rPr lang="en-GB" altLang="en-US" sz="2400" b="1" dirty="0">
                <a:solidFill>
                  <a:schemeClr val="tx1"/>
                </a:solidFill>
              </a:rPr>
              <a:t>Commodified</a:t>
            </a:r>
            <a:r>
              <a:rPr lang="en-GB" altLang="en-US" sz="2400" dirty="0">
                <a:solidFill>
                  <a:schemeClr val="tx1"/>
                </a:solidFill>
              </a:rPr>
              <a:t>: The result is a utility computing model similar to traditional that of traditional utilities, like gas and electricity - you pay for what you would want!</a:t>
            </a:r>
          </a:p>
        </p:txBody>
      </p:sp>
    </p:spTree>
    <p:extLst>
      <p:ext uri="{BB962C8B-B14F-4D97-AF65-F5344CB8AC3E}">
        <p14:creationId xmlns:p14="http://schemas.microsoft.com/office/powerpoint/2010/main" val="402227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Cloud Computing? </a:t>
            </a:r>
          </a:p>
        </p:txBody>
      </p:sp>
      <p:sp>
        <p:nvSpPr>
          <p:cNvPr id="3" name="Content Placeholder 2"/>
          <p:cNvSpPr>
            <a:spLocks noGrp="1"/>
          </p:cNvSpPr>
          <p:nvPr>
            <p:ph idx="1"/>
          </p:nvPr>
        </p:nvSpPr>
        <p:spPr/>
        <p:txBody>
          <a:bodyPr>
            <a:noAutofit/>
          </a:bodyPr>
          <a:lstStyle/>
          <a:p>
            <a:pPr algn="just"/>
            <a:r>
              <a:rPr lang="en-US" sz="2400" dirty="0">
                <a:solidFill>
                  <a:schemeClr val="tx1"/>
                </a:solidFill>
              </a:rPr>
              <a:t>Many companies are delivering services from the cloud. Some notable examples include the following: </a:t>
            </a:r>
          </a:p>
          <a:p>
            <a:pPr algn="just"/>
            <a:r>
              <a:rPr lang="en-US" sz="2400" dirty="0">
                <a:solidFill>
                  <a:schemeClr val="tx1"/>
                </a:solidFill>
              </a:rPr>
              <a:t>• Google — Has a private cloud that it uses for delivering Google Docs and many other services to its users, including email access, document applications, text translations, maps, web analytics, and much more.</a:t>
            </a:r>
          </a:p>
          <a:p>
            <a:pPr algn="just"/>
            <a:r>
              <a:rPr lang="en-US" sz="2400" dirty="0">
                <a:solidFill>
                  <a:schemeClr val="tx1"/>
                </a:solidFill>
              </a:rPr>
              <a:t> • Microsoft — Has Microsoft® Office 365® online service that allows for content and business intelligence tools to be moved into the cloud, and Microsoft currently makes its office applications available in a cloud. </a:t>
            </a:r>
          </a:p>
          <a:p>
            <a:pPr algn="just"/>
            <a:r>
              <a:rPr lang="en-US" sz="2400" dirty="0">
                <a:solidFill>
                  <a:schemeClr val="tx1"/>
                </a:solidFill>
              </a:rPr>
              <a:t>• Salesforce.com — Runs its application set for its customers in a cloud, and its Force.com and Vmforce.com products provide developers with platforms to build customized cloud services.</a:t>
            </a:r>
          </a:p>
        </p:txBody>
      </p:sp>
    </p:spTree>
    <p:extLst>
      <p:ext uri="{BB962C8B-B14F-4D97-AF65-F5344CB8AC3E}">
        <p14:creationId xmlns:p14="http://schemas.microsoft.com/office/powerpoint/2010/main" val="12164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Basic Concepts</a:t>
            </a:r>
          </a:p>
        </p:txBody>
      </p:sp>
      <p:sp>
        <p:nvSpPr>
          <p:cNvPr id="3" name="Content Placeholder 2"/>
          <p:cNvSpPr>
            <a:spLocks noGrp="1"/>
          </p:cNvSpPr>
          <p:nvPr>
            <p:ph idx="1"/>
          </p:nvPr>
        </p:nvSpPr>
        <p:spPr>
          <a:xfrm>
            <a:off x="1097279" y="1845734"/>
            <a:ext cx="10482349" cy="4023360"/>
          </a:xfrm>
        </p:spPr>
        <p:txBody>
          <a:bodyPr>
            <a:noAutofit/>
          </a:bodyPr>
          <a:lstStyle/>
          <a:p>
            <a:pPr algn="just"/>
            <a:r>
              <a:rPr lang="en-US" sz="3600" dirty="0">
                <a:solidFill>
                  <a:schemeClr val="tx1"/>
                </a:solidFill>
              </a:rPr>
              <a:t>There are certain services and models working behind the scene making the cloud computing feasible and accessible to end users.</a:t>
            </a:r>
          </a:p>
          <a:p>
            <a:pPr algn="just"/>
            <a:r>
              <a:rPr lang="en-US" sz="3600" dirty="0">
                <a:solidFill>
                  <a:schemeClr val="tx1"/>
                </a:solidFill>
              </a:rPr>
              <a:t>Following are the working models for cloud computing: </a:t>
            </a:r>
          </a:p>
          <a:p>
            <a:pPr algn="just"/>
            <a:r>
              <a:rPr lang="en-US" sz="3600" dirty="0">
                <a:solidFill>
                  <a:schemeClr val="tx1"/>
                </a:solidFill>
              </a:rPr>
              <a:t>1. Deployment Models </a:t>
            </a:r>
          </a:p>
          <a:p>
            <a:pPr algn="just"/>
            <a:r>
              <a:rPr lang="en-US" sz="3600" dirty="0">
                <a:solidFill>
                  <a:schemeClr val="tx1"/>
                </a:solidFill>
              </a:rPr>
              <a:t>2. Service Models </a:t>
            </a:r>
          </a:p>
        </p:txBody>
      </p:sp>
    </p:spTree>
    <p:extLst>
      <p:ext uri="{BB962C8B-B14F-4D97-AF65-F5344CB8AC3E}">
        <p14:creationId xmlns:p14="http://schemas.microsoft.com/office/powerpoint/2010/main" val="10100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Models </a:t>
            </a:r>
          </a:p>
        </p:txBody>
      </p:sp>
      <p:sp>
        <p:nvSpPr>
          <p:cNvPr id="3" name="Content Placeholder 2"/>
          <p:cNvSpPr>
            <a:spLocks noGrp="1"/>
          </p:cNvSpPr>
          <p:nvPr>
            <p:ph idx="1"/>
          </p:nvPr>
        </p:nvSpPr>
        <p:spPr/>
        <p:txBody>
          <a:bodyPr>
            <a:normAutofit/>
          </a:bodyPr>
          <a:lstStyle/>
          <a:p>
            <a:r>
              <a:rPr lang="en-US" sz="2400" dirty="0">
                <a:solidFill>
                  <a:schemeClr val="tx1"/>
                </a:solidFill>
              </a:rPr>
              <a:t>Deployment models define the type of access to the cloud, i.e., how the cloud is located? </a:t>
            </a:r>
          </a:p>
          <a:p>
            <a:r>
              <a:rPr lang="en-US" sz="2400" dirty="0">
                <a:solidFill>
                  <a:schemeClr val="tx1"/>
                </a:solidFill>
              </a:rPr>
              <a:t>Cloud can have any of the four types of access: Public, Private, Hybrid and Community.</a:t>
            </a:r>
          </a:p>
          <a:p>
            <a:endParaRPr lang="en-US" sz="2400" dirty="0"/>
          </a:p>
          <a:p>
            <a:endParaRPr lang="en-US" sz="2800" dirty="0"/>
          </a:p>
        </p:txBody>
      </p:sp>
      <p:pic>
        <p:nvPicPr>
          <p:cNvPr id="6" name="Content Placeholder 3"/>
          <p:cNvPicPr>
            <a:picLocks noChangeAspect="1"/>
          </p:cNvPicPr>
          <p:nvPr/>
        </p:nvPicPr>
        <p:blipFill rotWithShape="1">
          <a:blip r:embed="rId2"/>
          <a:srcRect l="20248" t="19197" r="20123" b="57658"/>
          <a:stretch/>
        </p:blipFill>
        <p:spPr>
          <a:xfrm>
            <a:off x="1371599" y="3474721"/>
            <a:ext cx="9667702" cy="2851265"/>
          </a:xfrm>
          <a:prstGeom prst="rect">
            <a:avLst/>
          </a:prstGeom>
        </p:spPr>
      </p:pic>
    </p:spTree>
    <p:extLst>
      <p:ext uri="{BB962C8B-B14F-4D97-AF65-F5344CB8AC3E}">
        <p14:creationId xmlns:p14="http://schemas.microsoft.com/office/powerpoint/2010/main" val="20525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Models </a:t>
            </a:r>
          </a:p>
        </p:txBody>
      </p:sp>
      <p:sp>
        <p:nvSpPr>
          <p:cNvPr id="9" name="Content Placeholder 8"/>
          <p:cNvSpPr>
            <a:spLocks noGrp="1"/>
          </p:cNvSpPr>
          <p:nvPr>
            <p:ph idx="1"/>
          </p:nvPr>
        </p:nvSpPr>
        <p:spPr/>
        <p:txBody>
          <a:bodyPr>
            <a:normAutofit/>
          </a:bodyPr>
          <a:lstStyle/>
          <a:p>
            <a:pPr algn="just"/>
            <a:r>
              <a:rPr lang="en-US" sz="2400" dirty="0">
                <a:solidFill>
                  <a:schemeClr val="tx1"/>
                </a:solidFill>
              </a:rPr>
              <a:t>PUBLIC CLOUD : The Public Cloud allows systems and services to be easily accessible to the general public. Public cloud may be less secure because of its openness, e.g., e-mail. </a:t>
            </a:r>
          </a:p>
          <a:p>
            <a:pPr algn="just"/>
            <a:r>
              <a:rPr lang="en-US" sz="2400" dirty="0">
                <a:solidFill>
                  <a:schemeClr val="tx1"/>
                </a:solidFill>
              </a:rPr>
              <a:t>PRIVATE CLOUD : The Private Cloud allows systems and services to be accessible within an organization. It offers increased security because of its private nature. </a:t>
            </a:r>
          </a:p>
          <a:p>
            <a:pPr algn="just"/>
            <a:r>
              <a:rPr lang="en-US" sz="2400" dirty="0">
                <a:solidFill>
                  <a:schemeClr val="tx1"/>
                </a:solidFill>
              </a:rPr>
              <a:t>COMMUNITY CLOUD : The Community Cloud allows systems and services to be accessible by group of organizations. </a:t>
            </a:r>
          </a:p>
          <a:p>
            <a:pPr algn="just"/>
            <a:r>
              <a:rPr lang="en-US" sz="2400" dirty="0">
                <a:solidFill>
                  <a:schemeClr val="tx1"/>
                </a:solidFill>
              </a:rPr>
              <a:t>HYBRID CLOUD : The Hybrid Cloud is mixture of public and private cloud. However, the critical activities are performed using private cloud while the non-critical activities are performed using public cloud.</a:t>
            </a:r>
          </a:p>
        </p:txBody>
      </p:sp>
    </p:spTree>
    <p:extLst>
      <p:ext uri="{BB962C8B-B14F-4D97-AF65-F5344CB8AC3E}">
        <p14:creationId xmlns:p14="http://schemas.microsoft.com/office/powerpoint/2010/main" val="198531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Service Models </a:t>
            </a:r>
          </a:p>
        </p:txBody>
      </p:sp>
      <p:sp>
        <p:nvSpPr>
          <p:cNvPr id="3" name="Content Placeholder 2"/>
          <p:cNvSpPr>
            <a:spLocks noGrp="1"/>
          </p:cNvSpPr>
          <p:nvPr>
            <p:ph idx="1"/>
          </p:nvPr>
        </p:nvSpPr>
        <p:spPr/>
        <p:txBody>
          <a:bodyPr>
            <a:normAutofit/>
          </a:bodyPr>
          <a:lstStyle/>
          <a:p>
            <a:r>
              <a:rPr lang="en-US" sz="2800" dirty="0">
                <a:solidFill>
                  <a:schemeClr val="tx1"/>
                </a:solidFill>
              </a:rPr>
              <a:t>Service Models are the reference models on which the Cloud Computing is based. </a:t>
            </a:r>
          </a:p>
          <a:p>
            <a:r>
              <a:rPr lang="en-US" sz="2800" dirty="0">
                <a:solidFill>
                  <a:schemeClr val="tx1"/>
                </a:solidFill>
              </a:rPr>
              <a:t>These can be categorized into three basic service models as listed below:</a:t>
            </a:r>
          </a:p>
          <a:p>
            <a:r>
              <a:rPr lang="en-US" sz="2800" dirty="0">
                <a:solidFill>
                  <a:schemeClr val="tx1"/>
                </a:solidFill>
              </a:rPr>
              <a:t>1. Infrastructure as a Service (IaaS) </a:t>
            </a:r>
          </a:p>
          <a:p>
            <a:r>
              <a:rPr lang="en-US" sz="2800" dirty="0">
                <a:solidFill>
                  <a:schemeClr val="tx1"/>
                </a:solidFill>
              </a:rPr>
              <a:t>2. Platform as a Service (PaaS) </a:t>
            </a:r>
          </a:p>
          <a:p>
            <a:r>
              <a:rPr lang="en-US" sz="2800" dirty="0">
                <a:solidFill>
                  <a:schemeClr val="tx1"/>
                </a:solidFill>
              </a:rPr>
              <a:t>3. Software as a Service (SaaS) </a:t>
            </a:r>
          </a:p>
        </p:txBody>
      </p:sp>
    </p:spTree>
    <p:extLst>
      <p:ext uri="{BB962C8B-B14F-4D97-AF65-F5344CB8AC3E}">
        <p14:creationId xmlns:p14="http://schemas.microsoft.com/office/powerpoint/2010/main" val="8878523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5999</TotalTime>
  <Words>1892</Words>
  <Application>Microsoft Office PowerPoint</Application>
  <PresentationFormat>Widescreen</PresentationFormat>
  <Paragraphs>154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Roboto</vt:lpstr>
      <vt:lpstr>Retrospect</vt:lpstr>
      <vt:lpstr>Introduction to Cloud Computing</vt:lpstr>
      <vt:lpstr>What is Cloud Computing? </vt:lpstr>
      <vt:lpstr>What is Cloud Computing? </vt:lpstr>
      <vt:lpstr>What is Cloud Computing? </vt:lpstr>
      <vt:lpstr>What is Cloud Computing? </vt:lpstr>
      <vt:lpstr>Basic Concepts</vt:lpstr>
      <vt:lpstr>Deployment Models </vt:lpstr>
      <vt:lpstr>Deployment Models </vt:lpstr>
      <vt:lpstr>Service Models </vt:lpstr>
      <vt:lpstr>PowerPoint Presentation</vt:lpstr>
      <vt:lpstr>Infrastructure as a Service (IaaS)</vt:lpstr>
      <vt:lpstr>Best IaaS providers of 2019</vt:lpstr>
      <vt:lpstr>Platform as a Service (PaaS)</vt:lpstr>
      <vt:lpstr>Top Paas Provider 2019</vt:lpstr>
      <vt:lpstr>Software as a Service (SaaS)</vt:lpstr>
      <vt:lpstr>Top Saas for Company</vt:lpstr>
      <vt:lpstr>Virtualization</vt:lpstr>
      <vt:lpstr>Virtualization in General</vt:lpstr>
      <vt:lpstr>What is the purpose and benefits?</vt:lpstr>
      <vt:lpstr>Cloud-Sourcing</vt:lpstr>
      <vt:lpstr>Opportunities and Challenges</vt:lpstr>
      <vt:lpstr>Opportunities and Challenges</vt:lpstr>
      <vt:lpstr>Opportunities and Challenges</vt:lpstr>
      <vt:lpstr>Benefits</vt:lpstr>
      <vt:lpstr>Disadvantages of Cloud Computing</vt:lpstr>
      <vt:lpstr>Disadvantages of Cloud Computing</vt:lpstr>
      <vt:lpstr>The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Noor Ain Rosly</dc:creator>
  <cp:lastModifiedBy>mohammed zeeshan</cp:lastModifiedBy>
  <cp:revision>14</cp:revision>
  <dcterms:created xsi:type="dcterms:W3CDTF">2019-07-11T04:17:11Z</dcterms:created>
  <dcterms:modified xsi:type="dcterms:W3CDTF">2024-10-18T19:33:42Z</dcterms:modified>
</cp:coreProperties>
</file>