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</a:t>
            </a:r>
            <a:r>
              <a:rPr lang="en-US" baseline="0" dirty="0"/>
              <a:t> of Tweets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DF-4FB7-9A94-079E2DD6C4FB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DF-4FB7-9A94-079E2DD6C4FB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DF-4FB7-9A94-079E2DD6C4FB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DF-4FB7-9A94-079E2DD6C4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Not Saracastic</c:v>
                </c:pt>
                <c:pt idx="1">
                  <c:v>Sarcastic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1536</c:v>
                </c:pt>
                <c:pt idx="1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F-4FB7-9A94-079E2DD6C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53283619191065"/>
          <c:y val="7.2108357938548365E-3"/>
          <c:w val="0.74426646659594808"/>
          <c:h val="0.856839562768020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0"/>
                <c:pt idx="0">
                  <c:v>Hashtags</c:v>
                </c:pt>
                <c:pt idx="1">
                  <c:v>Hashtags Count</c:v>
                </c:pt>
                <c:pt idx="2">
                  <c:v>Contradiction</c:v>
                </c:pt>
                <c:pt idx="3">
                  <c:v>Emoticons</c:v>
                </c:pt>
                <c:pt idx="4">
                  <c:v>Capitalization</c:v>
                </c:pt>
                <c:pt idx="5">
                  <c:v>Interjections</c:v>
                </c:pt>
                <c:pt idx="6">
                  <c:v>Question Marks</c:v>
                </c:pt>
                <c:pt idx="7">
                  <c:v>Intensifiers</c:v>
                </c:pt>
                <c:pt idx="8">
                  <c:v>Ellipses</c:v>
                </c:pt>
                <c:pt idx="9">
                  <c:v>Exclamation Mark</c:v>
                </c:pt>
              </c:strCache>
            </c:strRef>
          </c:cat>
          <c:val>
            <c:numRef>
              <c:f>Sheet1!$B$2:$B$12</c:f>
              <c:numCache>
                <c:formatCode>0.000</c:formatCode>
                <c:ptCount val="11"/>
                <c:pt idx="0">
                  <c:v>0.56000000000000005</c:v>
                </c:pt>
                <c:pt idx="1">
                  <c:v>0.34</c:v>
                </c:pt>
                <c:pt idx="2">
                  <c:v>2.7E-2</c:v>
                </c:pt>
                <c:pt idx="3">
                  <c:v>2.1000000000000001E-2</c:v>
                </c:pt>
                <c:pt idx="4">
                  <c:v>0.01</c:v>
                </c:pt>
                <c:pt idx="5">
                  <c:v>0.01</c:v>
                </c:pt>
                <c:pt idx="6">
                  <c:v>8.9999999999999993E-3</c:v>
                </c:pt>
                <c:pt idx="7">
                  <c:v>7.0000000000000001E-3</c:v>
                </c:pt>
                <c:pt idx="8">
                  <c:v>5.0000000000000001E-3</c:v>
                </c:pt>
                <c:pt idx="9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F-48E6-8115-F010F9CE2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8756544"/>
        <c:axId val="230073008"/>
      </c:barChart>
      <c:catAx>
        <c:axId val="27875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073008"/>
        <c:crosses val="autoZero"/>
        <c:auto val="1"/>
        <c:lblAlgn val="ctr"/>
        <c:lblOffset val="100"/>
        <c:noMultiLvlLbl val="0"/>
      </c:catAx>
      <c:valAx>
        <c:axId val="23007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75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D303D2-DE2A-4A43-8A2D-29DA8D9B14A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B640F5-662B-4DDF-8DC2-7ADF4BD7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Sarcasm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Retrieval II </a:t>
            </a:r>
          </a:p>
          <a:p>
            <a:r>
              <a:rPr lang="en-US" dirty="0"/>
              <a:t>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5317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6E74-E44F-4697-AA01-9C3A20D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8AF0CE-2998-4343-9826-683DB05B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80396"/>
              </p:ext>
            </p:extLst>
          </p:nvPr>
        </p:nvGraphicFramePr>
        <p:xfrm>
          <a:off x="715618" y="1842185"/>
          <a:ext cx="10999304" cy="435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87">
                  <a:extLst>
                    <a:ext uri="{9D8B030D-6E8A-4147-A177-3AD203B41FA5}">
                      <a16:colId xmlns:a16="http://schemas.microsoft.com/office/drawing/2014/main" val="944421334"/>
                    </a:ext>
                  </a:extLst>
                </a:gridCol>
                <a:gridCol w="2139673">
                  <a:extLst>
                    <a:ext uri="{9D8B030D-6E8A-4147-A177-3AD203B41FA5}">
                      <a16:colId xmlns:a16="http://schemas.microsoft.com/office/drawing/2014/main" val="1340539827"/>
                    </a:ext>
                  </a:extLst>
                </a:gridCol>
                <a:gridCol w="4469538">
                  <a:extLst>
                    <a:ext uri="{9D8B030D-6E8A-4147-A177-3AD203B41FA5}">
                      <a16:colId xmlns:a16="http://schemas.microsoft.com/office/drawing/2014/main" val="2345509075"/>
                    </a:ext>
                  </a:extLst>
                </a:gridCol>
                <a:gridCol w="3720306">
                  <a:extLst>
                    <a:ext uri="{9D8B030D-6E8A-4147-A177-3AD203B41FA5}">
                      <a16:colId xmlns:a16="http://schemas.microsoft.com/office/drawing/2014/main" val="712844500"/>
                    </a:ext>
                  </a:extLst>
                </a:gridCol>
              </a:tblGrid>
              <a:tr h="79225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20299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Exclamation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binary feature represents presence of exclamation 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Bring it on exams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!!!</a:t>
                      </a:r>
                      <a:r>
                        <a:rPr lang="en-US" b="0" dirty="0"/>
                        <a:t> #</a:t>
                      </a:r>
                      <a:r>
                        <a:rPr lang="en-US" b="0" dirty="0" err="1"/>
                        <a:t>onmondaypa</a:t>
                      </a:r>
                      <a:r>
                        <a:rPr lang="en-US" b="0" dirty="0"/>
                        <a:t>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84624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Ellipses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ellipsis is a series of dots (typically three, such as "…") that usually indicates an intentional omission of a word. The binary feature represents presence of ellipse in the tweet.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Yeeeee</a:t>
                      </a:r>
                      <a:r>
                        <a:rPr lang="en-US" dirty="0"/>
                        <a:t>!!! College class in the A.M is where its at </a:t>
                      </a:r>
                      <a:r>
                        <a:rPr lang="en-US" dirty="0" err="1"/>
                        <a:t>boiii</a:t>
                      </a:r>
                      <a:r>
                        <a:rPr lang="en-US" dirty="0"/>
                        <a:t>!!!! WOOOOO!! #Sarcasm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46083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Interjections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 interjection is a part of speech that shows the emotion or feeling of the author. For example,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Wow, whoa. </a:t>
                      </a:r>
                      <a:r>
                        <a:rPr lang="en-US" dirty="0"/>
                        <a:t>The feature represents the count of interjections present in the tweet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Wow</a:t>
                      </a:r>
                      <a:r>
                        <a:rPr lang="en-US" dirty="0"/>
                        <a:t> my fridge is so full!:( #sarcasm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9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6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6E74-E44F-4697-AA01-9C3A20D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8AF0CE-2998-4343-9826-683DB05B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00419"/>
              </p:ext>
            </p:extLst>
          </p:nvPr>
        </p:nvGraphicFramePr>
        <p:xfrm>
          <a:off x="954157" y="1815680"/>
          <a:ext cx="10999304" cy="40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87">
                  <a:extLst>
                    <a:ext uri="{9D8B030D-6E8A-4147-A177-3AD203B41FA5}">
                      <a16:colId xmlns:a16="http://schemas.microsoft.com/office/drawing/2014/main" val="944421334"/>
                    </a:ext>
                  </a:extLst>
                </a:gridCol>
                <a:gridCol w="2073413">
                  <a:extLst>
                    <a:ext uri="{9D8B030D-6E8A-4147-A177-3AD203B41FA5}">
                      <a16:colId xmlns:a16="http://schemas.microsoft.com/office/drawing/2014/main" val="1340539827"/>
                    </a:ext>
                  </a:extLst>
                </a:gridCol>
                <a:gridCol w="4535798">
                  <a:extLst>
                    <a:ext uri="{9D8B030D-6E8A-4147-A177-3AD203B41FA5}">
                      <a16:colId xmlns:a16="http://schemas.microsoft.com/office/drawing/2014/main" val="2345509075"/>
                    </a:ext>
                  </a:extLst>
                </a:gridCol>
                <a:gridCol w="3720306">
                  <a:extLst>
                    <a:ext uri="{9D8B030D-6E8A-4147-A177-3AD203B41FA5}">
                      <a16:colId xmlns:a16="http://schemas.microsoft.com/office/drawing/2014/main" val="712844500"/>
                    </a:ext>
                  </a:extLst>
                </a:gridCol>
              </a:tblGrid>
              <a:tr h="79225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20299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Intensifiers are the words used with adjectives or adverbs to make them stronger. The feature represents the count of intensifiers present in the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I'm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really</a:t>
                      </a:r>
                      <a:r>
                        <a:rPr lang="en-US" dirty="0"/>
                        <a:t> excited for night class #sarcasm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012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Hashtags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hashtags used in the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excited for school !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jk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#sarcasm #h8school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48968"/>
                  </a:ext>
                </a:extLst>
              </a:tr>
              <a:tr h="147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Capitalization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words in text with all capital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b="0" i="1" dirty="0"/>
                        <a:t>Oh my word!!! That didn't just happen!!!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GREAT</a:t>
                      </a:r>
                      <a:r>
                        <a:rPr lang="en-US" b="0" i="1" dirty="0"/>
                        <a:t> someone is having right good laugh surely #cheers #sarcasm</a:t>
                      </a:r>
                      <a:r>
                        <a:rPr lang="en-US" dirty="0"/>
                        <a:t>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2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49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6E74-E44F-4697-AA01-9C3A20D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8AF0CE-2998-4343-9826-683DB05B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99343"/>
              </p:ext>
            </p:extLst>
          </p:nvPr>
        </p:nvGraphicFramePr>
        <p:xfrm>
          <a:off x="1083100" y="2093975"/>
          <a:ext cx="10416209" cy="417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81">
                  <a:extLst>
                    <a:ext uri="{9D8B030D-6E8A-4147-A177-3AD203B41FA5}">
                      <a16:colId xmlns:a16="http://schemas.microsoft.com/office/drawing/2014/main" val="944421334"/>
                    </a:ext>
                  </a:extLst>
                </a:gridCol>
                <a:gridCol w="2735758">
                  <a:extLst>
                    <a:ext uri="{9D8B030D-6E8A-4147-A177-3AD203B41FA5}">
                      <a16:colId xmlns:a16="http://schemas.microsoft.com/office/drawing/2014/main" val="1340539827"/>
                    </a:ext>
                  </a:extLst>
                </a:gridCol>
                <a:gridCol w="3523085">
                  <a:extLst>
                    <a:ext uri="{9D8B030D-6E8A-4147-A177-3AD203B41FA5}">
                      <a16:colId xmlns:a16="http://schemas.microsoft.com/office/drawing/2014/main" val="2345509075"/>
                    </a:ext>
                  </a:extLst>
                </a:gridCol>
                <a:gridCol w="3523085">
                  <a:extLst>
                    <a:ext uri="{9D8B030D-6E8A-4147-A177-3AD203B41FA5}">
                      <a16:colId xmlns:a16="http://schemas.microsoft.com/office/drawing/2014/main" val="712844500"/>
                    </a:ext>
                  </a:extLst>
                </a:gridCol>
              </a:tblGrid>
              <a:tr h="79225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20299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Question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binary feature represents presence of Question mark in the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 Paul gave the #GOP the cold shoulder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?? </a:t>
                      </a:r>
                      <a:r>
                        <a:rPr lang="en-US" dirty="0"/>
                        <a:t>You don't say.... I'm shocked. #Sarcasm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84624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feature represents count of emoticons present in the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 how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love being a klutz #sarcasm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:-/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46083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Contradiction refers to the presence of positive and negative words in the 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Absolutely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being left to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#SARCASM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92785"/>
                  </a:ext>
                </a:extLst>
              </a:tr>
              <a:tr h="459005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feature represents presence of any of the hashtags including [#not, #sarcasm]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hours of sleep is perfect................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#not #sarcasm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0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50C3-E3CA-4375-99BD-09CD714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8431-2745-420F-BE85-E7D6F325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'important' words occur MORE often </a:t>
            </a:r>
          </a:p>
          <a:p>
            <a:r>
              <a:rPr lang="en-US" dirty="0"/>
              <a:t>Words can be weighted by "their inverse document frequency (IDF)" </a:t>
            </a:r>
          </a:p>
          <a:p>
            <a:r>
              <a:rPr lang="en-US" dirty="0"/>
              <a:t>Document Term Matrix was computed using scikit-learn library in python</a:t>
            </a:r>
          </a:p>
          <a:p>
            <a:r>
              <a:rPr lang="en-US" dirty="0"/>
              <a:t>TF-IDF metric was used to compute the score of each word present in the tweet</a:t>
            </a:r>
          </a:p>
        </p:txBody>
      </p:sp>
    </p:spTree>
    <p:extLst>
      <p:ext uri="{BB962C8B-B14F-4D97-AF65-F5344CB8AC3E}">
        <p14:creationId xmlns:p14="http://schemas.microsoft.com/office/powerpoint/2010/main" val="374333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AA9D-7603-4C67-8AE2-6D282043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DA05-A408-4782-B7BC-4EC5DB75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vector based approach to extract features from raw text. Word2vec </a:t>
            </a:r>
            <a:r>
              <a:rPr lang="en-US" b="1" dirty="0"/>
              <a:t>vectorizes </a:t>
            </a:r>
            <a:r>
              <a:rPr lang="en-US" dirty="0"/>
              <a:t>about words, and by doing so it makes natural language computer-readable - we can start to perform powerful mathematical operations on words to detect their similarities</a:t>
            </a:r>
          </a:p>
          <a:p>
            <a:pPr fontAlgn="base"/>
            <a:r>
              <a:rPr lang="en-US" dirty="0"/>
              <a:t>Word2vec, published by Google in 2013, is a neural network implementation that learns distributed representations for words.</a:t>
            </a:r>
          </a:p>
          <a:p>
            <a:pPr fontAlgn="base"/>
            <a:r>
              <a:rPr lang="en-US" dirty="0"/>
              <a:t>Word2vec is an unsupervised learning approach that clusters similar words together.</a:t>
            </a:r>
          </a:p>
          <a:p>
            <a:pPr fontAlgn="base"/>
            <a:r>
              <a:rPr lang="en-US" dirty="0"/>
              <a:t>In this project,word2vec implementation of </a:t>
            </a:r>
            <a:r>
              <a:rPr lang="en-US" b="1" dirty="0"/>
              <a:t>genism package </a:t>
            </a:r>
            <a:r>
              <a:rPr lang="en-US" dirty="0"/>
              <a:t>is used. A pretrained word2vec model trained on Google News was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D326-DE95-48D0-9341-CDEB03BC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949BB-719E-4943-BB23-378153712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96" y="1928692"/>
            <a:ext cx="4639979" cy="4929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EF106-5F96-414C-BD07-B74F9649B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2" y="1930914"/>
            <a:ext cx="4683903" cy="49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D326-DE95-48D0-9341-CDEB03BC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2FCE0-C94D-406B-991E-B832E4078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4" y="1815680"/>
            <a:ext cx="4901057" cy="4876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704D9-BE74-4468-856C-D7DFB44C6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5" y="1560657"/>
            <a:ext cx="4885251" cy="51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FA6B-FC9C-405A-A99D-4966E9B4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5AF9-73B3-4AC2-B5A0-FD4A7F7A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 training and evaluation, dataset was splited into train set and test set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BC404-0DA4-4D60-AC5F-7BE8C50A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965"/>
              </p:ext>
            </p:extLst>
          </p:nvPr>
        </p:nvGraphicFramePr>
        <p:xfrm>
          <a:off x="3519291" y="2747249"/>
          <a:ext cx="46307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98">
                  <a:extLst>
                    <a:ext uri="{9D8B030D-6E8A-4147-A177-3AD203B41FA5}">
                      <a16:colId xmlns:a16="http://schemas.microsoft.com/office/drawing/2014/main" val="238467726"/>
                    </a:ext>
                  </a:extLst>
                </a:gridCol>
                <a:gridCol w="2315398">
                  <a:extLst>
                    <a:ext uri="{9D8B030D-6E8A-4147-A177-3AD203B41FA5}">
                      <a16:colId xmlns:a16="http://schemas.microsoft.com/office/drawing/2014/main" val="2298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1539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83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4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3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E9A9-FB10-4985-8EAB-A49E861E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0227-F1F2-419D-93A9-43742055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was trained using different classification algorithms including Random Forest classifier, XGBoost classifier and Logistic Regression</a:t>
            </a:r>
          </a:p>
          <a:p>
            <a:r>
              <a:rPr lang="en-US" dirty="0"/>
              <a:t>Algorithm parameters were tuned using 3 fold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Accuracy and F-measure were used as the model evaluation metrics</a:t>
            </a:r>
          </a:p>
          <a:p>
            <a:pPr lvl="1"/>
            <a:r>
              <a:rPr lang="en-US" dirty="0" smtClean="0"/>
              <a:t>Accuracy: is defined as the ratio of correct predictions made by the classifier to the total number of test samples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F-measure: F-measure </a:t>
            </a:r>
            <a:r>
              <a:rPr lang="en-US" dirty="0"/>
              <a:t>incorporates both Recall and Precision and is </a:t>
            </a:r>
            <a:r>
              <a:rPr lang="en-US" dirty="0" smtClean="0"/>
              <a:t>calculated </a:t>
            </a:r>
            <a:r>
              <a:rPr lang="en-US" dirty="0"/>
              <a:t>as,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5144" y="5825358"/>
            <a:ext cx="619059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F-measure</a:t>
            </a:r>
            <a:r>
              <a:rPr lang="en-US" dirty="0"/>
              <a:t>= 2 * (Precision * Recall) / (Precision + Recall)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5144" y="4233038"/>
            <a:ext cx="6190593" cy="122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1" indent="0" algn="ctr">
              <a:buNone/>
            </a:pPr>
            <a:r>
              <a:rPr lang="en-US" dirty="0"/>
              <a:t>Accuracy = (TP + TN)/ (TP+FP+TN+FN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sz="1000" dirty="0" smtClean="0"/>
              <a:t>Where, </a:t>
            </a:r>
          </a:p>
          <a:p>
            <a:pPr marL="274320" lvl="1" indent="0">
              <a:buNone/>
            </a:pPr>
            <a:r>
              <a:rPr lang="en-US" sz="1000" dirty="0" smtClean="0"/>
              <a:t>TP = True Positive</a:t>
            </a:r>
          </a:p>
          <a:p>
            <a:pPr marL="274320" lvl="1" indent="0">
              <a:buNone/>
            </a:pPr>
            <a:r>
              <a:rPr lang="en-US" sz="1000" dirty="0" smtClean="0"/>
              <a:t>TN= True Negative</a:t>
            </a:r>
          </a:p>
          <a:p>
            <a:pPr marL="274320" lvl="1" indent="0">
              <a:buNone/>
            </a:pPr>
            <a:r>
              <a:rPr lang="en-US" sz="1000" dirty="0" smtClean="0"/>
              <a:t>FP = False Positive</a:t>
            </a:r>
          </a:p>
          <a:p>
            <a:pPr marL="274320" lvl="1" indent="0">
              <a:buNone/>
            </a:pPr>
            <a:r>
              <a:rPr lang="en-US" sz="1000" dirty="0" smtClean="0"/>
              <a:t>FN = False Negative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139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1E87-F253-417F-AB6D-73FF39B9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94EAC-9087-4B62-A502-529CC353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86263"/>
              </p:ext>
            </p:extLst>
          </p:nvPr>
        </p:nvGraphicFramePr>
        <p:xfrm>
          <a:off x="1069975" y="21209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9042160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6350633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1599498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7403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43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 + Linguistic Features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055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 0.84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761057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Word2Vec Feature + Linguistic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192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effectLst/>
                        </a:rPr>
                        <a:t> 0.825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effectLst/>
                        </a:rPr>
                        <a:t> 0.80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2033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Sarcasm is generally characterized as ironic or satirical wit that is intended to insult, mock, or amuse.</a:t>
            </a:r>
          </a:p>
          <a:p>
            <a:r>
              <a:rPr lang="en-US" dirty="0"/>
              <a:t>Recognizing sarcasm is important for natural language processing to avoid misinterpreting sarcastic statements as literal. </a:t>
            </a:r>
          </a:p>
          <a:p>
            <a:r>
              <a:rPr lang="en-US" dirty="0"/>
              <a:t>For example, sentiment analysis can be easily misled by the presence of words that have a strong polarity but are used sarcastically, which means that the opposite   polarity was intended.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Linguistic Features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9834005"/>
              </p:ext>
            </p:extLst>
          </p:nvPr>
        </p:nvGraphicFramePr>
        <p:xfrm>
          <a:off x="2320290" y="1629103"/>
          <a:ext cx="7326630" cy="5046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90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Hashtags (#Not, #SARACASM)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8820" y="5684636"/>
            <a:ext cx="240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Sarcastic Tweets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64780" y="5684636"/>
            <a:ext cx="191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Sarcastic Tweets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47" y="2324798"/>
            <a:ext cx="4744403" cy="3129016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935" y="2324798"/>
            <a:ext cx="4744402" cy="31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of Hashtags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173" y="2372669"/>
            <a:ext cx="5084128" cy="3353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27" y="2372669"/>
            <a:ext cx="5133023" cy="33853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84920" y="5791587"/>
            <a:ext cx="240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Sarcastic Tweets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7670" y="5757987"/>
            <a:ext cx="191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Sarcastic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8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Reyes, Antonio, Paolo Rosso, and </a:t>
            </a:r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Buscaldi</a:t>
            </a:r>
            <a:r>
              <a:rPr lang="en-US" dirty="0"/>
              <a:t>. "From humor recognition to irony detection: The figurative language of social media." </a:t>
            </a:r>
            <a:r>
              <a:rPr lang="en-US" i="1" dirty="0"/>
              <a:t>Data &amp; Knowledge Engineering</a:t>
            </a:r>
            <a:r>
              <a:rPr lang="en-US" dirty="0"/>
              <a:t> 74 (2012): 1-12.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Riloff</a:t>
            </a:r>
            <a:r>
              <a:rPr lang="en-US" dirty="0"/>
              <a:t>, Ellen, </a:t>
            </a:r>
            <a:r>
              <a:rPr lang="en-US" dirty="0" err="1"/>
              <a:t>Ashequl</a:t>
            </a:r>
            <a:r>
              <a:rPr lang="en-US" dirty="0"/>
              <a:t> </a:t>
            </a:r>
            <a:r>
              <a:rPr lang="en-US" dirty="0" err="1"/>
              <a:t>Qadir</a:t>
            </a:r>
            <a:r>
              <a:rPr lang="en-US" dirty="0"/>
              <a:t>, </a:t>
            </a:r>
            <a:r>
              <a:rPr lang="en-US" dirty="0" err="1"/>
              <a:t>Prafulla</a:t>
            </a:r>
            <a:r>
              <a:rPr lang="en-US" dirty="0"/>
              <a:t> </a:t>
            </a:r>
            <a:r>
              <a:rPr lang="en-US" dirty="0" err="1"/>
              <a:t>Surve</a:t>
            </a:r>
            <a:r>
              <a:rPr lang="en-US" dirty="0"/>
              <a:t>, </a:t>
            </a:r>
            <a:r>
              <a:rPr lang="en-US" dirty="0" err="1"/>
              <a:t>Lalindra</a:t>
            </a:r>
            <a:r>
              <a:rPr lang="en-US" dirty="0"/>
              <a:t> De Silva, Nathan Gilbert, and </a:t>
            </a:r>
            <a:r>
              <a:rPr lang="en-US" dirty="0" err="1"/>
              <a:t>Ruihong</a:t>
            </a:r>
            <a:r>
              <a:rPr lang="en-US" dirty="0"/>
              <a:t> Huang. "Sarcasm as Contrast between a Positive Sentiment and Negative Situation." In </a:t>
            </a:r>
            <a:r>
              <a:rPr lang="en-US" i="1" dirty="0"/>
              <a:t>EMNLP</a:t>
            </a:r>
            <a:r>
              <a:rPr lang="en-US" dirty="0"/>
              <a:t>, vol. 13, pp. 704-714. 2013.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Buschmeier</a:t>
            </a:r>
            <a:r>
              <a:rPr lang="en-US" dirty="0"/>
              <a:t>, Konstantin, Philipp Cimiano, and Roman Klinger. "An Impact Analysis of Features in a Classification Approach to Irony Detection in Product Reviews." In </a:t>
            </a:r>
            <a:r>
              <a:rPr lang="en-US" i="1" dirty="0"/>
              <a:t>WASSA@ ACL</a:t>
            </a:r>
            <a:r>
              <a:rPr lang="en-US" dirty="0"/>
              <a:t>, pp. 42-49. 2014.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Bamman</a:t>
            </a:r>
            <a:r>
              <a:rPr lang="en-US" dirty="0"/>
              <a:t>, David, and Noah A. Smith. "Contextualized Sarcasm Detection on Twitter." In </a:t>
            </a:r>
            <a:r>
              <a:rPr lang="en-US" i="1" dirty="0"/>
              <a:t>ICWSM</a:t>
            </a:r>
            <a:r>
              <a:rPr lang="en-US" dirty="0"/>
              <a:t>, pp. 574-577.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Joshi, Aditya, </a:t>
            </a:r>
            <a:r>
              <a:rPr lang="en-US" dirty="0" err="1">
                <a:latin typeface="Arial" panose="020B0604020202020204" pitchFamily="34" charset="0"/>
              </a:rPr>
              <a:t>Vaibhav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Tripathi</a:t>
            </a:r>
            <a:r>
              <a:rPr lang="en-US" dirty="0">
                <a:latin typeface="Arial" panose="020B0604020202020204" pitchFamily="34" charset="0"/>
              </a:rPr>
              <a:t>, Kevin Patel, </a:t>
            </a:r>
            <a:r>
              <a:rPr lang="en-US" dirty="0" err="1">
                <a:latin typeface="Arial" panose="020B0604020202020204" pitchFamily="34" charset="0"/>
              </a:rPr>
              <a:t>Pushpak</a:t>
            </a:r>
            <a:r>
              <a:rPr lang="en-US" dirty="0">
                <a:latin typeface="Arial" panose="020B0604020202020204" pitchFamily="34" charset="0"/>
              </a:rPr>
              <a:t> Bhattacharyya, and Mark Carman. "Are Word Embedding-based Features Useful for Sarcasm Detection?." </a:t>
            </a:r>
            <a:r>
              <a:rPr lang="en-US" i="1" dirty="0" err="1">
                <a:latin typeface="Arial" panose="020B0604020202020204" pitchFamily="34" charset="0"/>
              </a:rPr>
              <a:t>arXiv</a:t>
            </a:r>
            <a:r>
              <a:rPr lang="en-US" i="1" dirty="0">
                <a:latin typeface="Arial" panose="020B0604020202020204" pitchFamily="34" charset="0"/>
              </a:rPr>
              <a:t> preprint arXiv:1610.00883</a:t>
            </a:r>
            <a:r>
              <a:rPr lang="en-US" dirty="0">
                <a:latin typeface="Arial" panose="020B0604020202020204" pitchFamily="34" charset="0"/>
              </a:rPr>
              <a:t> (2016).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Sarcasm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Sarcasm detection refers to computational approaches to predict if provided text is sarcastic.</a:t>
            </a:r>
          </a:p>
          <a:p>
            <a:r>
              <a:rPr lang="en-US" dirty="0"/>
              <a:t>Consider following examples of sarcastic tweets: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1974" y="3447392"/>
            <a:ext cx="5843750" cy="2932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8606" y="3718679"/>
            <a:ext cx="5707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“I can't wait to go home and start a craps ton of </a:t>
            </a:r>
            <a:r>
              <a:rPr lang="en-US" dirty="0" err="1"/>
              <a:t>hw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2. “If you can't laugh at yourself I'll do it for you ;-*”</a:t>
            </a:r>
          </a:p>
          <a:p>
            <a:endParaRPr lang="en-US" dirty="0"/>
          </a:p>
          <a:p>
            <a:r>
              <a:rPr lang="en-US" dirty="0"/>
              <a:t>3. “Wow I really love waking up with a headache!”</a:t>
            </a:r>
          </a:p>
          <a:p>
            <a:endParaRPr lang="en-US" dirty="0"/>
          </a:p>
          <a:p>
            <a:r>
              <a:rPr lang="en-US" dirty="0"/>
              <a:t>4. “I love it when people have the time to tweet something but not text me back”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literature, various approaches have been proposed for sarcasm detection</a:t>
            </a:r>
          </a:p>
          <a:p>
            <a:r>
              <a:rPr lang="en-US" dirty="0"/>
              <a:t>Reyes et. al [1] presented sarcasm detection model based on textual features. The model was evaluated on Twitter corpus</a:t>
            </a:r>
          </a:p>
          <a:p>
            <a:r>
              <a:rPr lang="en-US" dirty="0"/>
              <a:t> </a:t>
            </a:r>
            <a:r>
              <a:rPr lang="en-US" dirty="0" err="1"/>
              <a:t>Riloff</a:t>
            </a:r>
            <a:r>
              <a:rPr lang="en-US" dirty="0"/>
              <a:t> et. al [2] built sarcasm detector to predict if a provided tweet is sarcastic. A bootstrapping algorithm was developed that learns positive sentiment phrases and negative situation phrases from sarcastic tweets.</a:t>
            </a:r>
          </a:p>
          <a:p>
            <a:r>
              <a:rPr lang="en-US" dirty="0" err="1"/>
              <a:t>Buschmeier</a:t>
            </a:r>
            <a:r>
              <a:rPr lang="en-US" dirty="0"/>
              <a:t> et. al [3] formulated the problem of sarcasm detection as a supervised classification task. They evaluated various classifiers trained using linguistic features of text.</a:t>
            </a:r>
          </a:p>
          <a:p>
            <a:r>
              <a:rPr lang="en-US" dirty="0" err="1"/>
              <a:t>Bamman</a:t>
            </a:r>
            <a:r>
              <a:rPr lang="en-US" dirty="0"/>
              <a:t> et. al [4] studied the impact of context (defined by properties of author and audience) in identification of sarcasm along with linguistic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58416"/>
              </p:ext>
            </p:extLst>
          </p:nvPr>
        </p:nvGraphicFramePr>
        <p:xfrm>
          <a:off x="1069975" y="2120900"/>
          <a:ext cx="100584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0322814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0938397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4910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5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Reyes et. Al [1]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Features</a:t>
                      </a:r>
                      <a:r>
                        <a:rPr lang="en-US" baseline="0" dirty="0"/>
                        <a:t> include </a:t>
                      </a:r>
                      <a:r>
                        <a:rPr lang="en-US" dirty="0"/>
                        <a:t>ambiguity, polarity, unexpectedness, and emotional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corpus of 50K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2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Riloff</a:t>
                      </a:r>
                      <a:r>
                        <a:rPr lang="en-US" dirty="0"/>
                        <a:t> et. Al [2]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Sarcastic patterns (positive and negative phrases)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corpus</a:t>
                      </a:r>
                      <a:r>
                        <a:rPr lang="en-US" baseline="0" dirty="0"/>
                        <a:t> of 3K tweets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Buschmeier</a:t>
                      </a:r>
                      <a:r>
                        <a:rPr lang="en-US" dirty="0"/>
                        <a:t> et. al [3]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Punctuation, Hyperbole, Interjection, Emoticon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Product Reviews (1,254 reviews)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2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Bamman</a:t>
                      </a:r>
                      <a:r>
                        <a:rPr lang="en-US" dirty="0"/>
                        <a:t> et. al [4]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historical salient terms, historical topic, profile info, historical sentiment and linguistic</a:t>
                      </a:r>
                      <a:r>
                        <a:rPr lang="en-US" baseline="0" dirty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corpus</a:t>
                      </a:r>
                      <a:r>
                        <a:rPr lang="en-US" baseline="0" dirty="0"/>
                        <a:t> of </a:t>
                      </a:r>
                      <a:r>
                        <a:rPr lang="en-US" dirty="0"/>
                        <a:t>19K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1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4" name="Shape 211"/>
          <p:cNvCxnSpPr/>
          <p:nvPr/>
        </p:nvCxnSpPr>
        <p:spPr>
          <a:xfrm>
            <a:off x="2680538" y="2691190"/>
            <a:ext cx="866" cy="476752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" name="Shape 212"/>
          <p:cNvCxnSpPr/>
          <p:nvPr/>
        </p:nvCxnSpPr>
        <p:spPr>
          <a:xfrm>
            <a:off x="3911559" y="3623079"/>
            <a:ext cx="771584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6" name="Shape 213"/>
          <p:cNvCxnSpPr/>
          <p:nvPr/>
        </p:nvCxnSpPr>
        <p:spPr>
          <a:xfrm>
            <a:off x="7340155" y="3490719"/>
            <a:ext cx="771584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" name="Shape 214"/>
          <p:cNvCxnSpPr/>
          <p:nvPr/>
        </p:nvCxnSpPr>
        <p:spPr>
          <a:xfrm flipH="1">
            <a:off x="9439992" y="4116841"/>
            <a:ext cx="22595" cy="569373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8" name="Shape 215"/>
          <p:cNvSpPr txBox="1"/>
          <p:nvPr/>
        </p:nvSpPr>
        <p:spPr>
          <a:xfrm>
            <a:off x="1809720" y="3242420"/>
            <a:ext cx="1805687" cy="8204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</a:p>
        </p:txBody>
      </p:sp>
      <p:sp>
        <p:nvSpPr>
          <p:cNvPr id="9" name="Shape 215"/>
          <p:cNvSpPr txBox="1"/>
          <p:nvPr/>
        </p:nvSpPr>
        <p:spPr>
          <a:xfrm>
            <a:off x="5057492" y="3218055"/>
            <a:ext cx="1805687" cy="8204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Feature Extraction</a:t>
            </a:r>
          </a:p>
        </p:txBody>
      </p:sp>
      <p:sp>
        <p:nvSpPr>
          <p:cNvPr id="10" name="Shape 215"/>
          <p:cNvSpPr txBox="1"/>
          <p:nvPr/>
        </p:nvSpPr>
        <p:spPr>
          <a:xfrm>
            <a:off x="8305264" y="3212878"/>
            <a:ext cx="1805687" cy="8204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Partitioning Data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39" y="2001294"/>
            <a:ext cx="503441" cy="5034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12290" y="2221320"/>
            <a:ext cx="133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Labelled Corpus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83" y="4702913"/>
            <a:ext cx="678977" cy="6789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62" y="4663160"/>
            <a:ext cx="678977" cy="6789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17001" y="4143702"/>
            <a:ext cx="73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Train 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59943" y="4141385"/>
            <a:ext cx="67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Test set</a:t>
            </a:r>
          </a:p>
        </p:txBody>
      </p:sp>
      <p:sp>
        <p:nvSpPr>
          <p:cNvPr id="19" name="Shape 215"/>
          <p:cNvSpPr txBox="1"/>
          <p:nvPr/>
        </p:nvSpPr>
        <p:spPr>
          <a:xfrm>
            <a:off x="6068911" y="5234113"/>
            <a:ext cx="1805687" cy="8204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Train Sarcasm Detection Classifier </a:t>
            </a:r>
          </a:p>
        </p:txBody>
      </p:sp>
      <p:sp>
        <p:nvSpPr>
          <p:cNvPr id="20" name="Shape 215"/>
          <p:cNvSpPr txBox="1"/>
          <p:nvPr/>
        </p:nvSpPr>
        <p:spPr>
          <a:xfrm>
            <a:off x="2912290" y="5234113"/>
            <a:ext cx="1805687" cy="8204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Evaluate</a:t>
            </a: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282670" y="5147604"/>
            <a:ext cx="262425" cy="878774"/>
          </a:xfrm>
          <a:prstGeom prst="bentConnector2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20" idx="2"/>
          </p:cNvCxnSpPr>
          <p:nvPr/>
        </p:nvCxnSpPr>
        <p:spPr>
          <a:xfrm rot="5400000">
            <a:off x="6606854" y="2550418"/>
            <a:ext cx="712379" cy="6295817"/>
          </a:xfrm>
          <a:prstGeom prst="bentConnector3">
            <a:avLst>
              <a:gd name="adj1" fmla="val 19161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0" idx="0"/>
            <a:endCxn id="19" idx="0"/>
          </p:cNvCxnSpPr>
          <p:nvPr/>
        </p:nvCxnSpPr>
        <p:spPr>
          <a:xfrm rot="5400000" flipH="1" flipV="1">
            <a:off x="5393444" y="3655803"/>
            <a:ext cx="12700" cy="3156621"/>
          </a:xfrm>
          <a:prstGeom prst="curvedConnector3">
            <a:avLst>
              <a:gd name="adj1" fmla="val 3703425"/>
            </a:avLst>
          </a:prstGeom>
          <a:ln w="3175">
            <a:solidFill>
              <a:schemeClr val="accent2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52" y="5234113"/>
            <a:ext cx="678977" cy="678977"/>
          </a:xfrm>
          <a:prstGeom prst="rect">
            <a:avLst/>
          </a:prstGeom>
          <a:solidFill>
            <a:schemeClr val="lt1"/>
          </a:solidFill>
        </p:spPr>
      </p:pic>
      <p:cxnSp>
        <p:nvCxnSpPr>
          <p:cNvPr id="53" name="Curved Connector 52"/>
          <p:cNvCxnSpPr/>
          <p:nvPr/>
        </p:nvCxnSpPr>
        <p:spPr>
          <a:xfrm rot="5400000" flipH="1" flipV="1">
            <a:off x="5393445" y="4490013"/>
            <a:ext cx="12700" cy="3156621"/>
          </a:xfrm>
          <a:prstGeom prst="curvedConnector3">
            <a:avLst>
              <a:gd name="adj1" fmla="val -3827591"/>
            </a:avLst>
          </a:prstGeom>
          <a:ln w="3175">
            <a:solidFill>
              <a:schemeClr val="accent2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212"/>
          <p:cNvCxnSpPr/>
          <p:nvPr/>
        </p:nvCxnSpPr>
        <p:spPr>
          <a:xfrm flipH="1">
            <a:off x="1957655" y="5644314"/>
            <a:ext cx="791767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1022577" y="4728064"/>
            <a:ext cx="165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Sarcasm Detection App</a:t>
            </a:r>
          </a:p>
        </p:txBody>
      </p:sp>
    </p:spTree>
    <p:extLst>
      <p:ext uri="{BB962C8B-B14F-4D97-AF65-F5344CB8AC3E}">
        <p14:creationId xmlns:p14="http://schemas.microsoft.com/office/powerpoint/2010/main" val="35059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of 3000 tweets were requested from </a:t>
            </a:r>
            <a:r>
              <a:rPr lang="en-US" dirty="0" err="1"/>
              <a:t>Riloff</a:t>
            </a:r>
            <a:r>
              <a:rPr lang="en-US" dirty="0"/>
              <a:t>  et. al [2].</a:t>
            </a:r>
          </a:p>
          <a:p>
            <a:r>
              <a:rPr lang="en-US" dirty="0"/>
              <a:t>Due to the privacy policy of Twitter, only </a:t>
            </a:r>
            <a:r>
              <a:rPr lang="en-US" dirty="0" err="1"/>
              <a:t>tweet_ID</a:t>
            </a:r>
            <a:r>
              <a:rPr lang="en-US" dirty="0"/>
              <a:t> was shared by the </a:t>
            </a:r>
            <a:r>
              <a:rPr lang="en-US" dirty="0" err="1"/>
              <a:t>Riloff</a:t>
            </a:r>
            <a:r>
              <a:rPr lang="en-US" dirty="0"/>
              <a:t>  et. al [2]</a:t>
            </a:r>
          </a:p>
          <a:p>
            <a:r>
              <a:rPr lang="en-US" dirty="0"/>
              <a:t>Using </a:t>
            </a:r>
            <a:r>
              <a:rPr lang="en-US" dirty="0" err="1"/>
              <a:t>Tweepy</a:t>
            </a:r>
            <a:r>
              <a:rPr lang="en-US" dirty="0"/>
              <a:t> package of Python, tweets were rebuild but the corpus size reduced to 1948 tweets as the remaining tweets were either removed by authors or the accounts were deactivated.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97300796"/>
              </p:ext>
            </p:extLst>
          </p:nvPr>
        </p:nvGraphicFramePr>
        <p:xfrm>
          <a:off x="3728089" y="3989070"/>
          <a:ext cx="4741917" cy="278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260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Preprocessing includes following steps:</a:t>
            </a:r>
          </a:p>
          <a:p>
            <a:r>
              <a:rPr lang="en-US" dirty="0"/>
              <a:t>Remove punctuations and whitespaces</a:t>
            </a:r>
          </a:p>
          <a:p>
            <a:r>
              <a:rPr lang="en-US" dirty="0"/>
              <a:t> Remove non-alphanumeric characters.</a:t>
            </a:r>
          </a:p>
          <a:p>
            <a:r>
              <a:rPr lang="en-US" dirty="0"/>
              <a:t>Remove URLs </a:t>
            </a:r>
          </a:p>
          <a:p>
            <a:r>
              <a:rPr lang="en-US" dirty="0"/>
              <a:t>Convert to lower case</a:t>
            </a:r>
          </a:p>
          <a:p>
            <a:r>
              <a:rPr lang="en-US" dirty="0"/>
              <a:t> Remove stop words(is, a, it, etc.)</a:t>
            </a:r>
          </a:p>
          <a:p>
            <a:r>
              <a:rPr lang="en-US" dirty="0"/>
              <a:t> Extraction of hashtags from tweets</a:t>
            </a:r>
          </a:p>
        </p:txBody>
      </p:sp>
    </p:spTree>
    <p:extLst>
      <p:ext uri="{BB962C8B-B14F-4D97-AF65-F5344CB8AC3E}">
        <p14:creationId xmlns:p14="http://schemas.microsoft.com/office/powerpoint/2010/main" val="263134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Exclamation Marks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Ellipses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Interjections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Intensifiers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of Hashtags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Capitalization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Emoticons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Contradiction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TF-IDF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12990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704</TotalTime>
  <Words>1178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Lato</vt:lpstr>
      <vt:lpstr>Rockwell</vt:lpstr>
      <vt:lpstr>Rockwell Condensed</vt:lpstr>
      <vt:lpstr>Wingdings</vt:lpstr>
      <vt:lpstr>Wood Type</vt:lpstr>
      <vt:lpstr>Sarcasm detection</vt:lpstr>
      <vt:lpstr>Introduction</vt:lpstr>
      <vt:lpstr>Sarcasm detection</vt:lpstr>
      <vt:lpstr>Literature review</vt:lpstr>
      <vt:lpstr>Literature review</vt:lpstr>
      <vt:lpstr>Architecture</vt:lpstr>
      <vt:lpstr>Data acquisition</vt:lpstr>
      <vt:lpstr>Preprocessing</vt:lpstr>
      <vt:lpstr>Feature extraction</vt:lpstr>
      <vt:lpstr>Feature extraction</vt:lpstr>
      <vt:lpstr>Feature extraction</vt:lpstr>
      <vt:lpstr>Feature extraction</vt:lpstr>
      <vt:lpstr>TF-IDF</vt:lpstr>
      <vt:lpstr>Word embedding</vt:lpstr>
      <vt:lpstr>Word Similarities</vt:lpstr>
      <vt:lpstr>Word Similarities</vt:lpstr>
      <vt:lpstr>Data Partition</vt:lpstr>
      <vt:lpstr>Model Training</vt:lpstr>
      <vt:lpstr>Evaluation Result</vt:lpstr>
      <vt:lpstr>Importance of Linguistic Features</vt:lpstr>
      <vt:lpstr>Hashtags (#Not, #SARACASM)</vt:lpstr>
      <vt:lpstr>Count of Hashtags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</dc:title>
  <dc:creator>Zarmeen</dc:creator>
  <cp:lastModifiedBy>Zarmeen</cp:lastModifiedBy>
  <cp:revision>55</cp:revision>
  <dcterms:created xsi:type="dcterms:W3CDTF">2017-12-11T09:43:21Z</dcterms:created>
  <dcterms:modified xsi:type="dcterms:W3CDTF">2017-12-15T06:34:29Z</dcterms:modified>
</cp:coreProperties>
</file>