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2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06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09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75238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45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3689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82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1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01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9/15/2017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32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87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13584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Collection Selection </a:t>
            </a:r>
          </a:p>
        </p:txBody>
      </p:sp>
      <p:sp>
        <p:nvSpPr>
          <p:cNvPr id="3" name="Subtitle 2"/>
          <p:cNvSpPr>
            <a:spLocks noGrp="1"/>
          </p:cNvSpPr>
          <p:nvPr>
            <p:ph type="subTitle" idx="1"/>
          </p:nvPr>
        </p:nvSpPr>
        <p:spPr/>
        <p:txBody>
          <a:bodyPr/>
          <a:lstStyle/>
          <a:p>
            <a:r>
              <a:rPr lang="en-US" dirty="0" err="1"/>
              <a:t>Afshan</a:t>
            </a:r>
            <a:r>
              <a:rPr lang="en-US" dirty="0"/>
              <a:t> </a:t>
            </a:r>
            <a:r>
              <a:rPr lang="en-US" dirty="0" err="1"/>
              <a:t>Ejaz</a:t>
            </a:r>
            <a:endParaRPr lang="en-US" dirty="0"/>
          </a:p>
        </p:txBody>
      </p:sp>
    </p:spTree>
    <p:extLst>
      <p:ext uri="{BB962C8B-B14F-4D97-AF65-F5344CB8AC3E}">
        <p14:creationId xmlns:p14="http://schemas.microsoft.com/office/powerpoint/2010/main" val="42132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selection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Collection selection refers to automatic or manual selection of a subset of collections (or servers) most likely to contain relevant documents for a given query.</a:t>
            </a:r>
          </a:p>
          <a:p>
            <a:pPr>
              <a:buFont typeface="Wingdings" panose="05000000000000000000" pitchFamily="2" charset="2"/>
              <a:buChar char="§"/>
            </a:pPr>
            <a:r>
              <a:rPr lang="en-US" dirty="0"/>
              <a:t> The goal of collection selection is to reduce the number of collections searched as much as possible, without decreasing retrieval effectiveness.</a:t>
            </a:r>
          </a:p>
          <a:p>
            <a:pPr>
              <a:buFont typeface="Wingdings" panose="05000000000000000000" pitchFamily="2" charset="2"/>
              <a:buChar char="§"/>
            </a:pPr>
            <a:r>
              <a:rPr lang="en-US" dirty="0"/>
              <a:t> In automatically selecting a subset of servers, most collection selection techniques compute a score for each collection, based on its usefulness to the query submitted.</a:t>
            </a:r>
          </a:p>
          <a:p>
            <a:pPr>
              <a:buFont typeface="Wingdings" panose="05000000000000000000" pitchFamily="2" charset="2"/>
              <a:buChar char="§"/>
            </a:pPr>
            <a:r>
              <a:rPr lang="en-US" dirty="0"/>
              <a:t> The collections are then ranked according to these scores, and the system might select either the N highest ranking collections or those collections with a score exceeding a given threshold.</a:t>
            </a:r>
          </a:p>
          <a:p>
            <a:pPr>
              <a:buFont typeface="Wingdings" panose="05000000000000000000" pitchFamily="2" charset="2"/>
              <a:buChar char="§"/>
            </a:pPr>
            <a:r>
              <a:rPr lang="en-US" dirty="0"/>
              <a:t> In order to calculate these collection scores however, the broker must have access to some information about a collection's contents, and the various approaches suggested differ, be it in the nature of the global information or in the manner in which it is acquired.</a:t>
            </a:r>
          </a:p>
        </p:txBody>
      </p:sp>
    </p:spTree>
    <p:extLst>
      <p:ext uri="{BB962C8B-B14F-4D97-AF65-F5344CB8AC3E}">
        <p14:creationId xmlns:p14="http://schemas.microsoft.com/office/powerpoint/2010/main" val="265661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Partitioning </a:t>
            </a:r>
          </a:p>
        </p:txBody>
      </p:sp>
      <p:pic>
        <p:nvPicPr>
          <p:cNvPr id="4" name="Content Placeholder 3"/>
          <p:cNvPicPr>
            <a:picLocks noGrp="1" noChangeAspect="1"/>
          </p:cNvPicPr>
          <p:nvPr>
            <p:ph idx="1"/>
          </p:nvPr>
        </p:nvPicPr>
        <p:blipFill>
          <a:blip r:embed="rId2"/>
          <a:stretch>
            <a:fillRect/>
          </a:stretch>
        </p:blipFill>
        <p:spPr>
          <a:xfrm>
            <a:off x="970671" y="1874399"/>
            <a:ext cx="7990449" cy="4427928"/>
          </a:xfrm>
          <a:prstGeom prst="rect">
            <a:avLst/>
          </a:prstGeom>
        </p:spPr>
      </p:pic>
    </p:spTree>
    <p:extLst>
      <p:ext uri="{BB962C8B-B14F-4D97-AF65-F5344CB8AC3E}">
        <p14:creationId xmlns:p14="http://schemas.microsoft.com/office/powerpoint/2010/main" val="2928754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Xu &amp; Croft  suggested selecting documents according to their topics, and also a language model associated with each of these topics.</a:t>
            </a:r>
          </a:p>
          <a:p>
            <a:pPr>
              <a:buFont typeface="Wingdings" panose="05000000000000000000" pitchFamily="2" charset="2"/>
              <a:buChar char="§"/>
            </a:pPr>
            <a:r>
              <a:rPr lang="en-US" dirty="0"/>
              <a:t> Callan et al. or Xu &amp; Callan  described a Collection Retrieval Inference network </a:t>
            </a:r>
            <a:r>
              <a:rPr lang="en-US" b="1" dirty="0"/>
              <a:t>(CORI), </a:t>
            </a:r>
            <a:r>
              <a:rPr lang="en-US" dirty="0"/>
              <a:t>in which each collection is considered as a single gigantic document. Ranking these collection documents used methods similar to those employed in conventional information retrieval systems. </a:t>
            </a:r>
          </a:p>
          <a:p>
            <a:pPr>
              <a:buFont typeface="Wingdings" panose="05000000000000000000" pitchFamily="2" charset="2"/>
              <a:buChar char="§"/>
            </a:pPr>
            <a:r>
              <a:rPr lang="en-US" dirty="0" err="1"/>
              <a:t>Larkey</a:t>
            </a:r>
            <a:r>
              <a:rPr lang="en-US" dirty="0"/>
              <a:t> et al.  found that CORI works well when collections are organized topically. </a:t>
            </a:r>
          </a:p>
          <a:p>
            <a:pPr>
              <a:buFont typeface="Wingdings" panose="05000000000000000000" pitchFamily="2" charset="2"/>
              <a:buChar char="§"/>
            </a:pPr>
            <a:r>
              <a:rPr lang="en-US" dirty="0"/>
              <a:t>Several methods were developed by </a:t>
            </a:r>
            <a:r>
              <a:rPr lang="en-US" dirty="0" err="1"/>
              <a:t>Zobel</a:t>
            </a:r>
            <a:r>
              <a:rPr lang="en-US" dirty="0"/>
              <a:t>  to calculate collection scores, while Moffat &amp; </a:t>
            </a:r>
            <a:r>
              <a:rPr lang="en-US" dirty="0" err="1"/>
              <a:t>Zobel</a:t>
            </a:r>
            <a:r>
              <a:rPr lang="en-US" dirty="0"/>
              <a:t> suggested decomposing each collection into blocks of documents, where the blocks were indexed by the broker. </a:t>
            </a:r>
          </a:p>
          <a:p>
            <a:pPr>
              <a:buFont typeface="Wingdings" panose="05000000000000000000" pitchFamily="2" charset="2"/>
              <a:buChar char="§"/>
            </a:pPr>
            <a:r>
              <a:rPr lang="en-US" dirty="0"/>
              <a:t>The resulting index was then used to find blocks having high-ranking scores with respect to the query, and then collections were selected to match these blocks.</a:t>
            </a:r>
          </a:p>
        </p:txBody>
      </p:sp>
    </p:spTree>
    <p:extLst>
      <p:ext uri="{BB962C8B-B14F-4D97-AF65-F5344CB8AC3E}">
        <p14:creationId xmlns:p14="http://schemas.microsoft.com/office/powerpoint/2010/main" val="1811367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 </a:t>
            </a:r>
          </a:p>
        </p:txBody>
      </p:sp>
      <p:sp>
        <p:nvSpPr>
          <p:cNvPr id="3" name="Content Placeholder 2"/>
          <p:cNvSpPr>
            <a:spLocks noGrp="1"/>
          </p:cNvSpPr>
          <p:nvPr>
            <p:ph idx="1"/>
          </p:nvPr>
        </p:nvSpPr>
        <p:spPr/>
        <p:txBody>
          <a:bodyPr/>
          <a:lstStyle/>
          <a:p>
            <a:r>
              <a:rPr lang="en-US" dirty="0"/>
              <a:t>The </a:t>
            </a:r>
            <a:r>
              <a:rPr lang="en-US" dirty="0" err="1"/>
              <a:t>GlOSS</a:t>
            </a:r>
            <a:r>
              <a:rPr lang="en-US" dirty="0"/>
              <a:t> system ranked collections according to their appropriateness to the query submitted, estimating the number of documents in each collection for which query similarity was greater than a predefined threshold, and creating a collection score through summing these similarities.</a:t>
            </a:r>
          </a:p>
          <a:p>
            <a:r>
              <a:rPr lang="en-US" dirty="0" err="1"/>
              <a:t>Yuwono</a:t>
            </a:r>
            <a:r>
              <a:rPr lang="en-US" dirty="0"/>
              <a:t> and Lee proposed an approach to the broader problem of distributed search, considering collection selection, query forwarding and results merging. They referred to the collection selection portion of their work as the Cue Validity Variance (CVV) ranking method. CVV refers both to the ranking method and to a component in their calculation of a collection’s estimated merit or score.</a:t>
            </a:r>
          </a:p>
          <a:p>
            <a:endParaRPr lang="en-US" dirty="0"/>
          </a:p>
        </p:txBody>
      </p:sp>
    </p:spTree>
    <p:extLst>
      <p:ext uri="{BB962C8B-B14F-4D97-AF65-F5344CB8AC3E}">
        <p14:creationId xmlns:p14="http://schemas.microsoft.com/office/powerpoint/2010/main" val="1728686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89" y="3506881"/>
            <a:ext cx="10058400" cy="1450757"/>
          </a:xfrm>
        </p:spPr>
        <p:txBody>
          <a:bodyPr>
            <a:normAutofit fontScale="90000"/>
          </a:bodyPr>
          <a:lstStyle/>
          <a:p>
            <a:r>
              <a:rPr lang="en-US" dirty="0"/>
              <a:t>How to select the subset of collection server which is most likely to be relevant to a given query ? And then how to merge the  result list in order to obtain improve retrieval effectiveness ?</a:t>
            </a:r>
          </a:p>
        </p:txBody>
      </p:sp>
    </p:spTree>
    <p:extLst>
      <p:ext uri="{BB962C8B-B14F-4D97-AF65-F5344CB8AC3E}">
        <p14:creationId xmlns:p14="http://schemas.microsoft.com/office/powerpoint/2010/main" val="777774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286603"/>
            <a:ext cx="10466567" cy="1450757"/>
          </a:xfrm>
        </p:spPr>
        <p:txBody>
          <a:bodyPr/>
          <a:lstStyle/>
          <a:p>
            <a:r>
              <a:rPr lang="en-US" dirty="0"/>
              <a:t>Conventional Retrieval Systems</a:t>
            </a:r>
          </a:p>
        </p:txBody>
      </p:sp>
      <p:sp>
        <p:nvSpPr>
          <p:cNvPr id="3" name="Content Placeholder 2"/>
          <p:cNvSpPr>
            <a:spLocks noGrp="1"/>
          </p:cNvSpPr>
          <p:nvPr>
            <p:ph idx="1"/>
          </p:nvPr>
        </p:nvSpPr>
        <p:spPr>
          <a:xfrm>
            <a:off x="689113" y="1845734"/>
            <a:ext cx="10466567" cy="4023360"/>
          </a:xfrm>
        </p:spPr>
        <p:txBody>
          <a:bodyPr>
            <a:normAutofit/>
          </a:bodyPr>
          <a:lstStyle/>
          <a:p>
            <a:pPr>
              <a:buFont typeface="Wingdings" panose="05000000000000000000" pitchFamily="2" charset="2"/>
              <a:buChar char="§"/>
            </a:pPr>
            <a:r>
              <a:rPr lang="en-US" dirty="0"/>
              <a:t> Conventional retrieval systems based on a single centralized index are subject to several limitations </a:t>
            </a:r>
          </a:p>
          <a:p>
            <a:pPr>
              <a:buFont typeface="Wingdings" panose="05000000000000000000" pitchFamily="2" charset="2"/>
              <a:buChar char="§"/>
            </a:pPr>
            <a:r>
              <a:rPr lang="en-US" dirty="0"/>
              <a:t> Among these is the very critical limitation due to the exponential growth in available information on the Internet.</a:t>
            </a:r>
          </a:p>
          <a:p>
            <a:pPr>
              <a:buFont typeface="Wingdings" panose="05000000000000000000" pitchFamily="2" charset="2"/>
              <a:buChar char="§"/>
            </a:pPr>
            <a:r>
              <a:rPr lang="en-US" dirty="0"/>
              <a:t> Even though search engines have currently increased their coverage of the content of the Web, They are still a long way from full coverage of the entire Web.</a:t>
            </a:r>
          </a:p>
          <a:p>
            <a:pPr>
              <a:buFont typeface="Wingdings" panose="05000000000000000000" pitchFamily="2" charset="2"/>
              <a:buChar char="§"/>
            </a:pPr>
            <a:r>
              <a:rPr lang="en-US" dirty="0"/>
              <a:t> Moreover, other limitations inherent to centralized approach might surface such as insufficient bandwidth server overloading and failures. </a:t>
            </a:r>
          </a:p>
          <a:p>
            <a:pPr>
              <a:buFont typeface="Wingdings" panose="05000000000000000000" pitchFamily="2" charset="2"/>
              <a:buChar char="§"/>
            </a:pPr>
            <a:r>
              <a:rPr lang="en-US" dirty="0"/>
              <a:t> The two major limitation are query throughput and query response time. </a:t>
            </a:r>
          </a:p>
          <a:p>
            <a:pPr>
              <a:buFont typeface="Wingdings" panose="05000000000000000000" pitchFamily="2" charset="2"/>
              <a:buChar char="§"/>
            </a:pPr>
            <a:r>
              <a:rPr lang="en-US" dirty="0"/>
              <a:t> Given these facts, it thus seems more appropriate to turn to the DIR approach for storage and search processing. </a:t>
            </a:r>
          </a:p>
        </p:txBody>
      </p:sp>
    </p:spTree>
    <p:extLst>
      <p:ext uri="{BB962C8B-B14F-4D97-AF65-F5344CB8AC3E}">
        <p14:creationId xmlns:p14="http://schemas.microsoft.com/office/powerpoint/2010/main" val="742282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Information Retrieval</a:t>
            </a:r>
          </a:p>
        </p:txBody>
      </p:sp>
      <p:sp>
        <p:nvSpPr>
          <p:cNvPr id="3" name="Content Placeholder 2"/>
          <p:cNvSpPr>
            <a:spLocks noGrp="1"/>
          </p:cNvSpPr>
          <p:nvPr>
            <p:ph idx="1"/>
          </p:nvPr>
        </p:nvSpPr>
        <p:spPr/>
        <p:txBody>
          <a:bodyPr>
            <a:normAutofit/>
          </a:bodyPr>
          <a:lstStyle/>
          <a:p>
            <a:r>
              <a:rPr lang="en-US" dirty="0"/>
              <a:t>IR is usually viewed as searching a single collection of documents </a:t>
            </a:r>
          </a:p>
          <a:p>
            <a:r>
              <a:rPr lang="en-US" dirty="0"/>
              <a:t>• What is a collection?</a:t>
            </a:r>
          </a:p>
          <a:p>
            <a:r>
              <a:rPr lang="en-US" dirty="0"/>
              <a:t>– A single source, e.g., Wall Street Journal? (What time period?) </a:t>
            </a:r>
          </a:p>
          <a:p>
            <a:r>
              <a:rPr lang="en-US" dirty="0"/>
              <a:t>– A single location, e.g., the UMass Physical Sciences Library? </a:t>
            </a:r>
          </a:p>
          <a:p>
            <a:r>
              <a:rPr lang="en-US" dirty="0"/>
              <a:t>– A set of libraries, e.g., all UMass Amherst libraries?</a:t>
            </a:r>
          </a:p>
          <a:p>
            <a:r>
              <a:rPr lang="en-US" dirty="0"/>
              <a:t>Distributed IR: searching when there is more than one collection – Local environments, e.g., a large collection is partitioned – Wide-area environments, e.g., corporate network, Internet.</a:t>
            </a:r>
          </a:p>
          <a:p>
            <a:r>
              <a:rPr lang="en-US" dirty="0"/>
              <a:t>• Partition large collections across processors </a:t>
            </a:r>
          </a:p>
        </p:txBody>
      </p:sp>
    </p:spTree>
    <p:extLst>
      <p:ext uri="{BB962C8B-B14F-4D97-AF65-F5344CB8AC3E}">
        <p14:creationId xmlns:p14="http://schemas.microsoft.com/office/powerpoint/2010/main" val="2081147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Information Retrieval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Distributed Information Retrieval (DIR) system architecture in its simplest form consists of various </a:t>
            </a:r>
            <a:r>
              <a:rPr lang="en-US" b="1" dirty="0"/>
              <a:t>collection servers </a:t>
            </a:r>
            <a:r>
              <a:rPr lang="en-US" dirty="0"/>
              <a:t>and a </a:t>
            </a:r>
            <a:r>
              <a:rPr lang="en-US" b="1" dirty="0"/>
              <a:t>broker</a:t>
            </a:r>
            <a:r>
              <a:rPr lang="en-US" dirty="0"/>
              <a:t>. </a:t>
            </a:r>
          </a:p>
          <a:p>
            <a:pPr>
              <a:buFont typeface="Wingdings" panose="05000000000000000000" pitchFamily="2" charset="2"/>
              <a:buChar char="§"/>
            </a:pPr>
            <a:r>
              <a:rPr lang="en-US" dirty="0"/>
              <a:t> Typically, the broker receives the user's query, forwards it to the carefully selected collection server subset most likely to contain relevant documents responding to this query (e.g., based on search keywords, collection statistics, query language or a subset of servers pre-selected by the user). </a:t>
            </a:r>
          </a:p>
          <a:p>
            <a:pPr>
              <a:buFont typeface="Wingdings" panose="05000000000000000000" pitchFamily="2" charset="2"/>
              <a:buChar char="§"/>
            </a:pPr>
            <a:r>
              <a:rPr lang="en-US" dirty="0"/>
              <a:t> Finally, the broker combines the individual result lists (submitted by each selected collection) in order to produce a single ranked list.</a:t>
            </a:r>
          </a:p>
        </p:txBody>
      </p:sp>
    </p:spTree>
    <p:extLst>
      <p:ext uri="{BB962C8B-B14F-4D97-AF65-F5344CB8AC3E}">
        <p14:creationId xmlns:p14="http://schemas.microsoft.com/office/powerpoint/2010/main" val="71170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query throughput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Broker == Load Balancer </a:t>
            </a:r>
          </a:p>
          <a:p>
            <a:pPr>
              <a:buFont typeface="Wingdings" panose="05000000000000000000" pitchFamily="2" charset="2"/>
              <a:buChar char="§"/>
            </a:pPr>
            <a:r>
              <a:rPr lang="en-US" dirty="0"/>
              <a:t> Search Engines either share search index or have their own copy of one.</a:t>
            </a:r>
          </a:p>
          <a:p>
            <a:r>
              <a:rPr lang="en-US" dirty="0"/>
              <a:t> </a:t>
            </a:r>
          </a:p>
        </p:txBody>
      </p:sp>
      <p:pic>
        <p:nvPicPr>
          <p:cNvPr id="4" name="Picture 3"/>
          <p:cNvPicPr>
            <a:picLocks noChangeAspect="1"/>
          </p:cNvPicPr>
          <p:nvPr/>
        </p:nvPicPr>
        <p:blipFill>
          <a:blip r:embed="rId2"/>
          <a:stretch>
            <a:fillRect/>
          </a:stretch>
        </p:blipFill>
        <p:spPr>
          <a:xfrm>
            <a:off x="1645847" y="3058266"/>
            <a:ext cx="8961266" cy="2810828"/>
          </a:xfrm>
          <a:prstGeom prst="rect">
            <a:avLst/>
          </a:prstGeom>
        </p:spPr>
      </p:pic>
    </p:spTree>
    <p:extLst>
      <p:ext uri="{BB962C8B-B14F-4D97-AF65-F5344CB8AC3E}">
        <p14:creationId xmlns:p14="http://schemas.microsoft.com/office/powerpoint/2010/main" val="183590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Query response time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Broker splits query to sub-queries and sends them to multiple search engines.</a:t>
            </a:r>
          </a:p>
          <a:p>
            <a:pPr>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1617785" y="2335238"/>
            <a:ext cx="7920110" cy="3165450"/>
          </a:xfrm>
          <a:prstGeom prst="rect">
            <a:avLst/>
          </a:prstGeom>
        </p:spPr>
      </p:pic>
    </p:spTree>
    <p:extLst>
      <p:ext uri="{BB962C8B-B14F-4D97-AF65-F5344CB8AC3E}">
        <p14:creationId xmlns:p14="http://schemas.microsoft.com/office/powerpoint/2010/main" val="256277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02192" y="286603"/>
            <a:ext cx="9087728" cy="6091311"/>
          </a:xfrm>
          <a:prstGeom prst="rect">
            <a:avLst/>
          </a:prstGeom>
        </p:spPr>
      </p:pic>
    </p:spTree>
    <p:extLst>
      <p:ext uri="{BB962C8B-B14F-4D97-AF65-F5344CB8AC3E}">
        <p14:creationId xmlns:p14="http://schemas.microsoft.com/office/powerpoint/2010/main" val="3508708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79" y="602346"/>
            <a:ext cx="9453489" cy="5587439"/>
          </a:xfrm>
          <a:prstGeom prst="rect">
            <a:avLst/>
          </a:prstGeom>
        </p:spPr>
      </p:pic>
    </p:spTree>
    <p:extLst>
      <p:ext uri="{BB962C8B-B14F-4D97-AF65-F5344CB8AC3E}">
        <p14:creationId xmlns:p14="http://schemas.microsoft.com/office/powerpoint/2010/main" val="3080879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97281" y="506437"/>
            <a:ext cx="9566030" cy="5570806"/>
          </a:xfrm>
          <a:prstGeom prst="rect">
            <a:avLst/>
          </a:prstGeom>
        </p:spPr>
      </p:pic>
    </p:spTree>
    <p:extLst>
      <p:ext uri="{BB962C8B-B14F-4D97-AF65-F5344CB8AC3E}">
        <p14:creationId xmlns:p14="http://schemas.microsoft.com/office/powerpoint/2010/main" val="1819422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2963</TotalTime>
  <Words>837</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Collection Selection </vt:lpstr>
      <vt:lpstr>Conventional Retrieval Systems</vt:lpstr>
      <vt:lpstr>Distributed Information Retrieval</vt:lpstr>
      <vt:lpstr>Distributed Information Retrieval</vt:lpstr>
      <vt:lpstr>Improving query throughput</vt:lpstr>
      <vt:lpstr>Improving Query response time</vt:lpstr>
      <vt:lpstr>PowerPoint Presentation</vt:lpstr>
      <vt:lpstr>PowerPoint Presentation</vt:lpstr>
      <vt:lpstr>PowerPoint Presentation</vt:lpstr>
      <vt:lpstr>Collection selection </vt:lpstr>
      <vt:lpstr>Collection Partitioning </vt:lpstr>
      <vt:lpstr>Previous work </vt:lpstr>
      <vt:lpstr>Previous work </vt:lpstr>
      <vt:lpstr>How to select the subset of collection server which is most likely to be relevant to a given query ? And then how to merge the  result list in order to obtain improve retrieval effectiveness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Ashar</dc:creator>
  <cp:lastModifiedBy>Dr. Shakeel Ahmed Khoja / Chairperson-Department of Computer Science @ City Campus</cp:lastModifiedBy>
  <cp:revision>6</cp:revision>
  <dcterms:created xsi:type="dcterms:W3CDTF">2017-09-15T05:45:52Z</dcterms:created>
  <dcterms:modified xsi:type="dcterms:W3CDTF">2017-09-17T07:20:50Z</dcterms:modified>
</cp:coreProperties>
</file>