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3" r:id="rId1"/>
  </p:sldMasterIdLst>
  <p:handoutMasterIdLst>
    <p:handoutMasterId r:id="rId33"/>
  </p:handoutMasterIdLst>
  <p:sldIdLst>
    <p:sldId id="256" r:id="rId2"/>
    <p:sldId id="280" r:id="rId3"/>
    <p:sldId id="258" r:id="rId4"/>
    <p:sldId id="267" r:id="rId5"/>
    <p:sldId id="259" r:id="rId6"/>
    <p:sldId id="265" r:id="rId7"/>
    <p:sldId id="260" r:id="rId8"/>
    <p:sldId id="262" r:id="rId9"/>
    <p:sldId id="263" r:id="rId10"/>
    <p:sldId id="261" r:id="rId11"/>
    <p:sldId id="274" r:id="rId12"/>
    <p:sldId id="266" r:id="rId13"/>
    <p:sldId id="291" r:id="rId14"/>
    <p:sldId id="292" r:id="rId15"/>
    <p:sldId id="293" r:id="rId16"/>
    <p:sldId id="268" r:id="rId17"/>
    <p:sldId id="276" r:id="rId18"/>
    <p:sldId id="284" r:id="rId19"/>
    <p:sldId id="278" r:id="rId20"/>
    <p:sldId id="275" r:id="rId21"/>
    <p:sldId id="277" r:id="rId22"/>
    <p:sldId id="273" r:id="rId23"/>
    <p:sldId id="294" r:id="rId24"/>
    <p:sldId id="298" r:id="rId25"/>
    <p:sldId id="272" r:id="rId26"/>
    <p:sldId id="283" r:id="rId27"/>
    <p:sldId id="287" r:id="rId28"/>
    <p:sldId id="271" r:id="rId29"/>
    <p:sldId id="296" r:id="rId30"/>
    <p:sldId id="297" r:id="rId31"/>
    <p:sldId id="289" r:id="rId3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2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54A7F7C-7B1C-4B83-B0B6-A2F86D718575}" type="datetimeFigureOut">
              <a:rPr lang="en-GB" smtClean="0"/>
              <a:t>15/09/2017</a:t>
            </a:fld>
            <a:endParaRPr lang="en-GB"/>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487C36F-5FDB-4B54-AE1C-4E06EEFC1650}" type="slidenum">
              <a:rPr lang="en-GB" smtClean="0"/>
              <a:t>‹#›</a:t>
            </a:fld>
            <a:endParaRPr lang="en-GB"/>
          </a:p>
        </p:txBody>
      </p:sp>
    </p:spTree>
    <p:extLst>
      <p:ext uri="{BB962C8B-B14F-4D97-AF65-F5344CB8AC3E}">
        <p14:creationId xmlns:p14="http://schemas.microsoft.com/office/powerpoint/2010/main" val="423147913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3165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076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668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21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4281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7643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9558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110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88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6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05968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4906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564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739105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1645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69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87525"/>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ahoo.com/news/world" TargetMode="External"/><Relationship Id="rId2" Type="http://schemas.openxmlformats.org/officeDocument/2006/relationships/hyperlink" Target="https://www.yahoo.com/news/science/" TargetMode="External"/><Relationship Id="rId1" Type="http://schemas.openxmlformats.org/officeDocument/2006/relationships/slideLayout" Target="../slideLayouts/slideLayout2.xml"/><Relationship Id="rId4" Type="http://schemas.openxmlformats.org/officeDocument/2006/relationships/hyperlink" Target="https://www.yahoo.com/news/u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cs.berkeley.edu/~soume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FOCUSED CRAWLERS</a:t>
            </a:r>
            <a:endParaRPr lang="en-GB" dirty="0"/>
          </a:p>
        </p:txBody>
      </p:sp>
      <p:sp>
        <p:nvSpPr>
          <p:cNvPr id="3" name="Subtitle 2"/>
          <p:cNvSpPr>
            <a:spLocks noGrp="1"/>
          </p:cNvSpPr>
          <p:nvPr>
            <p:ph type="subTitle" idx="1"/>
          </p:nvPr>
        </p:nvSpPr>
        <p:spPr/>
        <p:txBody>
          <a:bodyPr>
            <a:normAutofit/>
          </a:bodyPr>
          <a:lstStyle/>
          <a:p>
            <a:r>
              <a:rPr lang="en-GB" dirty="0" smtClean="0"/>
              <a:t> By</a:t>
            </a:r>
          </a:p>
          <a:p>
            <a:pPr>
              <a:spcBef>
                <a:spcPts val="0"/>
              </a:spcBef>
              <a:spcAft>
                <a:spcPts val="0"/>
              </a:spcAft>
            </a:pPr>
            <a:r>
              <a:rPr lang="en-GB" dirty="0"/>
              <a:t> </a:t>
            </a:r>
            <a:r>
              <a:rPr lang="en-GB" dirty="0" smtClean="0"/>
              <a:t>Masood Alam Abbasi</a:t>
            </a:r>
          </a:p>
          <a:p>
            <a:pPr>
              <a:spcBef>
                <a:spcPts val="0"/>
              </a:spcBef>
              <a:spcAft>
                <a:spcPts val="0"/>
              </a:spcAft>
            </a:pPr>
            <a:r>
              <a:rPr lang="en-GB" dirty="0"/>
              <a:t> </a:t>
            </a:r>
            <a:r>
              <a:rPr lang="en-GB" dirty="0" err="1" smtClean="0"/>
              <a:t>Ph.D</a:t>
            </a:r>
            <a:r>
              <a:rPr lang="en-GB" dirty="0" smtClean="0"/>
              <a:t> (CS) Scholar</a:t>
            </a:r>
            <a:endParaRPr lang="en-GB" dirty="0"/>
          </a:p>
        </p:txBody>
      </p:sp>
    </p:spTree>
    <p:extLst>
      <p:ext uri="{BB962C8B-B14F-4D97-AF65-F5344CB8AC3E}">
        <p14:creationId xmlns:p14="http://schemas.microsoft.com/office/powerpoint/2010/main" val="4146548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676" y="1171837"/>
            <a:ext cx="8534400" cy="5536758"/>
          </a:xfrm>
        </p:spPr>
        <p:txBody>
          <a:bodyPr>
            <a:normAutofit/>
          </a:bodyPr>
          <a:lstStyle/>
          <a:p>
            <a:pPr marL="0" indent="0">
              <a:buNone/>
            </a:pPr>
            <a:r>
              <a:rPr lang="en-US" dirty="0" smtClean="0"/>
              <a:t> </a:t>
            </a:r>
            <a:r>
              <a:rPr lang="en-US" b="1" u="sng" dirty="0" smtClean="0"/>
              <a:t>ALGORITHMS USED</a:t>
            </a:r>
            <a:endParaRPr lang="en-US" dirty="0" smtClean="0"/>
          </a:p>
          <a:p>
            <a:pPr algn="just"/>
            <a:r>
              <a:rPr lang="en-US" sz="1700" dirty="0" smtClean="0"/>
              <a:t>The </a:t>
            </a:r>
            <a:r>
              <a:rPr lang="en-US" sz="1700" b="1" dirty="0" smtClean="0"/>
              <a:t>Best-First</a:t>
            </a:r>
            <a:r>
              <a:rPr lang="en-US" sz="1700" dirty="0" smtClean="0"/>
              <a:t> Search algorithm is </a:t>
            </a:r>
            <a:r>
              <a:rPr lang="en-US" sz="1700" dirty="0"/>
              <a:t>based on a heuristic </a:t>
            </a:r>
            <a:r>
              <a:rPr lang="en-US" sz="1700" dirty="0" smtClean="0"/>
              <a:t>function F(n) </a:t>
            </a:r>
            <a:r>
              <a:rPr lang="en-US" sz="1700" dirty="0"/>
              <a:t>. The value of the function is </a:t>
            </a:r>
            <a:r>
              <a:rPr lang="en-US" sz="1700" dirty="0" smtClean="0"/>
              <a:t>evaluated for </a:t>
            </a:r>
            <a:r>
              <a:rPr lang="en-US" sz="1700" dirty="0"/>
              <a:t>each URL present in the queue and the URL with the most optimal value of the </a:t>
            </a:r>
            <a:r>
              <a:rPr lang="en-US" sz="1700" dirty="0" smtClean="0"/>
              <a:t>function is </a:t>
            </a:r>
            <a:r>
              <a:rPr lang="en-US" sz="1700" dirty="0"/>
              <a:t>given the highest </a:t>
            </a:r>
            <a:r>
              <a:rPr lang="en-US" sz="1700" dirty="0" smtClean="0"/>
              <a:t>priority and thus priority </a:t>
            </a:r>
            <a:r>
              <a:rPr lang="en-US" sz="1700" dirty="0"/>
              <a:t>list </a:t>
            </a:r>
            <a:r>
              <a:rPr lang="en-US" sz="1700" dirty="0" smtClean="0"/>
              <a:t>is formed for fetching  </a:t>
            </a:r>
            <a:r>
              <a:rPr lang="en-US" sz="1700" dirty="0"/>
              <a:t>URL </a:t>
            </a:r>
            <a:r>
              <a:rPr lang="en-US" sz="1700" dirty="0" smtClean="0"/>
              <a:t>priority wise.</a:t>
            </a:r>
            <a:endParaRPr lang="en-US" sz="1700" dirty="0"/>
          </a:p>
          <a:p>
            <a:pPr algn="just"/>
            <a:r>
              <a:rPr lang="en-US" sz="1700" dirty="0" smtClean="0"/>
              <a:t>The  </a:t>
            </a:r>
            <a:r>
              <a:rPr lang="en-US" sz="1700" b="1" dirty="0"/>
              <a:t>Fish-Search</a:t>
            </a:r>
            <a:r>
              <a:rPr lang="en-US" sz="1700" dirty="0"/>
              <a:t> approach </a:t>
            </a:r>
            <a:r>
              <a:rPr lang="en-US" sz="1700" dirty="0" smtClean="0"/>
              <a:t>assigns   </a:t>
            </a:r>
            <a:r>
              <a:rPr lang="en-US" sz="1700" dirty="0"/>
              <a:t>binary priority  </a:t>
            </a:r>
            <a:r>
              <a:rPr lang="en-US" sz="1700" dirty="0" smtClean="0"/>
              <a:t>values (1  </a:t>
            </a:r>
            <a:r>
              <a:rPr lang="en-US" sz="1700" dirty="0"/>
              <a:t>for  </a:t>
            </a:r>
            <a:r>
              <a:rPr lang="en-US" sz="1700" dirty="0" smtClean="0"/>
              <a:t>relevant, </a:t>
            </a:r>
            <a:r>
              <a:rPr lang="en-US" sz="1700" dirty="0"/>
              <a:t>0 for  not relevant)  to  </a:t>
            </a:r>
            <a:r>
              <a:rPr lang="en-US" sz="1700" dirty="0" smtClean="0"/>
              <a:t>pages (candidate)  </a:t>
            </a:r>
            <a:r>
              <a:rPr lang="en-US" sz="1700" dirty="0"/>
              <a:t>for  downloading by  means  of  simple keyword  matching</a:t>
            </a:r>
            <a:r>
              <a:rPr lang="en-US" sz="1700" dirty="0" smtClean="0"/>
              <a:t>. Therefore</a:t>
            </a:r>
            <a:r>
              <a:rPr lang="en-US" sz="1700" dirty="0"/>
              <a:t>, all relevant pages are assigned the same priority value. </a:t>
            </a:r>
          </a:p>
          <a:p>
            <a:pPr algn="just"/>
            <a:r>
              <a:rPr lang="en-US" sz="1700" dirty="0"/>
              <a:t>The </a:t>
            </a:r>
            <a:r>
              <a:rPr lang="en-US" sz="1700" b="1" dirty="0" smtClean="0"/>
              <a:t>Shark-Search</a:t>
            </a:r>
            <a:r>
              <a:rPr lang="en-US" sz="1700" dirty="0" smtClean="0"/>
              <a:t>  </a:t>
            </a:r>
            <a:r>
              <a:rPr lang="en-US" sz="1700" dirty="0"/>
              <a:t>method </a:t>
            </a:r>
            <a:r>
              <a:rPr lang="en-US" sz="1700" dirty="0" smtClean="0"/>
              <a:t>suggests </a:t>
            </a:r>
            <a:r>
              <a:rPr lang="en-US" sz="1700" dirty="0"/>
              <a:t>using  Vector Space  Model </a:t>
            </a:r>
            <a:r>
              <a:rPr lang="en-US" sz="1700" dirty="0" smtClean="0"/>
              <a:t> </a:t>
            </a:r>
            <a:r>
              <a:rPr lang="en-US" sz="1700" dirty="0"/>
              <a:t>for assigning non  binary priority values </a:t>
            </a:r>
            <a:r>
              <a:rPr lang="en-US" sz="1700" dirty="0" smtClean="0"/>
              <a:t>(Fuzzy values) to  </a:t>
            </a:r>
            <a:r>
              <a:rPr lang="en-US" sz="1700" dirty="0"/>
              <a:t>candidate  pages</a:t>
            </a:r>
            <a:r>
              <a:rPr lang="en-US" sz="1700" dirty="0" smtClean="0"/>
              <a:t>.  The  </a:t>
            </a:r>
            <a:r>
              <a:rPr lang="en-US" sz="1700" dirty="0"/>
              <a:t>priority  values are  computed  by  taking  into  account page  content,  anchor text, text surrounding the links and the  priority value of parent pages (pages pointing to  the  page  containing  the  links). </a:t>
            </a:r>
            <a:endParaRPr lang="en-US" sz="1700" dirty="0" smtClean="0"/>
          </a:p>
          <a:p>
            <a:pPr algn="just"/>
            <a:r>
              <a:rPr lang="en-US" sz="1800" b="1" dirty="0" err="1"/>
              <a:t>InfoSpiders</a:t>
            </a:r>
            <a:r>
              <a:rPr lang="en-US" sz="1800" dirty="0"/>
              <a:t> use  Neural  Networks for learning and navigating to paths.</a:t>
            </a:r>
          </a:p>
          <a:p>
            <a:pPr algn="just"/>
            <a:endParaRPr lang="en-US" sz="1700"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671772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1150922"/>
            <a:ext cx="8534400" cy="5536758"/>
          </a:xfrm>
        </p:spPr>
        <p:txBody>
          <a:bodyPr>
            <a:normAutofit/>
          </a:bodyPr>
          <a:lstStyle/>
          <a:p>
            <a:pPr marL="0" indent="0">
              <a:buNone/>
            </a:pPr>
            <a:r>
              <a:rPr lang="en-US" dirty="0" smtClean="0"/>
              <a:t> </a:t>
            </a:r>
            <a:r>
              <a:rPr lang="en-US" b="1" u="sng" dirty="0"/>
              <a:t>ALGORITHMS USED</a:t>
            </a:r>
            <a:endParaRPr lang="en-US" dirty="0"/>
          </a:p>
          <a:p>
            <a:pPr algn="just"/>
            <a:r>
              <a:rPr lang="en-US" dirty="0" smtClean="0"/>
              <a:t>The Page Rank </a:t>
            </a:r>
            <a:r>
              <a:rPr lang="en-US" dirty="0"/>
              <a:t>algorithm </a:t>
            </a:r>
            <a:r>
              <a:rPr lang="en-US" dirty="0" smtClean="0"/>
              <a:t> </a:t>
            </a:r>
          </a:p>
          <a:p>
            <a:pPr lvl="1" algn="just"/>
            <a:r>
              <a:rPr lang="en-US" dirty="0" smtClean="0"/>
              <a:t>It works </a:t>
            </a:r>
            <a:r>
              <a:rPr lang="en-US" dirty="0"/>
              <a:t>by counting the number and quality of links to a page to determine a rough estimate of how important the website is. The underlying assumption is that more important websites are likely to receive more links from other websites</a:t>
            </a:r>
          </a:p>
          <a:p>
            <a:pPr algn="just"/>
            <a:r>
              <a:rPr lang="en-GB" dirty="0" smtClean="0"/>
              <a:t>Hyperlink-Induced </a:t>
            </a:r>
            <a:r>
              <a:rPr lang="en-GB" dirty="0"/>
              <a:t>Topic </a:t>
            </a:r>
            <a:r>
              <a:rPr lang="en-GB" dirty="0" smtClean="0"/>
              <a:t>Search (</a:t>
            </a:r>
            <a:r>
              <a:rPr lang="en-US" dirty="0" smtClean="0"/>
              <a:t>Hits) </a:t>
            </a:r>
            <a:r>
              <a:rPr lang="en-US" dirty="0"/>
              <a:t>algorithm</a:t>
            </a:r>
            <a:r>
              <a:rPr lang="en-US" dirty="0" smtClean="0"/>
              <a:t>.</a:t>
            </a:r>
          </a:p>
          <a:p>
            <a:pPr lvl="1" algn="just"/>
            <a:r>
              <a:rPr lang="en-US" dirty="0" smtClean="0"/>
              <a:t>Here first step </a:t>
            </a:r>
            <a:r>
              <a:rPr lang="en-US" dirty="0"/>
              <a:t>is to </a:t>
            </a:r>
            <a:r>
              <a:rPr lang="en-US" dirty="0" smtClean="0"/>
              <a:t>form root set (retrieve </a:t>
            </a:r>
            <a:r>
              <a:rPr lang="en-US" dirty="0"/>
              <a:t>the most relevant pages to the search </a:t>
            </a:r>
            <a:r>
              <a:rPr lang="en-US" dirty="0" smtClean="0"/>
              <a:t>query) then a </a:t>
            </a:r>
            <a:r>
              <a:rPr lang="en-US" dirty="0"/>
              <a:t>base set is generated by augmenting the root set with all the web pages that are linked from it and some of the pages that link to </a:t>
            </a:r>
            <a:r>
              <a:rPr lang="en-US" dirty="0" smtClean="0"/>
              <a:t>it. </a:t>
            </a:r>
            <a:r>
              <a:rPr lang="en-US" dirty="0"/>
              <a:t>HITS computation is performed only on this </a:t>
            </a:r>
            <a:r>
              <a:rPr lang="en-US"/>
              <a:t>focused </a:t>
            </a:r>
            <a:r>
              <a:rPr lang="en-US" smtClean="0"/>
              <a:t>set. </a:t>
            </a:r>
            <a:endParaRPr lang="en-US" dirty="0" smtClean="0"/>
          </a:p>
          <a:p>
            <a:pPr algn="just"/>
            <a:r>
              <a:rPr lang="en-US" dirty="0" smtClean="0"/>
              <a:t>Several </a:t>
            </a:r>
            <a:r>
              <a:rPr lang="en-US" dirty="0"/>
              <a:t>machine learning algorithms are also used in focused web crawlers</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397189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196551"/>
            <a:ext cx="8534400" cy="5723313"/>
          </a:xfrm>
        </p:spPr>
        <p:txBody>
          <a:bodyPr>
            <a:normAutofit/>
          </a:bodyPr>
          <a:lstStyle/>
          <a:p>
            <a:pPr marL="0" indent="0">
              <a:buNone/>
            </a:pPr>
            <a:r>
              <a:rPr lang="en-US" b="1" u="sng" dirty="0" smtClean="0"/>
              <a:t>CHALLENGES</a:t>
            </a:r>
          </a:p>
          <a:p>
            <a:pPr marL="0" indent="0">
              <a:buNone/>
            </a:pPr>
            <a:endParaRPr lang="en-US" dirty="0" smtClean="0"/>
          </a:p>
          <a:p>
            <a:pPr algn="just"/>
            <a:r>
              <a:rPr lang="en-US" dirty="0"/>
              <a:t>Collaborative Web Crawling</a:t>
            </a:r>
          </a:p>
          <a:p>
            <a:pPr algn="just"/>
            <a:r>
              <a:rPr lang="en-US" dirty="0"/>
              <a:t>Crawling the large repository on web</a:t>
            </a:r>
          </a:p>
          <a:p>
            <a:pPr algn="just"/>
            <a:r>
              <a:rPr lang="en-US" dirty="0"/>
              <a:t>Crawling Multimedia Data</a:t>
            </a:r>
          </a:p>
          <a:p>
            <a:pPr algn="just"/>
            <a:r>
              <a:rPr lang="en-US" dirty="0"/>
              <a:t>Execution time </a:t>
            </a:r>
          </a:p>
          <a:p>
            <a:pPr algn="just"/>
            <a:r>
              <a:rPr lang="en-US" dirty="0"/>
              <a:t>No central control of web </a:t>
            </a:r>
            <a:r>
              <a:rPr lang="en-US" dirty="0" smtClean="0"/>
              <a:t>pages/ </a:t>
            </a:r>
            <a:r>
              <a:rPr lang="en-US" dirty="0"/>
              <a:t>Millions of pages on </a:t>
            </a:r>
            <a:r>
              <a:rPr lang="en-US" dirty="0" smtClean="0"/>
              <a:t>web / Large </a:t>
            </a:r>
            <a:r>
              <a:rPr lang="en-US" dirty="0"/>
              <a:t>number of web pages </a:t>
            </a:r>
            <a:r>
              <a:rPr lang="en-US" dirty="0" smtClean="0"/>
              <a:t>emerging daily</a:t>
            </a:r>
          </a:p>
          <a:p>
            <a:pPr algn="just"/>
            <a:endParaRPr lang="en-US" dirty="0"/>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3794692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151" y="1127653"/>
            <a:ext cx="8534400" cy="5536758"/>
          </a:xfrm>
        </p:spPr>
        <p:txBody>
          <a:bodyPr>
            <a:normAutofit/>
          </a:bodyPr>
          <a:lstStyle/>
          <a:p>
            <a:pPr marL="0" indent="0">
              <a:buNone/>
            </a:pPr>
            <a:r>
              <a:rPr lang="en-US" dirty="0" smtClean="0"/>
              <a:t> </a:t>
            </a:r>
            <a:r>
              <a:rPr lang="en-US" sz="1900" b="1" u="sng" dirty="0" smtClean="0"/>
              <a:t>COMPARISION</a:t>
            </a:r>
          </a:p>
          <a:p>
            <a:pPr marL="0" indent="0">
              <a:buNone/>
            </a:pPr>
            <a:endParaRPr lang="en-US" sz="1900" b="1" u="sng" dirty="0"/>
          </a:p>
          <a:p>
            <a:pPr marL="0" indent="0">
              <a:buNone/>
            </a:pPr>
            <a:endParaRPr lang="en-US" sz="1900" b="1" u="sng" dirty="0" smtClean="0"/>
          </a:p>
          <a:p>
            <a:pPr marL="0" indent="0">
              <a:buNone/>
            </a:pPr>
            <a:endParaRPr lang="en-US" sz="1900" b="1" u="sng" dirty="0"/>
          </a:p>
          <a:p>
            <a:pPr marL="0" indent="0">
              <a:buNone/>
            </a:pPr>
            <a:endParaRPr lang="en-US" sz="1900" b="1" u="sng" dirty="0" smtClean="0"/>
          </a:p>
          <a:p>
            <a:pPr marL="0" indent="0">
              <a:buNone/>
            </a:pPr>
            <a:endParaRPr lang="en-US" sz="1900" b="1" u="sng" dirty="0"/>
          </a:p>
          <a:p>
            <a:pPr marL="0" indent="0">
              <a:buNone/>
            </a:pPr>
            <a:endParaRPr lang="en-US" sz="1900" b="1" u="sng" dirty="0" smtClean="0"/>
          </a:p>
          <a:p>
            <a:pPr marL="0" indent="0">
              <a:buNone/>
            </a:pPr>
            <a:endParaRPr lang="en-US" sz="1900" b="1" u="sng" dirty="0"/>
          </a:p>
          <a:p>
            <a:pPr marL="0" indent="0">
              <a:buNone/>
            </a:pPr>
            <a:endParaRPr lang="en-US" sz="1900" b="1" u="sng" dirty="0"/>
          </a:p>
          <a:p>
            <a:pPr marL="0" indent="0">
              <a:buNone/>
            </a:pPr>
            <a:endParaRPr lang="en-US" dirty="0" smtClean="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graphicFrame>
        <p:nvGraphicFramePr>
          <p:cNvPr id="2" name="Table 1"/>
          <p:cNvGraphicFramePr>
            <a:graphicFrameLocks noGrp="1"/>
          </p:cNvGraphicFramePr>
          <p:nvPr>
            <p:extLst/>
          </p:nvPr>
        </p:nvGraphicFramePr>
        <p:xfrm>
          <a:off x="1058989" y="1825468"/>
          <a:ext cx="7075362" cy="3682308"/>
        </p:xfrm>
        <a:graphic>
          <a:graphicData uri="http://schemas.openxmlformats.org/drawingml/2006/table">
            <a:tbl>
              <a:tblPr>
                <a:tableStyleId>{2D5ABB26-0587-4C30-8999-92F81FD0307C}</a:tableStyleId>
              </a:tblPr>
              <a:tblGrid>
                <a:gridCol w="2204628">
                  <a:extLst>
                    <a:ext uri="{9D8B030D-6E8A-4147-A177-3AD203B41FA5}">
                      <a16:colId xmlns:a16="http://schemas.microsoft.com/office/drawing/2014/main" val="4123609822"/>
                    </a:ext>
                  </a:extLst>
                </a:gridCol>
                <a:gridCol w="2597321">
                  <a:extLst>
                    <a:ext uri="{9D8B030D-6E8A-4147-A177-3AD203B41FA5}">
                      <a16:colId xmlns:a16="http://schemas.microsoft.com/office/drawing/2014/main" val="1908503086"/>
                    </a:ext>
                  </a:extLst>
                </a:gridCol>
                <a:gridCol w="2273413">
                  <a:extLst>
                    <a:ext uri="{9D8B030D-6E8A-4147-A177-3AD203B41FA5}">
                      <a16:colId xmlns:a16="http://schemas.microsoft.com/office/drawing/2014/main" val="123325963"/>
                    </a:ext>
                  </a:extLst>
                </a:gridCol>
              </a:tblGrid>
              <a:tr h="208794">
                <a:tc>
                  <a:txBody>
                    <a:bodyPr/>
                    <a:lstStyle/>
                    <a:p>
                      <a:r>
                        <a:rPr lang="en-GB" sz="1200" b="1" dirty="0">
                          <a:solidFill>
                            <a:schemeClr val="tx1"/>
                          </a:solidFill>
                          <a:effectLst/>
                        </a:rPr>
                        <a:t>Crawler Type </a:t>
                      </a:r>
                      <a:endParaRPr lang="en-GB" sz="2400" b="1" dirty="0">
                        <a:solidFill>
                          <a:schemeClr val="tx1"/>
                        </a:solidFill>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GB" sz="1200" b="1" dirty="0">
                          <a:solidFill>
                            <a:schemeClr val="tx1"/>
                          </a:solidFill>
                          <a:effectLst/>
                        </a:rPr>
                        <a:t>Standard Web Crawler </a:t>
                      </a:r>
                      <a:endParaRPr lang="en-GB" sz="2400" b="1" dirty="0">
                        <a:solidFill>
                          <a:schemeClr val="tx1"/>
                        </a:solidFill>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GB" sz="1200" b="1" dirty="0">
                          <a:solidFill>
                            <a:schemeClr val="tx1"/>
                          </a:solidFill>
                          <a:effectLst/>
                        </a:rPr>
                        <a:t>Focused Web Crawler</a:t>
                      </a:r>
                      <a:endParaRPr lang="en-GB" sz="2400" b="1" dirty="0">
                        <a:solidFill>
                          <a:schemeClr val="tx1"/>
                        </a:solidFill>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04032388"/>
                  </a:ext>
                </a:extLst>
              </a:tr>
              <a:tr h="221843">
                <a:tc>
                  <a:txBody>
                    <a:bodyPr/>
                    <a:lstStyle/>
                    <a:p>
                      <a:r>
                        <a:rPr lang="en-GB" sz="1200" dirty="0">
                          <a:effectLst/>
                        </a:rPr>
                        <a:t>Introduced by </a:t>
                      </a:r>
                      <a:endParaRPr lang="en-GB"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Various contributions </a:t>
                      </a:r>
                      <a:endParaRPr lang="en-GB" sz="240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200" dirty="0">
                          <a:effectLst/>
                        </a:rPr>
                        <a:t>Chakrabarti, Berg and Dom (1999)</a:t>
                      </a:r>
                      <a:endParaRPr lang="sv-SE"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56617"/>
                  </a:ext>
                </a:extLst>
              </a:tr>
              <a:tr h="1083116">
                <a:tc>
                  <a:txBody>
                    <a:bodyPr/>
                    <a:lstStyle/>
                    <a:p>
                      <a:r>
                        <a:rPr lang="en-GB" sz="1200" dirty="0">
                          <a:effectLst/>
                        </a:rPr>
                        <a:t>Definition </a:t>
                      </a:r>
                      <a:endParaRPr lang="en-GB"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Traverses the internet in </a:t>
                      </a:r>
                      <a:r>
                        <a:rPr lang="en-US" sz="1200" dirty="0" smtClean="0">
                          <a:effectLst/>
                        </a:rPr>
                        <a:t>an automated </a:t>
                      </a:r>
                      <a:r>
                        <a:rPr lang="en-US" sz="1200" dirty="0">
                          <a:effectLst/>
                        </a:rPr>
                        <a:t>and </a:t>
                      </a:r>
                      <a:r>
                        <a:rPr lang="en-US" sz="1200" dirty="0" smtClean="0">
                          <a:effectLst/>
                        </a:rPr>
                        <a:t>pre-defined manner </a:t>
                      </a:r>
                      <a:r>
                        <a:rPr lang="en-US" sz="1200" dirty="0">
                          <a:effectLst/>
                        </a:rPr>
                        <a:t>with random web</a:t>
                      </a:r>
                      <a:br>
                        <a:rPr lang="en-US" sz="1200" dirty="0">
                          <a:effectLst/>
                        </a:rPr>
                      </a:br>
                      <a:r>
                        <a:rPr lang="en-US" sz="1200" dirty="0">
                          <a:effectLst/>
                        </a:rPr>
                        <a:t>pages collection</a:t>
                      </a:r>
                      <a:endParaRPr lang="en-US"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Traverses the same way as standard web crawler</a:t>
                      </a:r>
                      <a:r>
                        <a:rPr lang="en-US" sz="1200" dirty="0" smtClean="0">
                          <a:effectLst/>
                        </a:rPr>
                        <a:t>, but </a:t>
                      </a:r>
                      <a:r>
                        <a:rPr lang="en-US" sz="1200" dirty="0">
                          <a:effectLst/>
                        </a:rPr>
                        <a:t>it only collects pages similar to each </a:t>
                      </a:r>
                      <a:r>
                        <a:rPr lang="en-US" sz="1200" dirty="0" smtClean="0">
                          <a:effectLst/>
                        </a:rPr>
                        <a:t>other based </a:t>
                      </a:r>
                      <a:r>
                        <a:rPr lang="en-US" sz="1200" dirty="0">
                          <a:effectLst/>
                        </a:rPr>
                        <a:t>on the domain, application, inserted query</a:t>
                      </a:r>
                      <a:r>
                        <a:rPr lang="en-US" sz="1200" dirty="0" smtClean="0">
                          <a:effectLst/>
                        </a:rPr>
                        <a:t>, etc</a:t>
                      </a:r>
                      <a:r>
                        <a:rPr lang="en-US" sz="1200" dirty="0">
                          <a:effectLst/>
                        </a:rPr>
                        <a:t>…</a:t>
                      </a:r>
                      <a:endParaRPr lang="en-US"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9514760"/>
                  </a:ext>
                </a:extLst>
              </a:tr>
              <a:tr h="652480">
                <a:tc>
                  <a:txBody>
                    <a:bodyPr/>
                    <a:lstStyle/>
                    <a:p>
                      <a:r>
                        <a:rPr lang="en-GB" sz="1200" dirty="0">
                          <a:effectLst/>
                        </a:rPr>
                        <a:t>Path Searching </a:t>
                      </a:r>
                      <a:endParaRPr lang="en-GB"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Random search and </a:t>
                      </a:r>
                      <a:r>
                        <a:rPr lang="en-US" sz="1200" dirty="0" smtClean="0">
                          <a:effectLst/>
                        </a:rPr>
                        <a:t>may lose </a:t>
                      </a:r>
                      <a:r>
                        <a:rPr lang="en-US" sz="1200" dirty="0">
                          <a:effectLst/>
                        </a:rPr>
                        <a:t>its way </a:t>
                      </a:r>
                      <a:r>
                        <a:rPr lang="en-US" sz="1200" dirty="0" smtClean="0">
                          <a:effectLst/>
                        </a:rPr>
                        <a:t>while traversing </a:t>
                      </a:r>
                      <a:r>
                        <a:rPr lang="en-US" sz="1200" dirty="0">
                          <a:effectLst/>
                        </a:rPr>
                        <a:t>the web</a:t>
                      </a:r>
                      <a:endParaRPr lang="en-US"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Narrowed searching path with </a:t>
                      </a:r>
                      <a:r>
                        <a:rPr lang="en-US" sz="1200" dirty="0" smtClean="0">
                          <a:effectLst/>
                        </a:rPr>
                        <a:t>steady performance</a:t>
                      </a:r>
                      <a:endParaRPr lang="en-US"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7841173"/>
                  </a:ext>
                </a:extLst>
              </a:tr>
              <a:tr h="508934">
                <a:tc>
                  <a:txBody>
                    <a:bodyPr/>
                    <a:lstStyle/>
                    <a:p>
                      <a:r>
                        <a:rPr lang="en-GB" sz="1200">
                          <a:effectLst/>
                        </a:rPr>
                        <a:t>Web Pages </a:t>
                      </a:r>
                      <a:endParaRPr lang="en-GB" sz="240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Not necessarily related </a:t>
                      </a:r>
                      <a:r>
                        <a:rPr lang="en-US" sz="1200" dirty="0" smtClean="0">
                          <a:effectLst/>
                        </a:rPr>
                        <a:t>or linked </a:t>
                      </a:r>
                      <a:r>
                        <a:rPr lang="en-US" sz="1200" dirty="0">
                          <a:effectLst/>
                        </a:rPr>
                        <a:t>to each other</a:t>
                      </a:r>
                      <a:endParaRPr lang="en-US"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effectLst/>
                        </a:rPr>
                        <a:t>Must be related to a particular criteria</a:t>
                      </a:r>
                      <a:endParaRPr lang="en-US" sz="2400" dirty="0">
                        <a:effectLst/>
                      </a:endParaRP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322757"/>
                  </a:ext>
                </a:extLst>
              </a:tr>
              <a:tr h="508934">
                <a:tc>
                  <a:txBody>
                    <a:bodyPr/>
                    <a:lstStyle/>
                    <a:p>
                      <a:pPr marL="0" algn="l" defTabSz="457200" rtl="0" eaLnBrk="1" latinLnBrk="0" hangingPunct="1"/>
                      <a:r>
                        <a:rPr lang="en-GB" sz="1200" kern="1200" dirty="0">
                          <a:solidFill>
                            <a:schemeClr val="tx1"/>
                          </a:solidFill>
                          <a:effectLst/>
                          <a:latin typeface="+mn-lt"/>
                          <a:ea typeface="+mn-ea"/>
                          <a:cs typeface="+mn-cs"/>
                        </a:rPr>
                        <a:t>Starting Seed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GB" sz="1200" kern="1200" dirty="0">
                          <a:solidFill>
                            <a:schemeClr val="tx1"/>
                          </a:solidFill>
                          <a:effectLst/>
                          <a:latin typeface="+mn-lt"/>
                          <a:ea typeface="+mn-ea"/>
                          <a:cs typeface="+mn-cs"/>
                        </a:rPr>
                        <a:t>Root seed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Root seed with dependency on the web </a:t>
                      </a:r>
                      <a:r>
                        <a:rPr lang="en-US" sz="1200" kern="1200" dirty="0" smtClean="0">
                          <a:solidFill>
                            <a:schemeClr val="tx1"/>
                          </a:solidFill>
                          <a:effectLst/>
                          <a:latin typeface="+mn-lt"/>
                          <a:ea typeface="+mn-ea"/>
                          <a:cs typeface="+mn-cs"/>
                        </a:rPr>
                        <a:t>search engine </a:t>
                      </a:r>
                      <a:r>
                        <a:rPr lang="en-US" sz="1200" kern="1200" dirty="0">
                          <a:solidFill>
                            <a:schemeClr val="tx1"/>
                          </a:solidFill>
                          <a:effectLst/>
                          <a:latin typeface="+mn-lt"/>
                          <a:ea typeface="+mn-ea"/>
                          <a:cs typeface="+mn-cs"/>
                        </a:rPr>
                        <a:t>to provide the starting point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8486410"/>
                  </a:ext>
                </a:extLst>
              </a:tr>
            </a:tbl>
          </a:graphicData>
        </a:graphic>
      </p:graphicFrame>
      <p:sp>
        <p:nvSpPr>
          <p:cNvPr id="5" name="Rectangle 1"/>
          <p:cNvSpPr>
            <a:spLocks noChangeArrowheads="1"/>
          </p:cNvSpPr>
          <p:nvPr/>
        </p:nvSpPr>
        <p:spPr bwMode="auto">
          <a:xfrm>
            <a:off x="1059392"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5971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150" y="1119417"/>
            <a:ext cx="8534400" cy="5536758"/>
          </a:xfrm>
        </p:spPr>
        <p:txBody>
          <a:bodyPr>
            <a:normAutofit/>
          </a:bodyPr>
          <a:lstStyle/>
          <a:p>
            <a:pPr marL="0" indent="0">
              <a:buNone/>
            </a:pPr>
            <a:r>
              <a:rPr lang="en-US" dirty="0" smtClean="0"/>
              <a:t> </a:t>
            </a:r>
            <a:r>
              <a:rPr lang="en-US" sz="1900" b="1" u="sng" dirty="0" smtClean="0"/>
              <a:t>COMPARISION</a:t>
            </a:r>
          </a:p>
          <a:p>
            <a:pPr marL="0" indent="0">
              <a:buNone/>
            </a:pPr>
            <a:endParaRPr lang="en-US" sz="1900" b="1" u="sng" dirty="0"/>
          </a:p>
          <a:p>
            <a:pPr marL="0" indent="0">
              <a:buNone/>
            </a:pPr>
            <a:endParaRPr lang="en-US" sz="1900" b="1" u="sng" dirty="0" smtClean="0"/>
          </a:p>
          <a:p>
            <a:pPr marL="0" indent="0">
              <a:buNone/>
            </a:pPr>
            <a:endParaRPr lang="en-US" sz="1900" b="1" u="sng" dirty="0"/>
          </a:p>
          <a:p>
            <a:pPr marL="0" indent="0">
              <a:buNone/>
            </a:pPr>
            <a:endParaRPr lang="en-US" sz="1900" b="1" u="sng" dirty="0" smtClean="0"/>
          </a:p>
          <a:p>
            <a:pPr marL="0" indent="0">
              <a:buNone/>
            </a:pPr>
            <a:endParaRPr lang="en-US" sz="1900" b="1" u="sng" dirty="0"/>
          </a:p>
          <a:p>
            <a:pPr marL="0" indent="0">
              <a:buNone/>
            </a:pPr>
            <a:endParaRPr lang="en-US" sz="1900" b="1" u="sng" dirty="0" smtClean="0"/>
          </a:p>
          <a:p>
            <a:pPr marL="0" indent="0">
              <a:buNone/>
            </a:pPr>
            <a:endParaRPr lang="en-US" sz="1900" b="1" u="sng" dirty="0"/>
          </a:p>
          <a:p>
            <a:pPr marL="0" indent="0">
              <a:buNone/>
            </a:pPr>
            <a:endParaRPr lang="en-US" sz="1900" b="1" u="sng" dirty="0"/>
          </a:p>
          <a:p>
            <a:pPr marL="0" indent="0">
              <a:buNone/>
            </a:pPr>
            <a:endParaRPr lang="en-US" dirty="0" smtClean="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graphicFrame>
        <p:nvGraphicFramePr>
          <p:cNvPr id="2" name="Table 1"/>
          <p:cNvGraphicFramePr>
            <a:graphicFrameLocks noGrp="1"/>
          </p:cNvGraphicFramePr>
          <p:nvPr>
            <p:extLst>
              <p:ext uri="{D42A27DB-BD31-4B8C-83A1-F6EECF244321}">
                <p14:modId xmlns:p14="http://schemas.microsoft.com/office/powerpoint/2010/main" val="2925406643"/>
              </p:ext>
            </p:extLst>
          </p:nvPr>
        </p:nvGraphicFramePr>
        <p:xfrm>
          <a:off x="1058988" y="1825468"/>
          <a:ext cx="6180011" cy="3564025"/>
        </p:xfrm>
        <a:graphic>
          <a:graphicData uri="http://schemas.openxmlformats.org/drawingml/2006/table">
            <a:tbl>
              <a:tblPr>
                <a:tableStyleId>{2D5ABB26-0587-4C30-8999-92F81FD0307C}</a:tableStyleId>
              </a:tblPr>
              <a:tblGrid>
                <a:gridCol w="1318537">
                  <a:extLst>
                    <a:ext uri="{9D8B030D-6E8A-4147-A177-3AD203B41FA5}">
                      <a16:colId xmlns:a16="http://schemas.microsoft.com/office/drawing/2014/main" val="4123609822"/>
                    </a:ext>
                  </a:extLst>
                </a:gridCol>
                <a:gridCol w="1958888">
                  <a:extLst>
                    <a:ext uri="{9D8B030D-6E8A-4147-A177-3AD203B41FA5}">
                      <a16:colId xmlns:a16="http://schemas.microsoft.com/office/drawing/2014/main" val="1908503086"/>
                    </a:ext>
                  </a:extLst>
                </a:gridCol>
                <a:gridCol w="2902586">
                  <a:extLst>
                    <a:ext uri="{9D8B030D-6E8A-4147-A177-3AD203B41FA5}">
                      <a16:colId xmlns:a16="http://schemas.microsoft.com/office/drawing/2014/main" val="123325963"/>
                    </a:ext>
                  </a:extLst>
                </a:gridCol>
              </a:tblGrid>
              <a:tr h="208794">
                <a:tc>
                  <a:txBody>
                    <a:bodyPr/>
                    <a:lstStyle/>
                    <a:p>
                      <a:pPr marL="0" algn="l" defTabSz="457200" rtl="0" eaLnBrk="1" latinLnBrk="0" hangingPunct="1"/>
                      <a:r>
                        <a:rPr lang="en-GB" sz="1200" b="1" kern="1200" dirty="0">
                          <a:solidFill>
                            <a:schemeClr val="tx1"/>
                          </a:solidFill>
                          <a:effectLst/>
                          <a:latin typeface="+mn-lt"/>
                          <a:ea typeface="+mn-ea"/>
                          <a:cs typeface="+mn-cs"/>
                        </a:rPr>
                        <a:t>Crawler Type </a:t>
                      </a: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l" defTabSz="457200" rtl="0" eaLnBrk="1" latinLnBrk="0" hangingPunct="1"/>
                      <a:r>
                        <a:rPr lang="en-GB" sz="1200" b="1" kern="1200" dirty="0">
                          <a:solidFill>
                            <a:schemeClr val="tx1"/>
                          </a:solidFill>
                          <a:effectLst/>
                          <a:latin typeface="+mn-lt"/>
                          <a:ea typeface="+mn-ea"/>
                          <a:cs typeface="+mn-cs"/>
                        </a:rPr>
                        <a:t>Standard Web Crawler </a:t>
                      </a: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l" defTabSz="457200" rtl="0" eaLnBrk="1" latinLnBrk="0" hangingPunct="1"/>
                      <a:r>
                        <a:rPr lang="en-GB" sz="1200" b="1" kern="1200" dirty="0">
                          <a:solidFill>
                            <a:schemeClr val="tx1"/>
                          </a:solidFill>
                          <a:effectLst/>
                          <a:latin typeface="+mn-lt"/>
                          <a:ea typeface="+mn-ea"/>
                          <a:cs typeface="+mn-cs"/>
                        </a:rPr>
                        <a:t>Focused Web Crawler</a:t>
                      </a: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04032388"/>
                  </a:ext>
                </a:extLst>
              </a:tr>
              <a:tr h="939571">
                <a:tc>
                  <a:txBody>
                    <a:bodyPr/>
                    <a:lstStyle/>
                    <a:p>
                      <a:pPr marL="0" algn="l" defTabSz="457200" rtl="0" eaLnBrk="1" latinLnBrk="0" hangingPunct="1"/>
                      <a:r>
                        <a:rPr lang="en-GB" sz="1200" kern="1200" dirty="0">
                          <a:solidFill>
                            <a:schemeClr val="tx1"/>
                          </a:solidFill>
                          <a:effectLst/>
                          <a:latin typeface="+mn-lt"/>
                          <a:ea typeface="+mn-ea"/>
                          <a:cs typeface="+mn-cs"/>
                        </a:rPr>
                        <a:t>Ending Seed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GB" sz="1200" kern="1200" dirty="0">
                          <a:solidFill>
                            <a:schemeClr val="tx1"/>
                          </a:solidFill>
                          <a:effectLst/>
                          <a:latin typeface="+mn-lt"/>
                          <a:ea typeface="+mn-ea"/>
                          <a:cs typeface="+mn-cs"/>
                        </a:rPr>
                        <a:t>Some random seed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Relevant to the traversed seeds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607254"/>
                  </a:ext>
                </a:extLst>
              </a:tr>
              <a:tr h="221843">
                <a:tc>
                  <a:txBody>
                    <a:bodyPr/>
                    <a:lstStyle/>
                    <a:p>
                      <a:pPr marL="0" algn="l" defTabSz="457200" rtl="0" eaLnBrk="1" latinLnBrk="0" hangingPunct="1"/>
                      <a:r>
                        <a:rPr lang="en-GB" sz="1200" kern="1200">
                          <a:solidFill>
                            <a:schemeClr val="tx1"/>
                          </a:solidFill>
                          <a:effectLst/>
                          <a:latin typeface="+mn-lt"/>
                          <a:ea typeface="+mn-ea"/>
                          <a:cs typeface="+mn-cs"/>
                        </a:rPr>
                        <a:t>Robustness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GB" sz="1200" kern="1200" dirty="0">
                          <a:solidFill>
                            <a:schemeClr val="tx1"/>
                          </a:solidFill>
                          <a:effectLst/>
                          <a:latin typeface="+mn-lt"/>
                          <a:ea typeface="+mn-ea"/>
                          <a:cs typeface="+mn-cs"/>
                        </a:rPr>
                        <a:t>Prone to URL distortions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Robust against any distortions because it </a:t>
                      </a:r>
                      <a:r>
                        <a:rPr lang="en-US" sz="1200" kern="1200" dirty="0" smtClean="0">
                          <a:solidFill>
                            <a:schemeClr val="tx1"/>
                          </a:solidFill>
                          <a:effectLst/>
                          <a:latin typeface="+mn-lt"/>
                          <a:ea typeface="+mn-ea"/>
                          <a:cs typeface="+mn-cs"/>
                        </a:rPr>
                        <a:t>follows a </a:t>
                      </a:r>
                      <a:r>
                        <a:rPr lang="en-US" sz="1200" kern="1200" dirty="0">
                          <a:solidFill>
                            <a:schemeClr val="tx1"/>
                          </a:solidFill>
                          <a:effectLst/>
                          <a:latin typeface="+mn-lt"/>
                          <a:ea typeface="+mn-ea"/>
                          <a:cs typeface="+mn-cs"/>
                        </a:rPr>
                        <a:t>relevant URL path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56617"/>
                  </a:ext>
                </a:extLst>
              </a:tr>
              <a:tr h="1083116">
                <a:tc>
                  <a:txBody>
                    <a:bodyPr/>
                    <a:lstStyle/>
                    <a:p>
                      <a:pPr marL="0" algn="l" defTabSz="457200" rtl="0" eaLnBrk="1" latinLnBrk="0" hangingPunct="1"/>
                      <a:r>
                        <a:rPr lang="en-GB" sz="1200" kern="1200" dirty="0">
                          <a:solidFill>
                            <a:schemeClr val="tx1"/>
                          </a:solidFill>
                          <a:effectLst/>
                          <a:latin typeface="+mn-lt"/>
                          <a:ea typeface="+mn-ea"/>
                          <a:cs typeface="+mn-cs"/>
                        </a:rPr>
                        <a:t>Discovery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Wide radius but less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relevant web pages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Narrow radius with relevant web pages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9514760"/>
                  </a:ext>
                </a:extLst>
              </a:tr>
              <a:tr h="652480">
                <a:tc>
                  <a:txBody>
                    <a:bodyPr/>
                    <a:lstStyle/>
                    <a:p>
                      <a:pPr marL="0" algn="l" defTabSz="457200" rtl="0" eaLnBrk="1" latinLnBrk="0" hangingPunct="1"/>
                      <a:r>
                        <a:rPr lang="en-GB" sz="1200" kern="1200" dirty="0">
                          <a:solidFill>
                            <a:schemeClr val="tx1"/>
                          </a:solidFill>
                          <a:effectLst/>
                          <a:latin typeface="+mn-lt"/>
                          <a:ea typeface="+mn-ea"/>
                          <a:cs typeface="+mn-cs"/>
                        </a:rPr>
                        <a:t>Resource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Consumption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Less </a:t>
                      </a:r>
                      <a:r>
                        <a:rPr lang="en-US" sz="1200" kern="1200" dirty="0" smtClean="0">
                          <a:solidFill>
                            <a:schemeClr val="tx1"/>
                          </a:solidFill>
                          <a:effectLst/>
                          <a:latin typeface="+mn-lt"/>
                          <a:ea typeface="+mn-ea"/>
                          <a:cs typeface="+mn-cs"/>
                        </a:rPr>
                        <a:t>resource consumption because </a:t>
                      </a:r>
                      <a:r>
                        <a:rPr lang="en-US" sz="1200" kern="1200" dirty="0">
                          <a:solidFill>
                            <a:schemeClr val="tx1"/>
                          </a:solidFill>
                          <a:effectLst/>
                          <a:latin typeface="+mn-lt"/>
                          <a:ea typeface="+mn-ea"/>
                          <a:cs typeface="+mn-cs"/>
                        </a:rPr>
                        <a:t>of the basic </a:t>
                      </a:r>
                      <a:r>
                        <a:rPr lang="en-US" sz="1200" kern="1200" dirty="0" smtClean="0">
                          <a:solidFill>
                            <a:schemeClr val="tx1"/>
                          </a:solidFill>
                          <a:effectLst/>
                          <a:latin typeface="+mn-lt"/>
                          <a:ea typeface="+mn-ea"/>
                          <a:cs typeface="+mn-cs"/>
                        </a:rPr>
                        <a:t>path traversing </a:t>
                      </a:r>
                      <a:r>
                        <a:rPr lang="en-US" sz="1200" kern="1200" dirty="0">
                          <a:solidFill>
                            <a:schemeClr val="tx1"/>
                          </a:solidFill>
                          <a:effectLst/>
                          <a:latin typeface="+mn-lt"/>
                          <a:ea typeface="+mn-ea"/>
                          <a:cs typeface="+mn-cs"/>
                        </a:rPr>
                        <a:t>algorithms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High resource usage especially with </a:t>
                      </a:r>
                      <a:r>
                        <a:rPr lang="en-US" sz="1200" kern="1200" dirty="0" smtClean="0">
                          <a:solidFill>
                            <a:schemeClr val="tx1"/>
                          </a:solidFill>
                          <a:effectLst/>
                          <a:latin typeface="+mn-lt"/>
                          <a:ea typeface="+mn-ea"/>
                          <a:cs typeface="+mn-cs"/>
                        </a:rPr>
                        <a:t>distributed focused </a:t>
                      </a:r>
                      <a:r>
                        <a:rPr lang="en-US" sz="1200" kern="1200" dirty="0">
                          <a:solidFill>
                            <a:schemeClr val="tx1"/>
                          </a:solidFill>
                          <a:effectLst/>
                          <a:latin typeface="+mn-lt"/>
                          <a:ea typeface="+mn-ea"/>
                          <a:cs typeface="+mn-cs"/>
                        </a:rPr>
                        <a:t>crawlers that run on </a:t>
                      </a:r>
                      <a:r>
                        <a:rPr lang="en-US" sz="1200" kern="1200" dirty="0" smtClean="0">
                          <a:solidFill>
                            <a:schemeClr val="tx1"/>
                          </a:solidFill>
                          <a:effectLst/>
                          <a:latin typeface="+mn-lt"/>
                          <a:ea typeface="+mn-ea"/>
                          <a:cs typeface="+mn-cs"/>
                        </a:rPr>
                        <a:t>multiple workstations</a:t>
                      </a:r>
                      <a:endParaRPr lang="en-US" sz="120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7841173"/>
                  </a:ext>
                </a:extLst>
              </a:tr>
            </a:tbl>
          </a:graphicData>
        </a:graphic>
      </p:graphicFrame>
      <p:sp>
        <p:nvSpPr>
          <p:cNvPr id="5" name="Rectangle 1"/>
          <p:cNvSpPr>
            <a:spLocks noChangeArrowheads="1"/>
          </p:cNvSpPr>
          <p:nvPr/>
        </p:nvSpPr>
        <p:spPr bwMode="auto">
          <a:xfrm>
            <a:off x="1059392"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558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151" y="1069988"/>
            <a:ext cx="8534400" cy="5536758"/>
          </a:xfrm>
        </p:spPr>
        <p:txBody>
          <a:bodyPr>
            <a:normAutofit/>
          </a:bodyPr>
          <a:lstStyle/>
          <a:p>
            <a:pPr marL="0" indent="0">
              <a:buNone/>
            </a:pPr>
            <a:r>
              <a:rPr lang="en-US" dirty="0" smtClean="0"/>
              <a:t> </a:t>
            </a:r>
            <a:r>
              <a:rPr lang="en-US" sz="1900" b="1" u="sng" dirty="0" smtClean="0"/>
              <a:t>COMPARISION</a:t>
            </a:r>
          </a:p>
          <a:p>
            <a:pPr marL="0" indent="0">
              <a:buNone/>
            </a:pPr>
            <a:endParaRPr lang="en-US" sz="1900" b="1" u="sng" dirty="0"/>
          </a:p>
          <a:p>
            <a:pPr marL="0" indent="0">
              <a:buNone/>
            </a:pPr>
            <a:endParaRPr lang="en-US" sz="1900" b="1" u="sng" dirty="0" smtClean="0"/>
          </a:p>
          <a:p>
            <a:pPr marL="0" indent="0">
              <a:buNone/>
            </a:pPr>
            <a:endParaRPr lang="en-US" sz="1900" b="1" u="sng" dirty="0"/>
          </a:p>
          <a:p>
            <a:pPr marL="0" indent="0">
              <a:buNone/>
            </a:pPr>
            <a:endParaRPr lang="en-US" sz="1900" b="1" u="sng" dirty="0" smtClean="0"/>
          </a:p>
          <a:p>
            <a:pPr marL="0" indent="0">
              <a:buNone/>
            </a:pPr>
            <a:endParaRPr lang="en-US" sz="1900" b="1" u="sng" dirty="0"/>
          </a:p>
          <a:p>
            <a:pPr marL="0" indent="0">
              <a:buNone/>
            </a:pPr>
            <a:endParaRPr lang="en-US" sz="1900" b="1" u="sng" dirty="0" smtClean="0"/>
          </a:p>
          <a:p>
            <a:pPr marL="0" indent="0">
              <a:buNone/>
            </a:pPr>
            <a:endParaRPr lang="en-US" sz="1900" b="1" u="sng" dirty="0"/>
          </a:p>
          <a:p>
            <a:pPr marL="0" indent="0">
              <a:buNone/>
            </a:pPr>
            <a:endParaRPr lang="en-US" sz="1900" b="1" u="sng" dirty="0"/>
          </a:p>
          <a:p>
            <a:pPr marL="0" indent="0">
              <a:buNone/>
            </a:pPr>
            <a:endParaRPr lang="en-US" dirty="0" smtClean="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graphicFrame>
        <p:nvGraphicFramePr>
          <p:cNvPr id="2" name="Table 1"/>
          <p:cNvGraphicFramePr>
            <a:graphicFrameLocks noGrp="1"/>
          </p:cNvGraphicFramePr>
          <p:nvPr>
            <p:extLst>
              <p:ext uri="{D42A27DB-BD31-4B8C-83A1-F6EECF244321}">
                <p14:modId xmlns:p14="http://schemas.microsoft.com/office/powerpoint/2010/main" val="151319413"/>
              </p:ext>
            </p:extLst>
          </p:nvPr>
        </p:nvGraphicFramePr>
        <p:xfrm>
          <a:off x="1058989" y="1825468"/>
          <a:ext cx="6170486" cy="3316269"/>
        </p:xfrm>
        <a:graphic>
          <a:graphicData uri="http://schemas.openxmlformats.org/drawingml/2006/table">
            <a:tbl>
              <a:tblPr>
                <a:tableStyleId>{2D5ABB26-0587-4C30-8999-92F81FD0307C}</a:tableStyleId>
              </a:tblPr>
              <a:tblGrid>
                <a:gridCol w="1316505">
                  <a:extLst>
                    <a:ext uri="{9D8B030D-6E8A-4147-A177-3AD203B41FA5}">
                      <a16:colId xmlns:a16="http://schemas.microsoft.com/office/drawing/2014/main" val="4123609822"/>
                    </a:ext>
                  </a:extLst>
                </a:gridCol>
                <a:gridCol w="2014552">
                  <a:extLst>
                    <a:ext uri="{9D8B030D-6E8A-4147-A177-3AD203B41FA5}">
                      <a16:colId xmlns:a16="http://schemas.microsoft.com/office/drawing/2014/main" val="1908503086"/>
                    </a:ext>
                  </a:extLst>
                </a:gridCol>
                <a:gridCol w="2839429">
                  <a:extLst>
                    <a:ext uri="{9D8B030D-6E8A-4147-A177-3AD203B41FA5}">
                      <a16:colId xmlns:a16="http://schemas.microsoft.com/office/drawing/2014/main" val="123325963"/>
                    </a:ext>
                  </a:extLst>
                </a:gridCol>
              </a:tblGrid>
              <a:tr h="208794">
                <a:tc>
                  <a:txBody>
                    <a:bodyPr/>
                    <a:lstStyle/>
                    <a:p>
                      <a:pPr marL="0" algn="l" defTabSz="457200" rtl="0" eaLnBrk="1" latinLnBrk="0" hangingPunct="1"/>
                      <a:r>
                        <a:rPr lang="en-GB" sz="1200" b="1" kern="1200" dirty="0">
                          <a:solidFill>
                            <a:schemeClr val="tx1"/>
                          </a:solidFill>
                          <a:effectLst/>
                          <a:latin typeface="+mn-lt"/>
                          <a:ea typeface="+mn-ea"/>
                          <a:cs typeface="+mn-cs"/>
                        </a:rPr>
                        <a:t>Crawler Type </a:t>
                      </a: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l" defTabSz="457200" rtl="0" eaLnBrk="1" latinLnBrk="0" hangingPunct="1"/>
                      <a:r>
                        <a:rPr lang="en-GB" sz="1200" b="1" kern="1200" dirty="0">
                          <a:solidFill>
                            <a:schemeClr val="tx1"/>
                          </a:solidFill>
                          <a:effectLst/>
                          <a:latin typeface="+mn-lt"/>
                          <a:ea typeface="+mn-ea"/>
                          <a:cs typeface="+mn-cs"/>
                        </a:rPr>
                        <a:t>Standard Web Crawler </a:t>
                      </a: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l" defTabSz="457200" rtl="0" eaLnBrk="1" latinLnBrk="0" hangingPunct="1"/>
                      <a:r>
                        <a:rPr lang="en-GB" sz="1200" b="1" kern="1200" dirty="0">
                          <a:solidFill>
                            <a:schemeClr val="tx1"/>
                          </a:solidFill>
                          <a:effectLst/>
                          <a:latin typeface="+mn-lt"/>
                          <a:ea typeface="+mn-ea"/>
                          <a:cs typeface="+mn-cs"/>
                        </a:rPr>
                        <a:t>Focused Web Crawler</a:t>
                      </a:r>
                    </a:p>
                  </a:txBody>
                  <a:tcPr marL="78298" marR="78298" marT="39149" marB="391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04032388"/>
                  </a:ext>
                </a:extLst>
              </a:tr>
              <a:tr h="939571">
                <a:tc>
                  <a:txBody>
                    <a:bodyPr/>
                    <a:lstStyle/>
                    <a:p>
                      <a:pPr marL="0" algn="l" defTabSz="457200" rtl="0" eaLnBrk="1" latinLnBrk="0" hangingPunct="1"/>
                      <a:r>
                        <a:rPr lang="en-GB" sz="1200" kern="1200">
                          <a:solidFill>
                            <a:schemeClr val="tx1"/>
                          </a:solidFill>
                          <a:effectLst/>
                          <a:latin typeface="+mn-lt"/>
                          <a:ea typeface="+mn-ea"/>
                          <a:cs typeface="+mn-cs"/>
                        </a:rPr>
                        <a:t>Page weight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Assigns value to the </a:t>
                      </a:r>
                      <a:r>
                        <a:rPr lang="en-US" sz="1200" kern="1200" dirty="0" smtClean="0">
                          <a:solidFill>
                            <a:schemeClr val="tx1"/>
                          </a:solidFill>
                          <a:effectLst/>
                          <a:latin typeface="+mn-lt"/>
                          <a:ea typeface="+mn-ea"/>
                          <a:cs typeface="+mn-cs"/>
                        </a:rPr>
                        <a:t>web page </a:t>
                      </a:r>
                      <a:r>
                        <a:rPr lang="en-US" sz="1200" kern="1200" dirty="0">
                          <a:solidFill>
                            <a:schemeClr val="tx1"/>
                          </a:solidFill>
                          <a:effectLst/>
                          <a:latin typeface="+mn-lt"/>
                          <a:ea typeface="+mn-ea"/>
                          <a:cs typeface="+mn-cs"/>
                        </a:rPr>
                        <a:t>for priority reasons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Assigns value to the web page for priority </a:t>
                      </a:r>
                      <a:r>
                        <a:rPr lang="en-US" sz="1200" kern="1200" dirty="0" smtClean="0">
                          <a:solidFill>
                            <a:schemeClr val="tx1"/>
                          </a:solidFill>
                          <a:effectLst/>
                          <a:latin typeface="+mn-lt"/>
                          <a:ea typeface="+mn-ea"/>
                          <a:cs typeface="+mn-cs"/>
                        </a:rPr>
                        <a:t>and relativity reasons</a:t>
                      </a:r>
                      <a:endParaRPr lang="en-US" sz="120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607254"/>
                  </a:ext>
                </a:extLst>
              </a:tr>
              <a:tr h="221843">
                <a:tc>
                  <a:txBody>
                    <a:bodyPr/>
                    <a:lstStyle/>
                    <a:p>
                      <a:pPr marL="0" algn="l" defTabSz="457200" rtl="0" eaLnBrk="1" latinLnBrk="0" hangingPunct="1"/>
                      <a:r>
                        <a:rPr lang="en-GB" sz="1200" kern="1200">
                          <a:solidFill>
                            <a:schemeClr val="tx1"/>
                          </a:solidFill>
                          <a:effectLst/>
                          <a:latin typeface="+mn-lt"/>
                          <a:ea typeface="+mn-ea"/>
                          <a:cs typeface="+mn-cs"/>
                        </a:rPr>
                        <a:t>Performance</a:t>
                      </a:r>
                      <a:br>
                        <a:rPr lang="en-GB" sz="1200" kern="1200">
                          <a:solidFill>
                            <a:schemeClr val="tx1"/>
                          </a:solidFill>
                          <a:effectLst/>
                          <a:latin typeface="+mn-lt"/>
                          <a:ea typeface="+mn-ea"/>
                          <a:cs typeface="+mn-cs"/>
                        </a:rPr>
                      </a:br>
                      <a:r>
                        <a:rPr lang="en-GB" sz="1200" kern="1200">
                          <a:solidFill>
                            <a:schemeClr val="tx1"/>
                          </a:solidFill>
                          <a:effectLst/>
                          <a:latin typeface="+mn-lt"/>
                          <a:ea typeface="+mn-ea"/>
                          <a:cs typeface="+mn-cs"/>
                        </a:rPr>
                        <a:t>Dependency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GB" sz="1200" kern="1200">
                          <a:solidFill>
                            <a:schemeClr val="tx1"/>
                          </a:solidFill>
                          <a:effectLst/>
                          <a:latin typeface="+mn-lt"/>
                          <a:ea typeface="+mn-ea"/>
                          <a:cs typeface="+mn-cs"/>
                        </a:rPr>
                        <a:t>Crawling is independent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Crawling is dependent on the link richness </a:t>
                      </a:r>
                      <a:r>
                        <a:rPr lang="en-US" sz="1200" kern="1200" dirty="0" smtClean="0">
                          <a:solidFill>
                            <a:schemeClr val="tx1"/>
                          </a:solidFill>
                          <a:effectLst/>
                          <a:latin typeface="+mn-lt"/>
                          <a:ea typeface="+mn-ea"/>
                          <a:cs typeface="+mn-cs"/>
                        </a:rPr>
                        <a:t>within a </a:t>
                      </a:r>
                      <a:r>
                        <a:rPr lang="en-US" sz="1200" kern="1200" dirty="0">
                          <a:solidFill>
                            <a:schemeClr val="tx1"/>
                          </a:solidFill>
                          <a:effectLst/>
                          <a:latin typeface="+mn-lt"/>
                          <a:ea typeface="+mn-ea"/>
                          <a:cs typeface="+mn-cs"/>
                        </a:rPr>
                        <a:t>specific domain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56617"/>
                  </a:ext>
                </a:extLst>
              </a:tr>
              <a:tr h="652480">
                <a:tc>
                  <a:txBody>
                    <a:bodyPr/>
                    <a:lstStyle/>
                    <a:p>
                      <a:pPr marL="0" algn="l" defTabSz="457200" rtl="0" eaLnBrk="1" latinLnBrk="0" hangingPunct="1"/>
                      <a:r>
                        <a:rPr lang="en-GB" sz="1200" kern="1200" dirty="0">
                          <a:solidFill>
                            <a:schemeClr val="tx1"/>
                          </a:solidFill>
                          <a:effectLst/>
                          <a:latin typeface="+mn-lt"/>
                          <a:ea typeface="+mn-ea"/>
                          <a:cs typeface="+mn-cs"/>
                        </a:rPr>
                        <a:t>Classifier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No classification </a:t>
                      </a:r>
                      <a:r>
                        <a:rPr lang="en-US" sz="1200" kern="1200" dirty="0" smtClean="0">
                          <a:solidFill>
                            <a:schemeClr val="tx1"/>
                          </a:solidFill>
                          <a:effectLst/>
                          <a:latin typeface="+mn-lt"/>
                          <a:ea typeface="+mn-ea"/>
                          <a:cs typeface="+mn-cs"/>
                        </a:rPr>
                        <a:t>involve but </a:t>
                      </a:r>
                      <a:r>
                        <a:rPr lang="en-US" sz="1200" kern="1200" dirty="0">
                          <a:solidFill>
                            <a:schemeClr val="tx1"/>
                          </a:solidFill>
                          <a:effectLst/>
                          <a:latin typeface="+mn-lt"/>
                          <a:ea typeface="+mn-ea"/>
                          <a:cs typeface="+mn-cs"/>
                        </a:rPr>
                        <a:t>rely heavily </a:t>
                      </a:r>
                      <a:r>
                        <a:rPr lang="en-US" sz="1200" kern="1200" dirty="0" smtClean="0">
                          <a:solidFill>
                            <a:schemeClr val="tx1"/>
                          </a:solidFill>
                          <a:effectLst/>
                          <a:latin typeface="+mn-lt"/>
                          <a:ea typeface="+mn-ea"/>
                          <a:cs typeface="+mn-cs"/>
                        </a:rPr>
                        <a:t>on traditional </a:t>
                      </a:r>
                      <a:r>
                        <a:rPr lang="en-US" sz="1200" kern="1200" dirty="0">
                          <a:solidFill>
                            <a:schemeClr val="tx1"/>
                          </a:solidFill>
                          <a:effectLst/>
                          <a:latin typeface="+mn-lt"/>
                          <a:ea typeface="+mn-ea"/>
                          <a:cs typeface="+mn-cs"/>
                        </a:rPr>
                        <a:t>graph </a:t>
                      </a:r>
                      <a:r>
                        <a:rPr lang="en-US" sz="1200" kern="1200" dirty="0" smtClean="0">
                          <a:solidFill>
                            <a:schemeClr val="tx1"/>
                          </a:solidFill>
                          <a:effectLst/>
                          <a:latin typeface="+mn-lt"/>
                          <a:ea typeface="+mn-ea"/>
                          <a:cs typeface="+mn-cs"/>
                        </a:rPr>
                        <a:t>algorithms like </a:t>
                      </a:r>
                      <a:r>
                        <a:rPr lang="en-US" sz="1200" kern="1200" dirty="0">
                          <a:solidFill>
                            <a:schemeClr val="tx1"/>
                          </a:solidFill>
                          <a:effectLst/>
                          <a:latin typeface="+mn-lt"/>
                          <a:ea typeface="+mn-ea"/>
                          <a:cs typeface="+mn-cs"/>
                        </a:rPr>
                        <a:t>depth-first traversal </a:t>
                      </a:r>
                      <a:r>
                        <a:rPr lang="en-US" sz="1200" kern="1200" dirty="0" smtClean="0">
                          <a:solidFill>
                            <a:schemeClr val="tx1"/>
                          </a:solidFill>
                          <a:effectLst/>
                          <a:latin typeface="+mn-lt"/>
                          <a:ea typeface="+mn-ea"/>
                          <a:cs typeface="+mn-cs"/>
                        </a:rPr>
                        <a:t>or breadth-first</a:t>
                      </a:r>
                      <a:endParaRPr lang="en-US" sz="120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err="1" smtClean="0">
                          <a:solidFill>
                            <a:schemeClr val="tx1"/>
                          </a:solidFill>
                          <a:effectLst/>
                          <a:latin typeface="+mn-lt"/>
                          <a:ea typeface="+mn-ea"/>
                          <a:cs typeface="+mn-cs"/>
                        </a:rPr>
                        <a:t>Calssifiers</a:t>
                      </a:r>
                      <a:r>
                        <a:rPr lang="en-US" sz="1200" kern="1200" dirty="0" smtClean="0">
                          <a:solidFill>
                            <a:schemeClr val="tx1"/>
                          </a:solidFill>
                          <a:effectLst/>
                          <a:latin typeface="+mn-lt"/>
                          <a:ea typeface="+mn-ea"/>
                          <a:cs typeface="+mn-cs"/>
                        </a:rPr>
                        <a:t> are used for classification of relevant </a:t>
                      </a:r>
                      <a:r>
                        <a:rPr lang="en-US" sz="1200" kern="1200" dirty="0">
                          <a:solidFill>
                            <a:schemeClr val="tx1"/>
                          </a:solidFill>
                          <a:effectLst/>
                          <a:latin typeface="+mn-lt"/>
                          <a:ea typeface="+mn-ea"/>
                          <a:cs typeface="+mn-cs"/>
                        </a:rPr>
                        <a:t>or not relevant pages </a:t>
                      </a:r>
                      <a:r>
                        <a:rPr lang="en-US" sz="1200" kern="1200" dirty="0" smtClean="0">
                          <a:solidFill>
                            <a:schemeClr val="tx1"/>
                          </a:solidFill>
                          <a:effectLst/>
                          <a:latin typeface="+mn-lt"/>
                          <a:ea typeface="+mn-ea"/>
                          <a:cs typeface="+mn-cs"/>
                        </a:rPr>
                        <a:t>like Naïve </a:t>
                      </a:r>
                      <a:r>
                        <a:rPr lang="en-US" sz="1200" kern="1200" dirty="0">
                          <a:solidFill>
                            <a:schemeClr val="tx1"/>
                          </a:solidFill>
                          <a:effectLst/>
                          <a:latin typeface="+mn-lt"/>
                          <a:ea typeface="+mn-ea"/>
                          <a:cs typeface="+mn-cs"/>
                        </a:rPr>
                        <a:t>Bayesian, Decision Trees, Breadth-First</a:t>
                      </a:r>
                      <a:r>
                        <a:rPr lang="en-US" sz="1200" kern="1200" dirty="0" smtClean="0">
                          <a:solidFill>
                            <a:schemeClr val="tx1"/>
                          </a:solidFill>
                          <a:effectLst/>
                          <a:latin typeface="+mn-lt"/>
                          <a:ea typeface="+mn-ea"/>
                          <a:cs typeface="+mn-cs"/>
                        </a:rPr>
                        <a:t>, Neural Network,</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etc</a:t>
                      </a:r>
                      <a:endParaRPr lang="en-US" sz="120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7841173"/>
                  </a:ext>
                </a:extLst>
              </a:tr>
              <a:tr h="652480">
                <a:tc>
                  <a:txBody>
                    <a:bodyPr/>
                    <a:lstStyle/>
                    <a:p>
                      <a:pPr marL="0" algn="l" defTabSz="457200" rtl="0" eaLnBrk="1" latinLnBrk="0" hangingPunct="1"/>
                      <a:r>
                        <a:rPr lang="en-GB" sz="1200" kern="1200" dirty="0">
                          <a:solidFill>
                            <a:schemeClr val="tx1"/>
                          </a:solidFill>
                          <a:effectLst/>
                          <a:latin typeface="+mn-lt"/>
                          <a:ea typeface="+mn-ea"/>
                          <a:cs typeface="+mn-cs"/>
                        </a:rPr>
                        <a:t>Overall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Less resource consumption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and 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200" kern="1200" dirty="0">
                          <a:solidFill>
                            <a:schemeClr val="tx1"/>
                          </a:solidFill>
                          <a:effectLst/>
                          <a:latin typeface="+mn-lt"/>
                          <a:ea typeface="+mn-ea"/>
                          <a:cs typeface="+mn-cs"/>
                        </a:rPr>
                        <a:t>Higher resource consumption and </a:t>
                      </a:r>
                      <a:r>
                        <a:rPr lang="en-US" sz="1200" kern="1200" dirty="0" smtClean="0">
                          <a:solidFill>
                            <a:schemeClr val="tx1"/>
                          </a:solidFill>
                          <a:effectLst/>
                          <a:latin typeface="+mn-lt"/>
                          <a:ea typeface="+mn-ea"/>
                          <a:cs typeface="+mn-cs"/>
                        </a:rPr>
                        <a:t>performance with </a:t>
                      </a:r>
                      <a:r>
                        <a:rPr lang="en-US" sz="1200" kern="1200" dirty="0">
                          <a:solidFill>
                            <a:schemeClr val="tx1"/>
                          </a:solidFill>
                          <a:effectLst/>
                          <a:latin typeface="+mn-lt"/>
                          <a:ea typeface="+mn-ea"/>
                          <a:cs typeface="+mn-cs"/>
                        </a:rPr>
                        <a:t>high quality collections of web pages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5547069"/>
                  </a:ext>
                </a:extLst>
              </a:tr>
            </a:tbl>
          </a:graphicData>
        </a:graphic>
      </p:graphicFrame>
      <p:sp>
        <p:nvSpPr>
          <p:cNvPr id="5" name="Rectangle 1"/>
          <p:cNvSpPr>
            <a:spLocks noChangeArrowheads="1"/>
          </p:cNvSpPr>
          <p:nvPr/>
        </p:nvSpPr>
        <p:spPr bwMode="auto">
          <a:xfrm>
            <a:off x="1059392"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0381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FOCUSED CRAWLERS</a:t>
            </a:r>
            <a:endParaRPr lang="en-GB" dirty="0"/>
          </a:p>
        </p:txBody>
      </p:sp>
      <p:sp>
        <p:nvSpPr>
          <p:cNvPr id="3" name="Subtitle 2"/>
          <p:cNvSpPr>
            <a:spLocks noGrp="1"/>
          </p:cNvSpPr>
          <p:nvPr>
            <p:ph type="subTitle" idx="1"/>
          </p:nvPr>
        </p:nvSpPr>
        <p:spPr/>
        <p:txBody>
          <a:bodyPr/>
          <a:lstStyle/>
          <a:p>
            <a:r>
              <a:rPr lang="en-GB" dirty="0" smtClean="0"/>
              <a:t>Recent Developments – 2009-2016</a:t>
            </a:r>
            <a:endParaRPr lang="en-GB" dirty="0"/>
          </a:p>
        </p:txBody>
      </p:sp>
    </p:spTree>
    <p:extLst>
      <p:ext uri="{BB962C8B-B14F-4D97-AF65-F5344CB8AC3E}">
        <p14:creationId xmlns:p14="http://schemas.microsoft.com/office/powerpoint/2010/main" val="3375980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196552"/>
            <a:ext cx="8534400" cy="5536758"/>
          </a:xfrm>
        </p:spPr>
        <p:txBody>
          <a:bodyPr>
            <a:normAutofit/>
          </a:bodyPr>
          <a:lstStyle/>
          <a:p>
            <a:pPr marL="0" indent="0">
              <a:buNone/>
            </a:pPr>
            <a:r>
              <a:rPr lang="en-US" b="1" u="sng" dirty="0" smtClean="0"/>
              <a:t>ARCHITECTURAL-CHANGES</a:t>
            </a:r>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82" y="4765243"/>
            <a:ext cx="3630073" cy="1926668"/>
          </a:xfrm>
          <a:prstGeom prst="rect">
            <a:avLst/>
          </a:prstGeom>
        </p:spPr>
      </p:pic>
      <p:pic>
        <p:nvPicPr>
          <p:cNvPr id="5" name="Picture 4"/>
          <p:cNvPicPr>
            <a:picLocks noChangeAspect="1"/>
          </p:cNvPicPr>
          <p:nvPr/>
        </p:nvPicPr>
        <p:blipFill>
          <a:blip r:embed="rId3"/>
          <a:stretch>
            <a:fillRect/>
          </a:stretch>
        </p:blipFill>
        <p:spPr>
          <a:xfrm>
            <a:off x="465339" y="1792180"/>
            <a:ext cx="3283701" cy="2849228"/>
          </a:xfrm>
          <a:prstGeom prst="rect">
            <a:avLst/>
          </a:prstGeom>
        </p:spPr>
      </p:pic>
      <p:pic>
        <p:nvPicPr>
          <p:cNvPr id="6" name="Picture 5"/>
          <p:cNvPicPr>
            <a:picLocks noChangeAspect="1"/>
          </p:cNvPicPr>
          <p:nvPr/>
        </p:nvPicPr>
        <p:blipFill>
          <a:blip r:embed="rId4"/>
          <a:stretch>
            <a:fillRect/>
          </a:stretch>
        </p:blipFill>
        <p:spPr>
          <a:xfrm>
            <a:off x="4420119" y="1696644"/>
            <a:ext cx="5353050" cy="2876550"/>
          </a:xfrm>
          <a:prstGeom prst="rect">
            <a:avLst/>
          </a:prstGeom>
        </p:spPr>
      </p:pic>
      <p:sp>
        <p:nvSpPr>
          <p:cNvPr id="7" name="TextBox 6"/>
          <p:cNvSpPr txBox="1"/>
          <p:nvPr/>
        </p:nvSpPr>
        <p:spPr>
          <a:xfrm>
            <a:off x="3119264" y="4292776"/>
            <a:ext cx="1259551" cy="246221"/>
          </a:xfrm>
          <a:prstGeom prst="rect">
            <a:avLst/>
          </a:prstGeom>
          <a:noFill/>
        </p:spPr>
        <p:txBody>
          <a:bodyPr wrap="square" rtlCol="0">
            <a:spAutoFit/>
          </a:bodyPr>
          <a:lstStyle/>
          <a:p>
            <a:r>
              <a:rPr lang="en-GB" sz="1000" b="1" dirty="0" smtClean="0"/>
              <a:t>New Architecture</a:t>
            </a:r>
            <a:endParaRPr lang="en-GB" sz="1000" b="1" dirty="0"/>
          </a:p>
        </p:txBody>
      </p:sp>
      <p:sp>
        <p:nvSpPr>
          <p:cNvPr id="8" name="TextBox 7"/>
          <p:cNvSpPr txBox="1"/>
          <p:nvPr/>
        </p:nvSpPr>
        <p:spPr>
          <a:xfrm>
            <a:off x="6235155" y="6507788"/>
            <a:ext cx="1259551" cy="246221"/>
          </a:xfrm>
          <a:prstGeom prst="rect">
            <a:avLst/>
          </a:prstGeom>
          <a:noFill/>
        </p:spPr>
        <p:txBody>
          <a:bodyPr wrap="square" rtlCol="0">
            <a:spAutoFit/>
          </a:bodyPr>
          <a:lstStyle/>
          <a:p>
            <a:r>
              <a:rPr lang="en-GB" sz="1000" b="1" dirty="0" smtClean="0"/>
              <a:t>Old Architecture</a:t>
            </a:r>
            <a:endParaRPr lang="en-GB" sz="1000" b="1" dirty="0"/>
          </a:p>
        </p:txBody>
      </p:sp>
    </p:spTree>
    <p:extLst>
      <p:ext uri="{BB962C8B-B14F-4D97-AF65-F5344CB8AC3E}">
        <p14:creationId xmlns:p14="http://schemas.microsoft.com/office/powerpoint/2010/main" val="3659516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389" y="1196551"/>
            <a:ext cx="8534400" cy="5536758"/>
          </a:xfrm>
        </p:spPr>
        <p:txBody>
          <a:bodyPr>
            <a:normAutofit/>
          </a:bodyPr>
          <a:lstStyle/>
          <a:p>
            <a:pPr marL="0" indent="0">
              <a:buNone/>
            </a:pPr>
            <a:r>
              <a:rPr lang="en-US" dirty="0" smtClean="0"/>
              <a:t> </a:t>
            </a:r>
            <a:r>
              <a:rPr lang="en-US" sz="1900" b="1" u="sng" dirty="0" smtClean="0"/>
              <a:t>ARCHITECTURAL-CHANGES</a:t>
            </a:r>
            <a:endParaRPr lang="en-US" sz="1900" b="1" u="sng" dirty="0"/>
          </a:p>
          <a:p>
            <a:pPr algn="just"/>
            <a:r>
              <a:rPr lang="en-US" sz="1700" dirty="0" smtClean="0"/>
              <a:t>The </a:t>
            </a:r>
            <a:r>
              <a:rPr lang="en-US" sz="1700" dirty="0"/>
              <a:t>functionality of the </a:t>
            </a:r>
            <a:r>
              <a:rPr lang="en-US" sz="1700" b="1" dirty="0"/>
              <a:t>Seed detector </a:t>
            </a:r>
            <a:r>
              <a:rPr lang="en-US" sz="1700" dirty="0"/>
              <a:t>is </a:t>
            </a:r>
            <a:r>
              <a:rPr lang="en-US" sz="1700" dirty="0" smtClean="0"/>
              <a:t>to determine </a:t>
            </a:r>
            <a:r>
              <a:rPr lang="en-US" sz="1700" dirty="0"/>
              <a:t>the seed URLs for the specific keyword </a:t>
            </a:r>
            <a:r>
              <a:rPr lang="en-US" sz="1700" dirty="0" smtClean="0"/>
              <a:t>by retrieving </a:t>
            </a:r>
            <a:r>
              <a:rPr lang="en-US" sz="1700" dirty="0"/>
              <a:t>the first n URLs. The seed pages are detected </a:t>
            </a:r>
            <a:r>
              <a:rPr lang="en-US" sz="1700" dirty="0" smtClean="0"/>
              <a:t>and assigned </a:t>
            </a:r>
            <a:r>
              <a:rPr lang="en-US" sz="1700" dirty="0"/>
              <a:t>a priority based on the </a:t>
            </a:r>
            <a:r>
              <a:rPr lang="en-US" sz="1700" dirty="0" smtClean="0"/>
              <a:t>any chosen algorithm</a:t>
            </a:r>
            <a:endParaRPr lang="en-US" sz="1700" dirty="0"/>
          </a:p>
          <a:p>
            <a:pPr algn="just"/>
            <a:r>
              <a:rPr lang="en-US" sz="1700" dirty="0" smtClean="0"/>
              <a:t>The </a:t>
            </a:r>
            <a:r>
              <a:rPr lang="en-US" sz="1700" dirty="0"/>
              <a:t>Crawler Manager is a </a:t>
            </a:r>
            <a:r>
              <a:rPr lang="en-US" sz="1700" dirty="0" smtClean="0"/>
              <a:t>significant component </a:t>
            </a:r>
            <a:r>
              <a:rPr lang="en-US" sz="1700" dirty="0"/>
              <a:t>of the </a:t>
            </a:r>
            <a:r>
              <a:rPr lang="en-US" sz="1700" dirty="0" smtClean="0"/>
              <a:t>system.  It is provided with a </a:t>
            </a:r>
            <a:r>
              <a:rPr lang="en-US" sz="1700" b="1" dirty="0" smtClean="0"/>
              <a:t>URL buffer (</a:t>
            </a:r>
            <a:r>
              <a:rPr lang="en-US" sz="1700" dirty="0" smtClean="0"/>
              <a:t>a </a:t>
            </a:r>
            <a:r>
              <a:rPr lang="en-US" sz="1700" dirty="0"/>
              <a:t>priority </a:t>
            </a:r>
            <a:r>
              <a:rPr lang="en-US" sz="1700" dirty="0" smtClean="0"/>
              <a:t>queue) and based </a:t>
            </a:r>
            <a:r>
              <a:rPr lang="en-US" sz="1700" dirty="0"/>
              <a:t>on the size of the URL buffer, the Crawler Manager </a:t>
            </a:r>
            <a:r>
              <a:rPr lang="en-US" sz="1700" b="1" dirty="0"/>
              <a:t>dynamically generates instance for </a:t>
            </a:r>
            <a:r>
              <a:rPr lang="en-US" sz="1700" b="1" dirty="0" smtClean="0"/>
              <a:t>the crawlers</a:t>
            </a:r>
            <a:r>
              <a:rPr lang="en-US" sz="1700" dirty="0"/>
              <a:t>, which will download the document. </a:t>
            </a:r>
            <a:endParaRPr lang="en-US" sz="1700" dirty="0" smtClean="0"/>
          </a:p>
          <a:p>
            <a:pPr algn="just"/>
            <a:r>
              <a:rPr lang="en-US" sz="1700" dirty="0" smtClean="0"/>
              <a:t>Crawler </a:t>
            </a:r>
            <a:r>
              <a:rPr lang="en-US" sz="1700" dirty="0"/>
              <a:t>manager can </a:t>
            </a:r>
            <a:r>
              <a:rPr lang="en-US" sz="1700" dirty="0" smtClean="0"/>
              <a:t>also create </a:t>
            </a:r>
            <a:r>
              <a:rPr lang="en-US" sz="1700" dirty="0"/>
              <a:t>a </a:t>
            </a:r>
            <a:r>
              <a:rPr lang="en-US" sz="1700" b="1" dirty="0"/>
              <a:t>crawler pool</a:t>
            </a:r>
            <a:r>
              <a:rPr lang="en-US" sz="1700" b="1" dirty="0" smtClean="0"/>
              <a:t>  </a:t>
            </a:r>
            <a:r>
              <a:rPr lang="en-US" sz="1700" dirty="0" smtClean="0"/>
              <a:t>when high efficiency is required.  It  </a:t>
            </a:r>
            <a:r>
              <a:rPr lang="en-US" sz="1700" dirty="0"/>
              <a:t>is also responsible for limiting the speed of </a:t>
            </a:r>
            <a:r>
              <a:rPr lang="en-US" sz="1700" dirty="0" smtClean="0"/>
              <a:t>the crawlers </a:t>
            </a:r>
            <a:r>
              <a:rPr lang="en-US" sz="1700" dirty="0"/>
              <a:t>and </a:t>
            </a:r>
            <a:r>
              <a:rPr lang="en-US" sz="1700" b="1" dirty="0"/>
              <a:t>balancing</a:t>
            </a:r>
            <a:r>
              <a:rPr lang="en-US" sz="1700" dirty="0"/>
              <a:t> the </a:t>
            </a:r>
            <a:r>
              <a:rPr lang="en-US" sz="1700" b="1" dirty="0"/>
              <a:t>load</a:t>
            </a:r>
            <a:r>
              <a:rPr lang="en-US" sz="1700" dirty="0"/>
              <a:t> among </a:t>
            </a:r>
            <a:r>
              <a:rPr lang="en-US" sz="1700" dirty="0" smtClean="0"/>
              <a:t>them by monitoring </a:t>
            </a:r>
            <a:r>
              <a:rPr lang="en-US" sz="1700" dirty="0"/>
              <a:t>the crawlers</a:t>
            </a:r>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269087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389" y="1196551"/>
            <a:ext cx="8534400" cy="5536758"/>
          </a:xfrm>
        </p:spPr>
        <p:txBody>
          <a:bodyPr>
            <a:normAutofit/>
          </a:bodyPr>
          <a:lstStyle/>
          <a:p>
            <a:pPr marL="0" indent="0">
              <a:buNone/>
            </a:pPr>
            <a:r>
              <a:rPr lang="en-US" dirty="0" smtClean="0"/>
              <a:t> </a:t>
            </a:r>
            <a:r>
              <a:rPr lang="en-US" b="1" u="sng" dirty="0" smtClean="0"/>
              <a:t>ARCHITECTURAL-CHANGES</a:t>
            </a:r>
            <a:endParaRPr lang="en-US" b="1" u="sng" dirty="0"/>
          </a:p>
          <a:p>
            <a:pPr algn="just"/>
            <a:r>
              <a:rPr lang="en-US" sz="1700" dirty="0" smtClean="0"/>
              <a:t>The </a:t>
            </a:r>
            <a:r>
              <a:rPr lang="en-US" sz="1700" b="1" dirty="0"/>
              <a:t>crawler</a:t>
            </a:r>
            <a:r>
              <a:rPr lang="en-US" sz="1700" dirty="0"/>
              <a:t> is a multi-thread </a:t>
            </a:r>
            <a:r>
              <a:rPr lang="en-US" sz="1700" dirty="0" smtClean="0"/>
              <a:t>program</a:t>
            </a:r>
            <a:r>
              <a:rPr lang="en-US" sz="1700" dirty="0"/>
              <a:t>, </a:t>
            </a:r>
            <a:r>
              <a:rPr lang="en-US" sz="1700" dirty="0" smtClean="0"/>
              <a:t>which is </a:t>
            </a:r>
            <a:r>
              <a:rPr lang="en-US" sz="1700" dirty="0"/>
              <a:t>capable of downloading the web pages from the web </a:t>
            </a:r>
            <a:r>
              <a:rPr lang="en-US" sz="1700" dirty="0" smtClean="0"/>
              <a:t>and storing </a:t>
            </a:r>
            <a:r>
              <a:rPr lang="en-US" sz="1700" dirty="0"/>
              <a:t>the documents in the document repository. </a:t>
            </a:r>
            <a:r>
              <a:rPr lang="en-US" sz="1700" dirty="0" smtClean="0"/>
              <a:t>Each crawler </a:t>
            </a:r>
            <a:r>
              <a:rPr lang="en-US" sz="1700" dirty="0"/>
              <a:t>has its own queue, which holds the list of URLs to </a:t>
            </a:r>
            <a:r>
              <a:rPr lang="en-US" sz="1700" dirty="0" smtClean="0"/>
              <a:t>be crawled</a:t>
            </a:r>
            <a:r>
              <a:rPr lang="en-US" sz="1700" dirty="0"/>
              <a:t>. </a:t>
            </a:r>
            <a:r>
              <a:rPr lang="en-US" sz="1700" dirty="0" smtClean="0"/>
              <a:t>The </a:t>
            </a:r>
            <a:r>
              <a:rPr lang="en-US" sz="1700" dirty="0"/>
              <a:t>server </a:t>
            </a:r>
            <a:r>
              <a:rPr lang="en-US" sz="1700" dirty="0" smtClean="0"/>
              <a:t>is </a:t>
            </a:r>
            <a:r>
              <a:rPr lang="en-US" sz="1700" b="1" dirty="0" smtClean="0"/>
              <a:t>synchronized</a:t>
            </a:r>
            <a:r>
              <a:rPr lang="en-US" sz="1700" dirty="0" smtClean="0"/>
              <a:t> keeping track of duplicate request for downloading same pages or downloaded pages.  </a:t>
            </a:r>
            <a:r>
              <a:rPr lang="en-US" sz="1700" dirty="0"/>
              <a:t>If the request for the URL has not </a:t>
            </a:r>
            <a:r>
              <a:rPr lang="en-US" sz="1700" dirty="0" smtClean="0"/>
              <a:t>been sent </a:t>
            </a:r>
            <a:r>
              <a:rPr lang="en-US" sz="1700" dirty="0"/>
              <a:t>previously, the request is forwarded to the HTTP module</a:t>
            </a:r>
            <a:r>
              <a:rPr lang="en-US" sz="1700" dirty="0" smtClean="0"/>
              <a:t>.  This </a:t>
            </a:r>
            <a:r>
              <a:rPr lang="en-US" sz="1700" dirty="0"/>
              <a:t>ensures that the crawler doesn’t overload any server</a:t>
            </a:r>
            <a:r>
              <a:rPr lang="en-US" sz="1700" dirty="0" smtClean="0"/>
              <a:t>. </a:t>
            </a:r>
            <a:endParaRPr lang="en-US" sz="1700" dirty="0"/>
          </a:p>
          <a:p>
            <a:pPr algn="just"/>
            <a:r>
              <a:rPr lang="en-US" sz="1700" b="1" dirty="0"/>
              <a:t>HTTP Protocol </a:t>
            </a:r>
            <a:r>
              <a:rPr lang="en-US" sz="1700" b="1" dirty="0" smtClean="0"/>
              <a:t>Module</a:t>
            </a:r>
            <a:r>
              <a:rPr lang="en-US" sz="1700" dirty="0" smtClean="0"/>
              <a:t> sends the request </a:t>
            </a:r>
            <a:r>
              <a:rPr lang="en-US" sz="1700" dirty="0"/>
              <a:t>for the document whose URL has been received </a:t>
            </a:r>
            <a:r>
              <a:rPr lang="en-US" sz="1700" dirty="0" smtClean="0"/>
              <a:t>from the </a:t>
            </a:r>
            <a:r>
              <a:rPr lang="en-US" sz="1700" dirty="0"/>
              <a:t>queue. Upon receiving the document, the URL of </a:t>
            </a:r>
            <a:r>
              <a:rPr lang="en-US" sz="1700" dirty="0" smtClean="0"/>
              <a:t>the document </a:t>
            </a:r>
            <a:r>
              <a:rPr lang="en-US" sz="1700" dirty="0"/>
              <a:t>downloaded is stored in the </a:t>
            </a:r>
            <a:r>
              <a:rPr lang="en-US" sz="1700" b="1" dirty="0"/>
              <a:t>URL fetched </a:t>
            </a:r>
            <a:r>
              <a:rPr lang="en-US" sz="1700" b="1" dirty="0" smtClean="0"/>
              <a:t>list </a:t>
            </a:r>
            <a:r>
              <a:rPr lang="en-US" sz="1700" dirty="0" smtClean="0"/>
              <a:t>along with the </a:t>
            </a:r>
            <a:r>
              <a:rPr lang="en-US" sz="1700" dirty="0"/>
              <a:t>timestamp and the document is stored in the </a:t>
            </a:r>
            <a:r>
              <a:rPr lang="en-US" sz="1700" b="1" dirty="0" smtClean="0"/>
              <a:t>document repository</a:t>
            </a:r>
            <a:r>
              <a:rPr lang="en-US" sz="1700" dirty="0"/>
              <a:t>. </a:t>
            </a:r>
            <a:endParaRPr lang="en-US" sz="1700" dirty="0" smtClean="0"/>
          </a:p>
          <a:p>
            <a:pPr algn="just"/>
            <a:r>
              <a:rPr lang="en-US" sz="1700" b="1" dirty="0" smtClean="0"/>
              <a:t>Link Extractor </a:t>
            </a:r>
            <a:r>
              <a:rPr lang="en-US" sz="1700" dirty="0" smtClean="0"/>
              <a:t>extracts </a:t>
            </a:r>
            <a:r>
              <a:rPr lang="en-US" sz="1700" dirty="0"/>
              <a:t>the link from </a:t>
            </a:r>
            <a:r>
              <a:rPr lang="en-US" sz="1700" dirty="0" smtClean="0"/>
              <a:t>the documents </a:t>
            </a:r>
            <a:r>
              <a:rPr lang="en-US" sz="1700" dirty="0"/>
              <a:t>present in the document repository. </a:t>
            </a:r>
            <a:r>
              <a:rPr lang="en-US" sz="1700" dirty="0" smtClean="0"/>
              <a:t>It checks </a:t>
            </a:r>
            <a:r>
              <a:rPr lang="en-US" sz="1700" dirty="0"/>
              <a:t>for the URL </a:t>
            </a:r>
            <a:r>
              <a:rPr lang="en-US" sz="1700" dirty="0" smtClean="0"/>
              <a:t>presence </a:t>
            </a:r>
            <a:r>
              <a:rPr lang="en-US" sz="1700" dirty="0"/>
              <a:t>in the </a:t>
            </a:r>
            <a:r>
              <a:rPr lang="en-US" sz="1700" b="1" dirty="0" smtClean="0"/>
              <a:t>URL fetched list</a:t>
            </a:r>
            <a:r>
              <a:rPr lang="en-US" sz="1700" dirty="0" smtClean="0"/>
              <a:t>. If  not </a:t>
            </a:r>
            <a:r>
              <a:rPr lang="en-US" sz="1700" dirty="0"/>
              <a:t>found, the surrounding text preceding and succeeding </a:t>
            </a:r>
            <a:r>
              <a:rPr lang="en-US" sz="1700" dirty="0" smtClean="0"/>
              <a:t>the hyperlink</a:t>
            </a:r>
            <a:r>
              <a:rPr lang="en-US" sz="1700" dirty="0"/>
              <a:t>, the heading or sub-heading under which the link </a:t>
            </a:r>
            <a:r>
              <a:rPr lang="en-US" sz="1700" dirty="0" smtClean="0"/>
              <a:t>is present</a:t>
            </a:r>
            <a:r>
              <a:rPr lang="en-US" sz="1700" dirty="0"/>
              <a:t>, are extracted</a:t>
            </a:r>
            <a:r>
              <a:rPr lang="en-US" sz="1700" dirty="0" smtClean="0"/>
              <a:t>.</a:t>
            </a:r>
          </a:p>
          <a:p>
            <a:pPr algn="just"/>
            <a:r>
              <a:rPr lang="en-US" sz="1700" b="1" dirty="0"/>
              <a:t>Hypertext</a:t>
            </a:r>
            <a:r>
              <a:rPr lang="en-US" sz="1700" dirty="0"/>
              <a:t> </a:t>
            </a:r>
            <a:r>
              <a:rPr lang="en-US" sz="1700" b="1" dirty="0"/>
              <a:t>Analyzer</a:t>
            </a:r>
            <a:r>
              <a:rPr lang="en-US" sz="1700" dirty="0"/>
              <a:t> receives the keywords from the Link Extractor and finds the relevancy of the terms with the search keyword</a:t>
            </a:r>
          </a:p>
          <a:p>
            <a:pPr algn="just"/>
            <a:endParaRPr lang="en-US" sz="1700"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2683916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3" y="1196551"/>
            <a:ext cx="9098281" cy="5723313"/>
          </a:xfrm>
        </p:spPr>
        <p:txBody>
          <a:bodyPr>
            <a:normAutofit/>
          </a:bodyPr>
          <a:lstStyle/>
          <a:p>
            <a:pPr marL="0" indent="0">
              <a:buNone/>
            </a:pPr>
            <a:r>
              <a:rPr lang="en-US" b="1" u="sng" dirty="0" smtClean="0"/>
              <a:t>REFERENCES</a:t>
            </a:r>
          </a:p>
          <a:p>
            <a:pPr algn="just"/>
            <a:r>
              <a:rPr lang="en-US" sz="1800" b="1" dirty="0" smtClean="0"/>
              <a:t>Focused Crawling: A New Approach To Topic-specific Web Resource Discovery </a:t>
            </a:r>
            <a:r>
              <a:rPr lang="en-US" sz="1800" dirty="0" smtClean="0"/>
              <a:t>by </a:t>
            </a:r>
            <a:r>
              <a:rPr lang="en-US" sz="1800" dirty="0" err="1"/>
              <a:t>Soumen</a:t>
            </a:r>
            <a:r>
              <a:rPr lang="en-US" sz="1800" dirty="0"/>
              <a:t> </a:t>
            </a:r>
            <a:r>
              <a:rPr lang="en-US" sz="1800" dirty="0" err="1" smtClean="0"/>
              <a:t>Chakrabarti</a:t>
            </a:r>
            <a:r>
              <a:rPr lang="en-US" sz="1800" dirty="0" smtClean="0"/>
              <a:t> -1999</a:t>
            </a:r>
          </a:p>
          <a:p>
            <a:pPr algn="just"/>
            <a:r>
              <a:rPr lang="en-US" sz="1800" b="1" dirty="0"/>
              <a:t>URL Rule Based Focused Crawlers </a:t>
            </a:r>
            <a:r>
              <a:rPr lang="en-US" sz="1800" dirty="0"/>
              <a:t>by </a:t>
            </a:r>
            <a:r>
              <a:rPr lang="en-US" sz="1800" dirty="0" err="1"/>
              <a:t>Xiaolin</a:t>
            </a:r>
            <a:r>
              <a:rPr lang="en-US" sz="1800" dirty="0"/>
              <a:t> Zheng -2008</a:t>
            </a:r>
          </a:p>
          <a:p>
            <a:pPr algn="just"/>
            <a:r>
              <a:rPr lang="en-US" sz="1800" b="1" dirty="0" smtClean="0"/>
              <a:t>A </a:t>
            </a:r>
            <a:r>
              <a:rPr lang="en-US" sz="1800" b="1" dirty="0"/>
              <a:t>Focused Crawler Based on Naive Bayes Classifier </a:t>
            </a:r>
            <a:r>
              <a:rPr lang="en-US" sz="1800" dirty="0"/>
              <a:t>by </a:t>
            </a:r>
            <a:r>
              <a:rPr lang="en-US" sz="1800" dirty="0" err="1"/>
              <a:t>Wenxian</a:t>
            </a:r>
            <a:r>
              <a:rPr lang="en-US" sz="1800" dirty="0"/>
              <a:t> Wang </a:t>
            </a:r>
            <a:r>
              <a:rPr lang="en-US" sz="1800" dirty="0" smtClean="0"/>
              <a:t>– 2010</a:t>
            </a:r>
          </a:p>
          <a:p>
            <a:pPr algn="just"/>
            <a:r>
              <a:rPr lang="en-US" sz="1800" b="1" dirty="0"/>
              <a:t>Improving the Performance of Focused Web </a:t>
            </a:r>
            <a:r>
              <a:rPr lang="en-US" sz="1800" b="1" dirty="0" smtClean="0"/>
              <a:t>Crawlers </a:t>
            </a:r>
            <a:r>
              <a:rPr lang="en-US" sz="1800" dirty="0"/>
              <a:t>by Sotiris Batsakis-2012 </a:t>
            </a:r>
            <a:endParaRPr lang="en-US" sz="1800" dirty="0" smtClean="0"/>
          </a:p>
          <a:p>
            <a:pPr algn="just"/>
            <a:r>
              <a:rPr lang="en-US" sz="1800" b="1" dirty="0"/>
              <a:t>Focused and Deep Web Crawling-A Review </a:t>
            </a:r>
            <a:r>
              <a:rPr lang="en-US" sz="1800" dirty="0"/>
              <a:t>by </a:t>
            </a:r>
            <a:r>
              <a:rPr lang="en-US" sz="1800" dirty="0" err="1"/>
              <a:t>Saloni</a:t>
            </a:r>
            <a:r>
              <a:rPr lang="en-US" sz="1800" dirty="0"/>
              <a:t> Shah -2014</a:t>
            </a:r>
            <a:endParaRPr lang="en-US" sz="1800" dirty="0" smtClean="0"/>
          </a:p>
          <a:p>
            <a:pPr algn="just"/>
            <a:r>
              <a:rPr lang="en-US" sz="1800" b="1" dirty="0" smtClean="0"/>
              <a:t>Focused </a:t>
            </a:r>
            <a:r>
              <a:rPr lang="en-US" sz="1800" b="1" dirty="0"/>
              <a:t>Crawler for the Acquisition of Health </a:t>
            </a:r>
            <a:r>
              <a:rPr lang="en-US" sz="1800" b="1" dirty="0" smtClean="0"/>
              <a:t>Articles</a:t>
            </a:r>
            <a:r>
              <a:rPr lang="en-US" sz="1800" dirty="0" smtClean="0"/>
              <a:t> by </a:t>
            </a:r>
            <a:r>
              <a:rPr lang="en-US" sz="1800" dirty="0" err="1" smtClean="0"/>
              <a:t>Amalia</a:t>
            </a:r>
            <a:r>
              <a:rPr lang="en-US" sz="1800" dirty="0" smtClean="0"/>
              <a:t> – 2016</a:t>
            </a:r>
          </a:p>
          <a:p>
            <a:pPr algn="just"/>
            <a:r>
              <a:rPr lang="en-US" sz="1800" b="1" dirty="0" smtClean="0"/>
              <a:t>Smart Crawler For Hidden Web Interfaces</a:t>
            </a:r>
            <a:r>
              <a:rPr lang="en-US" sz="1800" dirty="0" smtClean="0"/>
              <a:t> </a:t>
            </a:r>
            <a:r>
              <a:rPr lang="en-US" sz="1800" dirty="0"/>
              <a:t>by </a:t>
            </a:r>
            <a:r>
              <a:rPr lang="en-US" sz="1800" dirty="0" err="1"/>
              <a:t>Sunita</a:t>
            </a:r>
            <a:r>
              <a:rPr lang="en-US" sz="1800" dirty="0"/>
              <a:t> </a:t>
            </a:r>
            <a:r>
              <a:rPr lang="en-US" sz="1800" dirty="0" err="1"/>
              <a:t>Sundarde</a:t>
            </a:r>
            <a:r>
              <a:rPr lang="en-US" sz="1800" dirty="0"/>
              <a:t>  -</a:t>
            </a:r>
            <a:r>
              <a:rPr lang="en-US" sz="1800" dirty="0" smtClean="0"/>
              <a:t>2016</a:t>
            </a:r>
          </a:p>
          <a:p>
            <a:pPr algn="just"/>
            <a:r>
              <a:rPr lang="en-US" sz="1800" b="1" dirty="0"/>
              <a:t>Focused Web Crawling Algorithms </a:t>
            </a:r>
            <a:r>
              <a:rPr lang="en-US" sz="1800" dirty="0" smtClean="0"/>
              <a:t>by </a:t>
            </a:r>
            <a:r>
              <a:rPr lang="en-US" sz="1800" dirty="0" err="1"/>
              <a:t>Andas</a:t>
            </a:r>
            <a:r>
              <a:rPr lang="en-US" sz="1800" dirty="0"/>
              <a:t> </a:t>
            </a:r>
            <a:r>
              <a:rPr lang="en-US" sz="1800" dirty="0" err="1"/>
              <a:t>Amrin</a:t>
            </a:r>
            <a:r>
              <a:rPr lang="en-US" sz="1800" dirty="0"/>
              <a:t> -</a:t>
            </a:r>
            <a:r>
              <a:rPr lang="en-US" sz="1800" dirty="0" smtClean="0"/>
              <a:t>2015</a:t>
            </a:r>
          </a:p>
          <a:p>
            <a:pPr algn="just"/>
            <a:r>
              <a:rPr lang="en-US" dirty="0" smtClean="0"/>
              <a:t>Website for crawlers/ focused </a:t>
            </a:r>
            <a:r>
              <a:rPr lang="en-US" dirty="0"/>
              <a:t>crawlers information </a:t>
            </a:r>
            <a:r>
              <a:rPr lang="en-US" dirty="0" smtClean="0"/>
              <a:t>“</a:t>
            </a:r>
            <a:r>
              <a:rPr lang="en-US" b="1" dirty="0" smtClean="0"/>
              <a:t>http</a:t>
            </a:r>
            <a:r>
              <a:rPr lang="en-US" b="1" dirty="0"/>
              <a:t>://</a:t>
            </a:r>
            <a:r>
              <a:rPr lang="en-US" b="1" dirty="0" smtClean="0"/>
              <a:t>www.botreports.com</a:t>
            </a:r>
            <a:r>
              <a:rPr lang="en-US" dirty="0" smtClean="0"/>
              <a:t>”</a:t>
            </a:r>
            <a:endParaRPr lang="en-US" sz="1800" dirty="0" smtClean="0"/>
          </a:p>
          <a:p>
            <a:pPr lvl="1"/>
            <a:endParaRPr lang="en-US" dirty="0" smtClean="0"/>
          </a:p>
          <a:p>
            <a:pPr marL="457200" lvl="1" indent="0">
              <a:buNone/>
            </a:pPr>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2110727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86" y="1122785"/>
            <a:ext cx="8534400" cy="5536758"/>
          </a:xfrm>
        </p:spPr>
        <p:txBody>
          <a:bodyPr>
            <a:normAutofit/>
          </a:bodyPr>
          <a:lstStyle/>
          <a:p>
            <a:pPr marL="0" indent="0">
              <a:buNone/>
            </a:pPr>
            <a:r>
              <a:rPr lang="en-US" b="1" u="sng" dirty="0" smtClean="0"/>
              <a:t>CATEGORIES</a:t>
            </a:r>
            <a:endParaRPr lang="en-US" dirty="0" smtClean="0"/>
          </a:p>
          <a:p>
            <a:r>
              <a:rPr lang="en-US" dirty="0"/>
              <a:t>The </a:t>
            </a:r>
            <a:r>
              <a:rPr lang="en-US" dirty="0" smtClean="0"/>
              <a:t>following diagram has been depicted in paper </a:t>
            </a:r>
            <a:r>
              <a:rPr lang="en-US" dirty="0" err="1"/>
              <a:t>paper</a:t>
            </a:r>
            <a:r>
              <a:rPr lang="en-US" dirty="0"/>
              <a:t> published in </a:t>
            </a:r>
            <a:r>
              <a:rPr lang="en-US" dirty="0" smtClean="0"/>
              <a:t>2015 by Mr. </a:t>
            </a:r>
            <a:r>
              <a:rPr lang="en-US" dirty="0" err="1"/>
              <a:t>Dvijesh</a:t>
            </a:r>
            <a:r>
              <a:rPr lang="en-US" dirty="0"/>
              <a:t> </a:t>
            </a:r>
            <a:r>
              <a:rPr lang="en-US" dirty="0" smtClean="0"/>
              <a:t>Bhatt titled “</a:t>
            </a:r>
            <a:r>
              <a:rPr lang="en-US" b="1" dirty="0" smtClean="0"/>
              <a:t>Focused </a:t>
            </a:r>
            <a:r>
              <a:rPr lang="en-US" b="1" dirty="0"/>
              <a:t>Web </a:t>
            </a:r>
            <a:r>
              <a:rPr lang="en-US" b="1" dirty="0" smtClean="0"/>
              <a:t>Crawler” </a:t>
            </a:r>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pic>
        <p:nvPicPr>
          <p:cNvPr id="2" name="Picture 1"/>
          <p:cNvPicPr>
            <a:picLocks noChangeAspect="1"/>
          </p:cNvPicPr>
          <p:nvPr/>
        </p:nvPicPr>
        <p:blipFill>
          <a:blip r:embed="rId2"/>
          <a:stretch>
            <a:fillRect/>
          </a:stretch>
        </p:blipFill>
        <p:spPr>
          <a:xfrm>
            <a:off x="1275917" y="2838239"/>
            <a:ext cx="7229475" cy="3371850"/>
          </a:xfrm>
          <a:prstGeom prst="rect">
            <a:avLst/>
          </a:prstGeom>
        </p:spPr>
      </p:pic>
    </p:spTree>
    <p:extLst>
      <p:ext uri="{BB962C8B-B14F-4D97-AF65-F5344CB8AC3E}">
        <p14:creationId xmlns:p14="http://schemas.microsoft.com/office/powerpoint/2010/main" val="861124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573" y="1206853"/>
            <a:ext cx="8534400" cy="5536758"/>
          </a:xfrm>
        </p:spPr>
        <p:txBody>
          <a:bodyPr>
            <a:normAutofit/>
          </a:bodyPr>
          <a:lstStyle/>
          <a:p>
            <a:pPr marL="0" indent="0">
              <a:buNone/>
            </a:pPr>
            <a:r>
              <a:rPr lang="en-US" dirty="0" smtClean="0"/>
              <a:t> </a:t>
            </a:r>
            <a:r>
              <a:rPr lang="en-US" b="1" u="sng" dirty="0"/>
              <a:t>CATEGORIES</a:t>
            </a:r>
            <a:endParaRPr lang="en-US" dirty="0"/>
          </a:p>
          <a:p>
            <a:pPr algn="just"/>
            <a:r>
              <a:rPr lang="en-US" sz="1700" dirty="0" smtClean="0"/>
              <a:t>The </a:t>
            </a:r>
            <a:r>
              <a:rPr lang="en-US" sz="1700" b="1" dirty="0"/>
              <a:t>Universal crawlers </a:t>
            </a:r>
            <a:r>
              <a:rPr lang="en-US" sz="1700" dirty="0"/>
              <a:t>support universal search engines. </a:t>
            </a:r>
            <a:r>
              <a:rPr lang="en-US" sz="1700" dirty="0" smtClean="0"/>
              <a:t>The </a:t>
            </a:r>
            <a:r>
              <a:rPr lang="en-US" sz="1700" dirty="0"/>
              <a:t>Universal crawler first downloads the </a:t>
            </a:r>
            <a:r>
              <a:rPr lang="en-US" sz="1700" dirty="0" smtClean="0"/>
              <a:t>first website</a:t>
            </a:r>
            <a:r>
              <a:rPr lang="en-US" sz="1700" dirty="0"/>
              <a:t>. It then goes through the HTML and finds the link tag and retrieves the outside link. </a:t>
            </a:r>
            <a:r>
              <a:rPr lang="en-US" sz="1700" dirty="0" smtClean="0"/>
              <a:t>The universal crawler crawls/downloads all the pages found</a:t>
            </a:r>
          </a:p>
          <a:p>
            <a:pPr algn="just"/>
            <a:r>
              <a:rPr lang="en-US" sz="1700" dirty="0" smtClean="0"/>
              <a:t>The </a:t>
            </a:r>
            <a:r>
              <a:rPr lang="en-US" sz="1700" b="1" dirty="0" smtClean="0"/>
              <a:t>Preferential crawlers </a:t>
            </a:r>
            <a:r>
              <a:rPr lang="en-US" sz="1700" dirty="0" smtClean="0"/>
              <a:t>are the topic based crawlers. They are selective in case of web pages. They are built to retrieve pages within a certain topic. </a:t>
            </a:r>
            <a:r>
              <a:rPr lang="en-US" sz="1700" b="1" dirty="0" smtClean="0"/>
              <a:t>Focused web crawlers </a:t>
            </a:r>
            <a:r>
              <a:rPr lang="en-US" sz="1700" dirty="0" smtClean="0"/>
              <a:t>and </a:t>
            </a:r>
            <a:r>
              <a:rPr lang="en-US" sz="1700" b="1" dirty="0" smtClean="0"/>
              <a:t>topical crawlers </a:t>
            </a:r>
            <a:r>
              <a:rPr lang="en-US" sz="1700" dirty="0" smtClean="0"/>
              <a:t>are types of preferential crawlers that search related to a specific topic and only download a predefined subset of web pages from the entire web</a:t>
            </a:r>
          </a:p>
          <a:p>
            <a:pPr algn="just"/>
            <a:r>
              <a:rPr lang="en-US" dirty="0" smtClean="0"/>
              <a:t>If </a:t>
            </a:r>
            <a:r>
              <a:rPr lang="en-US" dirty="0"/>
              <a:t>a </a:t>
            </a:r>
            <a:r>
              <a:rPr lang="en-US" b="1" dirty="0"/>
              <a:t>focused</a:t>
            </a:r>
            <a:r>
              <a:rPr lang="en-US" dirty="0"/>
              <a:t> web crawler includes learning methods in order to adapt its behavior during the crawl to the particular environment and its relationships with the given input parameters, e.g. the set of retrieved pages and the user-defined topic, the crawler is named </a:t>
            </a:r>
            <a:r>
              <a:rPr lang="en-US" b="1" dirty="0" smtClean="0"/>
              <a:t>adaptive</a:t>
            </a:r>
            <a:endParaRPr lang="en-US" dirty="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2309832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601" y="1182140"/>
            <a:ext cx="8534400" cy="5536758"/>
          </a:xfrm>
        </p:spPr>
        <p:txBody>
          <a:bodyPr>
            <a:normAutofit/>
          </a:bodyPr>
          <a:lstStyle/>
          <a:p>
            <a:pPr marL="0" indent="0">
              <a:buNone/>
            </a:pPr>
            <a:r>
              <a:rPr lang="en-US" dirty="0" smtClean="0"/>
              <a:t> </a:t>
            </a:r>
            <a:r>
              <a:rPr lang="en-US" b="1" u="sng" dirty="0" smtClean="0"/>
              <a:t>CHALLENGES</a:t>
            </a:r>
            <a:endParaRPr lang="en-US" dirty="0" smtClean="0"/>
          </a:p>
          <a:p>
            <a:pPr algn="just"/>
            <a:r>
              <a:rPr lang="en-US" sz="1700" b="1" dirty="0" smtClean="0"/>
              <a:t>Missing </a:t>
            </a:r>
            <a:r>
              <a:rPr lang="en-US" sz="1700" b="1" dirty="0"/>
              <a:t>Relevant Pages</a:t>
            </a:r>
            <a:r>
              <a:rPr lang="en-US" sz="1700" dirty="0"/>
              <a:t>: One issue with focused web crawlers is that they may miss relevant pages by only </a:t>
            </a:r>
            <a:r>
              <a:rPr lang="en-US" sz="1700" dirty="0" smtClean="0"/>
              <a:t>crawling pages </a:t>
            </a:r>
            <a:r>
              <a:rPr lang="en-US" sz="1700" dirty="0"/>
              <a:t>that are expected to give immediate benefit.</a:t>
            </a:r>
          </a:p>
          <a:p>
            <a:pPr algn="just"/>
            <a:r>
              <a:rPr lang="en-US" sz="1700" b="1" dirty="0"/>
              <a:t>Maintaining Freshness of Database</a:t>
            </a:r>
            <a:r>
              <a:rPr lang="en-US" sz="1700" dirty="0"/>
              <a:t>: Many HTML pages consist of information that gets updated on daily, weekly </a:t>
            </a:r>
            <a:r>
              <a:rPr lang="en-US" sz="1700" dirty="0" smtClean="0"/>
              <a:t>or monthly </a:t>
            </a:r>
            <a:r>
              <a:rPr lang="en-US" sz="1700" dirty="0"/>
              <a:t>basis. The crawler has to download these pages and updates them into the database to provide up-to-date information to the users. </a:t>
            </a:r>
            <a:r>
              <a:rPr lang="en-US" sz="1700" dirty="0" smtClean="0"/>
              <a:t> The </a:t>
            </a:r>
            <a:r>
              <a:rPr lang="en-US" sz="1700" dirty="0"/>
              <a:t>crawling </a:t>
            </a:r>
            <a:r>
              <a:rPr lang="en-US" sz="1700" dirty="0" smtClean="0"/>
              <a:t>process becomes </a:t>
            </a:r>
            <a:r>
              <a:rPr lang="en-US" sz="1700" dirty="0"/>
              <a:t>slow and puts pressure on the Internet traffic if such pages are large</a:t>
            </a:r>
          </a:p>
          <a:p>
            <a:pPr algn="just"/>
            <a:r>
              <a:rPr lang="en-US" sz="1700" b="1" dirty="0" smtClean="0"/>
              <a:t>Absence </a:t>
            </a:r>
            <a:r>
              <a:rPr lang="en-US" sz="1700" b="1" dirty="0"/>
              <a:t>of Particular Context</a:t>
            </a:r>
            <a:r>
              <a:rPr lang="en-US" sz="1700" dirty="0"/>
              <a:t>: The focused web crawler uses the best strategy to download the most relevant pages based </a:t>
            </a:r>
            <a:r>
              <a:rPr lang="en-US" sz="1700" dirty="0" smtClean="0"/>
              <a:t>on  some </a:t>
            </a:r>
            <a:r>
              <a:rPr lang="en-US" sz="1700" dirty="0"/>
              <a:t>criteria. The crawler focuses on a particular topic but in the absence of a particular context, it may download </a:t>
            </a:r>
            <a:r>
              <a:rPr lang="en-US" sz="1700" dirty="0" smtClean="0"/>
              <a:t>large number </a:t>
            </a:r>
            <a:r>
              <a:rPr lang="en-US" sz="1700" dirty="0"/>
              <a:t>of irrelevant pages. Thus the challenge is to develop focused crawling techniques that focus on particular </a:t>
            </a:r>
            <a:r>
              <a:rPr lang="en-US" sz="1700" dirty="0" smtClean="0"/>
              <a:t>context also</a:t>
            </a:r>
            <a:r>
              <a:rPr lang="en-US" sz="1700" dirty="0"/>
              <a:t>.</a:t>
            </a:r>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3987980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601" y="1182140"/>
            <a:ext cx="8534400" cy="5536758"/>
          </a:xfrm>
        </p:spPr>
        <p:txBody>
          <a:bodyPr>
            <a:normAutofit/>
          </a:bodyPr>
          <a:lstStyle/>
          <a:p>
            <a:pPr marL="0" indent="0">
              <a:buNone/>
            </a:pPr>
            <a:r>
              <a:rPr lang="en-US" dirty="0" smtClean="0"/>
              <a:t> </a:t>
            </a:r>
            <a:r>
              <a:rPr lang="en-US" b="1" u="sng" dirty="0" smtClean="0"/>
              <a:t>WEB PARTITIONING AND REPARTITIONING STRATEGIES</a:t>
            </a:r>
            <a:endParaRPr lang="en-US" dirty="0" smtClean="0"/>
          </a:p>
          <a:p>
            <a:pPr>
              <a:lnSpc>
                <a:spcPct val="90000"/>
              </a:lnSpc>
            </a:pPr>
            <a:r>
              <a:rPr lang="en-US" sz="1700" dirty="0" smtClean="0"/>
              <a:t>Partition by URL (Ensures even distribution of focused crawler workload)</a:t>
            </a:r>
          </a:p>
          <a:p>
            <a:pPr>
              <a:lnSpc>
                <a:spcPct val="90000"/>
              </a:lnSpc>
            </a:pPr>
            <a:r>
              <a:rPr lang="en-US" sz="1700" dirty="0" smtClean="0"/>
              <a:t>Partition </a:t>
            </a:r>
            <a:r>
              <a:rPr lang="en-US" sz="1700" dirty="0"/>
              <a:t>by Hostname</a:t>
            </a:r>
          </a:p>
          <a:p>
            <a:pPr lvl="1">
              <a:lnSpc>
                <a:spcPct val="90000"/>
              </a:lnSpc>
            </a:pPr>
            <a:r>
              <a:rPr lang="en-US" sz="1700" dirty="0"/>
              <a:t>One </a:t>
            </a:r>
            <a:r>
              <a:rPr lang="en-US" sz="1700" dirty="0" smtClean="0"/>
              <a:t>focused crawler </a:t>
            </a:r>
            <a:r>
              <a:rPr lang="en-US" sz="1700" dirty="0"/>
              <a:t>per hostname. https://</a:t>
            </a:r>
            <a:r>
              <a:rPr lang="en-US" sz="1700" dirty="0" smtClean="0"/>
              <a:t>www.yahoo.com/news/</a:t>
            </a:r>
            <a:endParaRPr lang="en-US" sz="1700" dirty="0"/>
          </a:p>
          <a:p>
            <a:pPr lvl="2">
              <a:lnSpc>
                <a:spcPct val="90000"/>
              </a:lnSpc>
            </a:pPr>
            <a:r>
              <a:rPr lang="en-US" sz="1500" dirty="0" smtClean="0">
                <a:hlinkClick r:id="rId2"/>
              </a:rPr>
              <a:t>https://www.yahoo.com/news/science/</a:t>
            </a:r>
            <a:endParaRPr lang="en-US" sz="1500" dirty="0" smtClean="0"/>
          </a:p>
          <a:p>
            <a:pPr lvl="2">
              <a:lnSpc>
                <a:spcPct val="90000"/>
              </a:lnSpc>
            </a:pPr>
            <a:r>
              <a:rPr lang="en-US" sz="1500" dirty="0" smtClean="0">
                <a:solidFill>
                  <a:schemeClr val="tx1">
                    <a:lumMod val="95000"/>
                    <a:lumOff val="5000"/>
                  </a:schemeClr>
                </a:solidFill>
                <a:hlinkClick r:id="rId3"/>
              </a:rPr>
              <a:t>https://www.yahoo.com/news/world</a:t>
            </a:r>
            <a:endParaRPr lang="en-US" sz="1500" dirty="0" smtClean="0">
              <a:solidFill>
                <a:schemeClr val="tx1">
                  <a:lumMod val="95000"/>
                  <a:lumOff val="5000"/>
                </a:schemeClr>
              </a:solidFill>
            </a:endParaRPr>
          </a:p>
          <a:p>
            <a:pPr lvl="2">
              <a:lnSpc>
                <a:spcPct val="90000"/>
              </a:lnSpc>
            </a:pPr>
            <a:r>
              <a:rPr lang="en-US" sz="1500" dirty="0" smtClean="0">
                <a:solidFill>
                  <a:schemeClr val="tx1">
                    <a:lumMod val="95000"/>
                    <a:lumOff val="5000"/>
                  </a:schemeClr>
                </a:solidFill>
                <a:hlinkClick r:id="rId4"/>
              </a:rPr>
              <a:t>https</a:t>
            </a:r>
            <a:r>
              <a:rPr lang="en-US" sz="1500" dirty="0">
                <a:solidFill>
                  <a:schemeClr val="tx1">
                    <a:lumMod val="95000"/>
                    <a:lumOff val="5000"/>
                  </a:schemeClr>
                </a:solidFill>
                <a:hlinkClick r:id="rId4"/>
              </a:rPr>
              <a:t>://www.yahoo.com/news/us/</a:t>
            </a:r>
            <a:endParaRPr lang="en-US" sz="1500" dirty="0">
              <a:solidFill>
                <a:schemeClr val="tx1">
                  <a:lumMod val="95000"/>
                  <a:lumOff val="5000"/>
                </a:schemeClr>
              </a:solidFill>
            </a:endParaRPr>
          </a:p>
          <a:p>
            <a:pPr lvl="1">
              <a:lnSpc>
                <a:spcPct val="90000"/>
              </a:lnSpc>
            </a:pPr>
            <a:r>
              <a:rPr lang="en-US" sz="1700" dirty="0" smtClean="0"/>
              <a:t>May lead to uneven crawler load distribution (Disadvantage)</a:t>
            </a:r>
          </a:p>
          <a:p>
            <a:pPr lvl="1">
              <a:lnSpc>
                <a:spcPct val="90000"/>
              </a:lnSpc>
            </a:pPr>
            <a:r>
              <a:rPr lang="en-US" sz="1700" dirty="0" smtClean="0"/>
              <a:t>Single </a:t>
            </a:r>
            <a:r>
              <a:rPr lang="en-US" sz="1700" dirty="0"/>
              <a:t>point of failure</a:t>
            </a:r>
            <a:r>
              <a:rPr lang="en-US" sz="1700" dirty="0" smtClean="0"/>
              <a:t>: (Disadvantage)</a:t>
            </a:r>
          </a:p>
          <a:p>
            <a:pPr lvl="1">
              <a:lnSpc>
                <a:spcPct val="90000"/>
              </a:lnSpc>
            </a:pPr>
            <a:r>
              <a:rPr lang="en-US" sz="1700" dirty="0" smtClean="0"/>
              <a:t>Slight </a:t>
            </a:r>
            <a:r>
              <a:rPr lang="en-US" sz="1700" dirty="0"/>
              <a:t>variation: X crawlers per hostname. </a:t>
            </a:r>
            <a:r>
              <a:rPr lang="en-US" sz="1700" dirty="0" smtClean="0"/>
              <a:t>(</a:t>
            </a:r>
            <a:r>
              <a:rPr lang="en-US" sz="1700" dirty="0" err="1" smtClean="0"/>
              <a:t>Workarround</a:t>
            </a:r>
            <a:r>
              <a:rPr lang="en-US" sz="1700" dirty="0" smtClean="0"/>
              <a:t>)</a:t>
            </a:r>
            <a:endParaRPr lang="en-US" sz="1700" dirty="0"/>
          </a:p>
          <a:p>
            <a:pPr>
              <a:lnSpc>
                <a:spcPct val="90000"/>
              </a:lnSpc>
            </a:pPr>
            <a:endParaRPr lang="en-US" sz="1700" dirty="0" smtClean="0"/>
          </a:p>
          <a:p>
            <a:pPr>
              <a:lnSpc>
                <a:spcPct val="90000"/>
              </a:lnSpc>
            </a:pPr>
            <a:r>
              <a:rPr lang="en-US" sz="1700" dirty="0" smtClean="0"/>
              <a:t>Repartitioning, simple </a:t>
            </a:r>
            <a:r>
              <a:rPr lang="en-US" sz="1700" dirty="0"/>
              <a:t>technique that allows a crawler to redirect or pass on its assigned work to another crawler </a:t>
            </a:r>
            <a:r>
              <a:rPr lang="en-US" sz="1700" dirty="0" smtClean="0"/>
              <a:t>or to achieve fault tolerance and load balancing</a:t>
            </a:r>
          </a:p>
          <a:p>
            <a:pPr>
              <a:lnSpc>
                <a:spcPct val="90000"/>
              </a:lnSpc>
            </a:pPr>
            <a:r>
              <a:rPr lang="en-US" sz="1600" dirty="0" smtClean="0"/>
              <a:t>Example</a:t>
            </a:r>
            <a:r>
              <a:rPr lang="en-US" sz="1600" dirty="0"/>
              <a:t>: Partition by hostname </a:t>
            </a:r>
          </a:p>
          <a:p>
            <a:pPr marL="742950" lvl="2" indent="-342900">
              <a:lnSpc>
                <a:spcPct val="90000"/>
              </a:lnSpc>
            </a:pPr>
            <a:r>
              <a:rPr lang="en-US" sz="1500" dirty="0" smtClean="0"/>
              <a:t>Crawler node </a:t>
            </a:r>
            <a:r>
              <a:rPr lang="en-US" sz="1500" dirty="0"/>
              <a:t>responsible for google.com (red) dispatches work (by URL) to </a:t>
            </a:r>
            <a:r>
              <a:rPr lang="en-US" sz="1500" dirty="0" smtClean="0"/>
              <a:t>other crawler nodes to have load </a:t>
            </a:r>
            <a:r>
              <a:rPr lang="en-US" sz="1500" dirty="0"/>
              <a:t>balancing </a:t>
            </a:r>
            <a:r>
              <a:rPr lang="en-US" sz="1500" dirty="0" smtClean="0"/>
              <a:t>and fault tolerance in the crawling system</a:t>
            </a:r>
            <a:endParaRPr lang="en-US" sz="1500" dirty="0"/>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2002992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601" y="1182140"/>
            <a:ext cx="8534400" cy="5536758"/>
          </a:xfrm>
        </p:spPr>
        <p:txBody>
          <a:bodyPr>
            <a:normAutofit/>
          </a:bodyPr>
          <a:lstStyle/>
          <a:p>
            <a:pPr marL="0" indent="0">
              <a:buNone/>
            </a:pPr>
            <a:r>
              <a:rPr lang="en-US" dirty="0" smtClean="0"/>
              <a:t> </a:t>
            </a:r>
            <a:r>
              <a:rPr lang="en-US" b="1" u="sng" dirty="0" smtClean="0"/>
              <a:t>DATA STRUCTURE</a:t>
            </a:r>
            <a:endParaRPr lang="en-US" dirty="0" smtClean="0"/>
          </a:p>
          <a:p>
            <a:r>
              <a:rPr lang="en-US" sz="1700" dirty="0" smtClean="0"/>
              <a:t>NoSQL Database is used as they provide </a:t>
            </a:r>
            <a:r>
              <a:rPr lang="en-US" dirty="0" smtClean="0"/>
              <a:t>high </a:t>
            </a:r>
            <a:r>
              <a:rPr lang="en-US" dirty="0"/>
              <a:t>availability and </a:t>
            </a:r>
          </a:p>
          <a:p>
            <a:r>
              <a:rPr lang="en-US" dirty="0"/>
              <a:t>partition tolerance(as horizontal scalability) to meet the requirement of Internet application with huge </a:t>
            </a:r>
            <a:r>
              <a:rPr lang="en-US" dirty="0" smtClean="0"/>
              <a:t>data </a:t>
            </a:r>
            <a:r>
              <a:rPr lang="en-US" dirty="0"/>
              <a:t>amount storage, high performance and low-cost </a:t>
            </a:r>
            <a:r>
              <a:rPr lang="en-US" dirty="0" smtClean="0"/>
              <a:t>scalability</a:t>
            </a:r>
            <a:endParaRPr lang="en-US" sz="1700" dirty="0" smtClean="0"/>
          </a:p>
          <a:p>
            <a:pPr lvl="1"/>
            <a:r>
              <a:rPr lang="en-GB" dirty="0" smtClean="0"/>
              <a:t>Google’s </a:t>
            </a:r>
            <a:r>
              <a:rPr lang="en-GB" dirty="0" err="1" smtClean="0"/>
              <a:t>BigTable</a:t>
            </a:r>
            <a:r>
              <a:rPr lang="en-GB" dirty="0" smtClean="0"/>
              <a:t> </a:t>
            </a:r>
          </a:p>
          <a:p>
            <a:pPr lvl="1"/>
            <a:r>
              <a:rPr lang="en-GB" dirty="0" smtClean="0"/>
              <a:t>Apache’s </a:t>
            </a:r>
            <a:r>
              <a:rPr lang="en-GB" dirty="0" err="1" smtClean="0"/>
              <a:t>HBase</a:t>
            </a:r>
            <a:r>
              <a:rPr lang="en-GB" dirty="0" smtClean="0"/>
              <a:t> </a:t>
            </a:r>
          </a:p>
          <a:p>
            <a:pPr lvl="1"/>
            <a:r>
              <a:rPr lang="en-GB" dirty="0" err="1" smtClean="0"/>
              <a:t>FaceBook</a:t>
            </a:r>
            <a:r>
              <a:rPr lang="en-GB" dirty="0" smtClean="0"/>
              <a:t> Cassandra[11</a:t>
            </a:r>
            <a:r>
              <a:rPr lang="en-GB" dirty="0"/>
              <a:t>], </a:t>
            </a:r>
            <a:endParaRPr lang="en-GB" dirty="0" smtClean="0"/>
          </a:p>
          <a:p>
            <a:pPr lvl="1"/>
            <a:r>
              <a:rPr lang="en-GB" dirty="0" smtClean="0"/>
              <a:t>10gen</a:t>
            </a:r>
            <a:r>
              <a:rPr lang="en-GB" dirty="0"/>
              <a:t>’ MongoDB, </a:t>
            </a:r>
            <a:endParaRPr lang="en-GB" dirty="0" smtClean="0"/>
          </a:p>
          <a:p>
            <a:pPr lvl="1"/>
            <a:r>
              <a:rPr lang="en-GB" dirty="0" smtClean="0"/>
              <a:t>Yahoo</a:t>
            </a:r>
            <a:r>
              <a:rPr lang="en-GB" dirty="0"/>
              <a:t>!’ PNUTS</a:t>
            </a:r>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2751940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14" y="1173665"/>
            <a:ext cx="8534400" cy="5536758"/>
          </a:xfrm>
        </p:spPr>
        <p:txBody>
          <a:bodyPr>
            <a:normAutofit/>
          </a:bodyPr>
          <a:lstStyle/>
          <a:p>
            <a:pPr marL="0" indent="0">
              <a:buNone/>
            </a:pPr>
            <a:r>
              <a:rPr lang="en-US" dirty="0" smtClean="0"/>
              <a:t> </a:t>
            </a:r>
            <a:r>
              <a:rPr lang="en-US" b="1" u="sng" dirty="0" smtClean="0"/>
              <a:t>CRAWLER FOR HIDDEN WEB- ARCHITECTURE</a:t>
            </a:r>
            <a:endParaRPr lang="en-US" dirty="0"/>
          </a:p>
          <a:p>
            <a:pPr algn="just"/>
            <a:endParaRPr lang="en-US" sz="1700" dirty="0" smtClean="0"/>
          </a:p>
          <a:p>
            <a:pPr algn="just"/>
            <a:endParaRPr lang="en-US" sz="1700" dirty="0"/>
          </a:p>
          <a:p>
            <a:pPr algn="just"/>
            <a:endParaRPr lang="en-US" sz="1700" dirty="0" smtClean="0"/>
          </a:p>
          <a:p>
            <a:pPr algn="just"/>
            <a:endParaRPr lang="en-US" sz="1700" dirty="0"/>
          </a:p>
          <a:p>
            <a:pPr algn="just"/>
            <a:endParaRPr lang="en-US" sz="1700" dirty="0" smtClean="0"/>
          </a:p>
          <a:p>
            <a:pPr algn="just"/>
            <a:endParaRPr lang="en-US" sz="1700" dirty="0"/>
          </a:p>
          <a:p>
            <a:pPr algn="just"/>
            <a:endParaRPr lang="en-US" sz="1700" dirty="0" smtClean="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pic>
        <p:nvPicPr>
          <p:cNvPr id="2" name="Picture 1"/>
          <p:cNvPicPr>
            <a:picLocks noChangeAspect="1"/>
          </p:cNvPicPr>
          <p:nvPr/>
        </p:nvPicPr>
        <p:blipFill>
          <a:blip r:embed="rId2"/>
          <a:stretch>
            <a:fillRect/>
          </a:stretch>
        </p:blipFill>
        <p:spPr>
          <a:xfrm>
            <a:off x="1762298" y="1743580"/>
            <a:ext cx="6080240" cy="4396928"/>
          </a:xfrm>
          <a:prstGeom prst="rect">
            <a:avLst/>
          </a:prstGeom>
        </p:spPr>
      </p:pic>
    </p:spTree>
    <p:extLst>
      <p:ext uri="{BB962C8B-B14F-4D97-AF65-F5344CB8AC3E}">
        <p14:creationId xmlns:p14="http://schemas.microsoft.com/office/powerpoint/2010/main" val="632951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2502" y="1123197"/>
            <a:ext cx="8534400" cy="5536758"/>
          </a:xfrm>
        </p:spPr>
        <p:txBody>
          <a:bodyPr>
            <a:normAutofit/>
          </a:bodyPr>
          <a:lstStyle/>
          <a:p>
            <a:pPr marL="0" indent="0">
              <a:buNone/>
            </a:pPr>
            <a:r>
              <a:rPr lang="en-US" dirty="0" smtClean="0"/>
              <a:t> </a:t>
            </a:r>
            <a:r>
              <a:rPr lang="en-US" b="1" u="sng" dirty="0" smtClean="0"/>
              <a:t>RESEARCH WORK</a:t>
            </a:r>
            <a:endParaRPr lang="en-US" dirty="0" smtClean="0"/>
          </a:p>
          <a:p>
            <a:pPr algn="just"/>
            <a:r>
              <a:rPr lang="en-US" sz="1700" b="1" dirty="0"/>
              <a:t>URL Rule Based Focused Crawlers </a:t>
            </a:r>
            <a:r>
              <a:rPr lang="en-US" sz="1700" dirty="0"/>
              <a:t>by </a:t>
            </a:r>
            <a:r>
              <a:rPr lang="en-US" sz="1700" dirty="0" err="1"/>
              <a:t>Xiaolin</a:t>
            </a:r>
            <a:r>
              <a:rPr lang="en-US" sz="1700" dirty="0"/>
              <a:t> Zheng -2008</a:t>
            </a:r>
          </a:p>
          <a:p>
            <a:pPr lvl="1" algn="just"/>
            <a:r>
              <a:rPr lang="en-US" sz="1500" dirty="0"/>
              <a:t>UBFC is an URL regular expression learner, which is used to automatically learn and generalize the regular expressions of URLs of the sample webpages. The generated URL regular expressions are used to direct the UBFC </a:t>
            </a:r>
          </a:p>
          <a:p>
            <a:pPr algn="just"/>
            <a:r>
              <a:rPr lang="en-US" sz="1700" b="1" dirty="0" smtClean="0"/>
              <a:t>A </a:t>
            </a:r>
            <a:r>
              <a:rPr lang="en-US" sz="1700" b="1" dirty="0"/>
              <a:t>Focused Crawler Based on Naive Bayes Classifier </a:t>
            </a:r>
            <a:r>
              <a:rPr lang="en-US" sz="1700" dirty="0"/>
              <a:t>by </a:t>
            </a:r>
            <a:r>
              <a:rPr lang="en-US" sz="1700" dirty="0" err="1"/>
              <a:t>Wenxian</a:t>
            </a:r>
            <a:r>
              <a:rPr lang="en-US" sz="1700" dirty="0"/>
              <a:t> Wang - 2010 </a:t>
            </a:r>
            <a:r>
              <a:rPr lang="en-US" sz="1700" dirty="0" smtClean="0"/>
              <a:t>Maintaining</a:t>
            </a:r>
          </a:p>
          <a:p>
            <a:pPr lvl="1" algn="just"/>
            <a:r>
              <a:rPr lang="en-US" sz="1500" dirty="0"/>
              <a:t>a focused crawler based on Naive </a:t>
            </a:r>
            <a:r>
              <a:rPr lang="en-US" sz="1500" dirty="0" smtClean="0"/>
              <a:t>Bayes classifier </a:t>
            </a:r>
            <a:r>
              <a:rPr lang="en-US" sz="1500" dirty="0"/>
              <a:t>is proposed to get the pages relevant to a topic</a:t>
            </a:r>
            <a:r>
              <a:rPr lang="en-US" sz="1500" dirty="0" smtClean="0"/>
              <a:t>. From </a:t>
            </a:r>
            <a:r>
              <a:rPr lang="en-US" sz="1500" dirty="0"/>
              <a:t>the experimental results, we can conclude that </a:t>
            </a:r>
            <a:r>
              <a:rPr lang="en-US" sz="1500" dirty="0" smtClean="0"/>
              <a:t>this approach </a:t>
            </a:r>
            <a:r>
              <a:rPr lang="en-US" sz="1500" dirty="0"/>
              <a:t>has better performance than the PageRank </a:t>
            </a:r>
            <a:r>
              <a:rPr lang="en-US" sz="1500" dirty="0" smtClean="0"/>
              <a:t>crawler and </a:t>
            </a:r>
            <a:r>
              <a:rPr lang="en-US" sz="1500" dirty="0"/>
              <a:t>BFS crawler</a:t>
            </a:r>
          </a:p>
          <a:p>
            <a:pPr algn="just"/>
            <a:r>
              <a:rPr lang="en-US" sz="1700" b="1" dirty="0" smtClean="0"/>
              <a:t>Semantic </a:t>
            </a:r>
            <a:r>
              <a:rPr lang="en-US" sz="1700" b="1" dirty="0"/>
              <a:t>Focused Crawler Based On Q-Learning and Bayes </a:t>
            </a:r>
            <a:r>
              <a:rPr lang="en-US" sz="1700" b="1" dirty="0" err="1"/>
              <a:t>Classifer</a:t>
            </a:r>
            <a:r>
              <a:rPr lang="en-US" sz="1700" b="1" dirty="0"/>
              <a:t> </a:t>
            </a:r>
            <a:r>
              <a:rPr lang="en-US" sz="1700" dirty="0"/>
              <a:t>by Dong Chen </a:t>
            </a:r>
            <a:r>
              <a:rPr lang="en-US" sz="1700" dirty="0" smtClean="0"/>
              <a:t>– 2010</a:t>
            </a:r>
          </a:p>
          <a:p>
            <a:pPr lvl="1" algn="just"/>
            <a:r>
              <a:rPr lang="en-US" sz="1500" dirty="0" err="1" smtClean="0"/>
              <a:t>Proposea</a:t>
            </a:r>
            <a:r>
              <a:rPr lang="en-US" sz="1500" dirty="0" smtClean="0"/>
              <a:t> a </a:t>
            </a:r>
            <a:r>
              <a:rPr lang="en-US" sz="1500" dirty="0"/>
              <a:t>QBLP Algorithm which enable crawler adaptive </a:t>
            </a:r>
            <a:r>
              <a:rPr lang="en-US" sz="1500" dirty="0" smtClean="0"/>
              <a:t>with the </a:t>
            </a:r>
            <a:r>
              <a:rPr lang="en-US" sz="1500" dirty="0"/>
              <a:t>changing environment. This feature makes it possible </a:t>
            </a:r>
            <a:r>
              <a:rPr lang="en-US" sz="1500" dirty="0" smtClean="0"/>
              <a:t>to change </a:t>
            </a:r>
            <a:r>
              <a:rPr lang="en-US" sz="1500" dirty="0"/>
              <a:t>behavior of focused crawler according to the </a:t>
            </a:r>
            <a:r>
              <a:rPr lang="en-US" sz="1500" dirty="0" smtClean="0"/>
              <a:t>particular environment </a:t>
            </a:r>
            <a:r>
              <a:rPr lang="en-US" sz="1500" dirty="0"/>
              <a:t>and its relationships with the given </a:t>
            </a:r>
            <a:r>
              <a:rPr lang="en-US" sz="1500" dirty="0" smtClean="0"/>
              <a:t>input parameters </a:t>
            </a:r>
            <a:r>
              <a:rPr lang="en-US" sz="1500" dirty="0"/>
              <a:t>during the search</a:t>
            </a:r>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1506685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119850"/>
            <a:ext cx="8534400" cy="5536758"/>
          </a:xfrm>
        </p:spPr>
        <p:txBody>
          <a:bodyPr>
            <a:normAutofit/>
          </a:bodyPr>
          <a:lstStyle/>
          <a:p>
            <a:pPr marL="0" indent="0">
              <a:buNone/>
            </a:pPr>
            <a:r>
              <a:rPr lang="en-US" b="1" u="sng" dirty="0" smtClean="0"/>
              <a:t>RESEARCH WORK</a:t>
            </a:r>
            <a:endParaRPr lang="en-US" dirty="0" smtClean="0"/>
          </a:p>
          <a:p>
            <a:pPr algn="just"/>
            <a:r>
              <a:rPr lang="en-US" sz="1700" b="1" dirty="0"/>
              <a:t>Focused Crawler for the Acquisition of Health Articles </a:t>
            </a:r>
            <a:r>
              <a:rPr lang="en-US" sz="1700" dirty="0"/>
              <a:t>by </a:t>
            </a:r>
            <a:r>
              <a:rPr lang="en-US" sz="1700" dirty="0" err="1"/>
              <a:t>Amalia</a:t>
            </a:r>
            <a:r>
              <a:rPr lang="en-US" sz="1700" dirty="0"/>
              <a:t> </a:t>
            </a:r>
            <a:r>
              <a:rPr lang="en-US" sz="1700" dirty="0" smtClean="0"/>
              <a:t>-2016</a:t>
            </a:r>
          </a:p>
          <a:p>
            <a:pPr lvl="1" algn="just"/>
            <a:r>
              <a:rPr lang="en-US" sz="1500" dirty="0" smtClean="0"/>
              <a:t>Focused </a:t>
            </a:r>
            <a:r>
              <a:rPr lang="en-US" sz="1500" dirty="0"/>
              <a:t>crawler </a:t>
            </a:r>
            <a:r>
              <a:rPr lang="en-US" sz="1500" dirty="0" smtClean="0"/>
              <a:t> is implemented  in multithreaded programming environment with developed Larger-Sites-First </a:t>
            </a:r>
            <a:r>
              <a:rPr lang="en-US" sz="1500" dirty="0"/>
              <a:t>algorithm and also </a:t>
            </a:r>
            <a:r>
              <a:rPr lang="en-US" sz="1500" dirty="0" err="1"/>
              <a:t>NaIve</a:t>
            </a:r>
            <a:r>
              <a:rPr lang="en-US" sz="1500" dirty="0"/>
              <a:t> Bayes </a:t>
            </a:r>
            <a:r>
              <a:rPr lang="en-US" sz="1500" dirty="0" err="1" smtClean="0"/>
              <a:t>classifer</a:t>
            </a:r>
            <a:r>
              <a:rPr lang="en-US" sz="1500" dirty="0" smtClean="0"/>
              <a:t>.</a:t>
            </a:r>
          </a:p>
          <a:p>
            <a:pPr lvl="1" algn="just"/>
            <a:endParaRPr lang="en-US" sz="1500" dirty="0"/>
          </a:p>
          <a:p>
            <a:pPr lvl="1" algn="just"/>
            <a:endParaRPr lang="en-US" sz="1500" dirty="0" smtClean="0"/>
          </a:p>
          <a:p>
            <a:pPr lvl="1" algn="just"/>
            <a:endParaRPr lang="en-US" sz="1500" dirty="0" smtClean="0"/>
          </a:p>
          <a:p>
            <a:pPr lvl="1" algn="just"/>
            <a:endParaRPr lang="en-US" sz="1500" dirty="0"/>
          </a:p>
          <a:p>
            <a:pPr lvl="1" algn="just"/>
            <a:endParaRPr lang="en-US" sz="1500"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3279124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1595563"/>
            <a:ext cx="8534400" cy="5536758"/>
          </a:xfrm>
        </p:spPr>
        <p:txBody>
          <a:bodyPr>
            <a:normAutofit/>
          </a:bodyPr>
          <a:lstStyle/>
          <a:p>
            <a:pPr marL="0" indent="0">
              <a:buNone/>
            </a:pPr>
            <a:r>
              <a:rPr lang="en-US" dirty="0" smtClean="0"/>
              <a:t> </a:t>
            </a:r>
            <a:r>
              <a:rPr lang="en-US" b="1" u="sng" dirty="0" smtClean="0"/>
              <a:t>EXAMPLES</a:t>
            </a:r>
            <a:endParaRPr lang="en-US" dirty="0" smtClean="0"/>
          </a:p>
          <a:p>
            <a:r>
              <a:rPr lang="en-US" b="1" dirty="0" err="1"/>
              <a:t>Googlebot</a:t>
            </a:r>
            <a:r>
              <a:rPr lang="en-US" dirty="0"/>
              <a:t> : Google’s web crawler</a:t>
            </a:r>
            <a:r>
              <a:rPr lang="en-US" dirty="0" smtClean="0"/>
              <a:t>.</a:t>
            </a:r>
          </a:p>
          <a:p>
            <a:pPr lvl="1"/>
            <a:r>
              <a:rPr lang="en-US" dirty="0"/>
              <a:t>This is the bot that Google uses to visit and index websites</a:t>
            </a:r>
          </a:p>
          <a:p>
            <a:r>
              <a:rPr lang="en-US" b="1" dirty="0" smtClean="0"/>
              <a:t>Yahoo</a:t>
            </a:r>
            <a:r>
              <a:rPr lang="en-US" b="1" dirty="0"/>
              <a:t>! Slurp</a:t>
            </a:r>
            <a:r>
              <a:rPr lang="en-US" dirty="0"/>
              <a:t>: Yahoo Search crawler</a:t>
            </a:r>
            <a:r>
              <a:rPr lang="en-US" dirty="0" smtClean="0"/>
              <a:t>.</a:t>
            </a:r>
          </a:p>
          <a:p>
            <a:pPr lvl="1"/>
            <a:r>
              <a:rPr lang="en-US" dirty="0"/>
              <a:t>Yahoo! Slurp is a web crawler based on search engine technology Yahoo! acquired when it purchased </a:t>
            </a:r>
            <a:r>
              <a:rPr lang="en-US" dirty="0" err="1"/>
              <a:t>Inktomi</a:t>
            </a:r>
            <a:r>
              <a:rPr lang="en-US" dirty="0"/>
              <a:t>. Slurp was the web crawler for Yahoo! Search until Yahoo! contracted with Microsoft to use </a:t>
            </a:r>
            <a:r>
              <a:rPr lang="en-US" dirty="0" err="1" smtClean="0"/>
              <a:t>bingbot</a:t>
            </a:r>
            <a:endParaRPr lang="en-US" dirty="0"/>
          </a:p>
          <a:p>
            <a:r>
              <a:rPr lang="en-US" b="1" dirty="0" err="1" smtClean="0"/>
              <a:t>Bingbot</a:t>
            </a:r>
            <a:r>
              <a:rPr lang="en-US" dirty="0"/>
              <a:t>: Microsoft's Bing web crawler</a:t>
            </a:r>
            <a:r>
              <a:rPr lang="en-US" dirty="0" smtClean="0"/>
              <a:t>.</a:t>
            </a:r>
          </a:p>
          <a:p>
            <a:pPr lvl="1"/>
            <a:r>
              <a:rPr lang="en-US" dirty="0"/>
              <a:t>Microsoft's bot used to index websites for inclusion in Bing </a:t>
            </a:r>
            <a:r>
              <a:rPr lang="en-US" dirty="0" smtClean="0"/>
              <a:t>Search</a:t>
            </a:r>
            <a:endParaRPr lang="en-US" dirty="0"/>
          </a:p>
          <a:p>
            <a:pPr marL="0" indent="0" algn="just">
              <a:buNone/>
            </a:pPr>
            <a:endParaRPr lang="en-US" dirty="0" smtClean="0"/>
          </a:p>
          <a:p>
            <a:pPr algn="just"/>
            <a:endParaRPr lang="en-US" dirty="0"/>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3004121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1595563"/>
            <a:ext cx="8534400" cy="5536758"/>
          </a:xfrm>
        </p:spPr>
        <p:txBody>
          <a:bodyPr>
            <a:normAutofit/>
          </a:bodyPr>
          <a:lstStyle/>
          <a:p>
            <a:pPr marL="0" indent="0">
              <a:buNone/>
            </a:pPr>
            <a:r>
              <a:rPr lang="en-US" dirty="0" smtClean="0"/>
              <a:t> </a:t>
            </a:r>
            <a:r>
              <a:rPr lang="en-US" b="1" u="sng" dirty="0" smtClean="0"/>
              <a:t>EXAMPLES</a:t>
            </a:r>
            <a:endParaRPr lang="en-US" dirty="0" smtClean="0"/>
          </a:p>
          <a:p>
            <a:r>
              <a:rPr lang="en-US" b="1" dirty="0" err="1" smtClean="0"/>
              <a:t>Googlebot</a:t>
            </a:r>
            <a:r>
              <a:rPr lang="en-US" dirty="0" smtClean="0"/>
              <a:t> : Google’s web crawler.</a:t>
            </a:r>
          </a:p>
          <a:p>
            <a:pPr lvl="1"/>
            <a:r>
              <a:rPr lang="en-US" dirty="0" smtClean="0"/>
              <a:t>This is the bot that Google uses to visit and index websites</a:t>
            </a:r>
          </a:p>
          <a:p>
            <a:r>
              <a:rPr lang="en-US" b="1" dirty="0" smtClean="0"/>
              <a:t>Yahoo! Slurp</a:t>
            </a:r>
            <a:r>
              <a:rPr lang="en-US" dirty="0" smtClean="0"/>
              <a:t>: Yahoo Search crawler.</a:t>
            </a:r>
          </a:p>
          <a:p>
            <a:pPr lvl="1"/>
            <a:r>
              <a:rPr lang="en-US" dirty="0" smtClean="0"/>
              <a:t>Yahoo! Slurp is a web crawler based on search engine technology Yahoo! acquired when it purchased </a:t>
            </a:r>
            <a:r>
              <a:rPr lang="en-US" dirty="0" err="1" smtClean="0"/>
              <a:t>Inktomi</a:t>
            </a:r>
            <a:r>
              <a:rPr lang="en-US" dirty="0" smtClean="0"/>
              <a:t>. Slurp was the web crawler for Yahoo! Search until Yahoo! contracted with Microsoft to use </a:t>
            </a:r>
            <a:r>
              <a:rPr lang="en-US" dirty="0" err="1" smtClean="0"/>
              <a:t>bingbot</a:t>
            </a:r>
            <a:endParaRPr lang="en-US" dirty="0" smtClean="0"/>
          </a:p>
          <a:p>
            <a:r>
              <a:rPr lang="en-US" b="1" dirty="0" err="1" smtClean="0"/>
              <a:t>Bingbot</a:t>
            </a:r>
            <a:r>
              <a:rPr lang="en-US" dirty="0" smtClean="0"/>
              <a:t>: Microsoft's Bing web crawler.</a:t>
            </a:r>
          </a:p>
          <a:p>
            <a:pPr lvl="1"/>
            <a:r>
              <a:rPr lang="en-US" dirty="0" smtClean="0"/>
              <a:t>Microsoft's bot used to index websites for inclusion in Bing Search</a:t>
            </a:r>
          </a:p>
          <a:p>
            <a:pPr algn="just"/>
            <a:endParaRPr lang="en-US" dirty="0" smtClean="0"/>
          </a:p>
          <a:p>
            <a:pPr algn="just"/>
            <a:endParaRPr lang="en-US" dirty="0"/>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368915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196551"/>
            <a:ext cx="8534400" cy="5723313"/>
          </a:xfrm>
        </p:spPr>
        <p:txBody>
          <a:bodyPr>
            <a:normAutofit/>
          </a:bodyPr>
          <a:lstStyle/>
          <a:p>
            <a:pPr marL="0" indent="0">
              <a:buNone/>
            </a:pPr>
            <a:r>
              <a:rPr lang="en-US" b="1" u="sng" dirty="0" smtClean="0"/>
              <a:t>DEFINITION</a:t>
            </a:r>
          </a:p>
          <a:p>
            <a:pPr algn="just"/>
            <a:r>
              <a:rPr lang="en-US" dirty="0" smtClean="0"/>
              <a:t>A </a:t>
            </a:r>
            <a:r>
              <a:rPr lang="en-US" b="1" dirty="0"/>
              <a:t>focused </a:t>
            </a:r>
            <a:r>
              <a:rPr lang="en-US" b="1" dirty="0" smtClean="0"/>
              <a:t>crawler</a:t>
            </a:r>
            <a:r>
              <a:rPr lang="en-US" dirty="0" smtClean="0"/>
              <a:t> </a:t>
            </a:r>
            <a:r>
              <a:rPr lang="en-US" dirty="0"/>
              <a:t>is </a:t>
            </a:r>
            <a:r>
              <a:rPr lang="en-US" dirty="0" smtClean="0"/>
              <a:t>a web crawler </a:t>
            </a:r>
            <a:r>
              <a:rPr lang="en-US" dirty="0"/>
              <a:t>that collects Web pages that satisfy some specific </a:t>
            </a:r>
            <a:r>
              <a:rPr lang="en-US" dirty="0" smtClean="0"/>
              <a:t>property</a:t>
            </a:r>
          </a:p>
          <a:p>
            <a:pPr marL="0" indent="0">
              <a:buNone/>
            </a:pPr>
            <a:endParaRPr lang="en-US" dirty="0"/>
          </a:p>
          <a:p>
            <a:pPr marL="0" indent="0">
              <a:buNone/>
            </a:pPr>
            <a:r>
              <a:rPr lang="en-US" dirty="0" smtClean="0"/>
              <a:t> </a:t>
            </a:r>
            <a:r>
              <a:rPr lang="en-US" b="1" u="sng" dirty="0" smtClean="0"/>
              <a:t>PROPERTY</a:t>
            </a:r>
            <a:endParaRPr lang="en-US" dirty="0" smtClean="0"/>
          </a:p>
          <a:p>
            <a:pPr algn="just"/>
            <a:r>
              <a:rPr lang="en-US" dirty="0" smtClean="0"/>
              <a:t>The property can be described in various ways:</a:t>
            </a:r>
          </a:p>
          <a:p>
            <a:pPr lvl="1" algn="just"/>
            <a:r>
              <a:rPr lang="en-US" dirty="0" smtClean="0"/>
              <a:t>A </a:t>
            </a:r>
            <a:r>
              <a:rPr lang="en-US" dirty="0"/>
              <a:t>crawling strategy may be to crawl pages from only a </a:t>
            </a:r>
            <a:r>
              <a:rPr lang="en-US" dirty="0" smtClean="0"/>
              <a:t>specific domain </a:t>
            </a:r>
            <a:r>
              <a:rPr lang="en-US" dirty="0" err="1"/>
              <a:t>eg</a:t>
            </a:r>
            <a:r>
              <a:rPr lang="en-US" dirty="0"/>
              <a:t>. From “.</a:t>
            </a:r>
            <a:r>
              <a:rPr lang="en-US" dirty="0" err="1"/>
              <a:t>pk</a:t>
            </a:r>
            <a:r>
              <a:rPr lang="en-US" dirty="0"/>
              <a:t>”” domain </a:t>
            </a:r>
          </a:p>
          <a:p>
            <a:pPr lvl="1" algn="just"/>
            <a:r>
              <a:rPr lang="en-US" dirty="0"/>
              <a:t>Crawl pages about some specific topic like “cricket”</a:t>
            </a:r>
          </a:p>
          <a:p>
            <a:pPr lvl="1" algn="just"/>
            <a:r>
              <a:rPr lang="en-US" dirty="0"/>
              <a:t>Crawl pages with large </a:t>
            </a:r>
            <a:r>
              <a:rPr lang="en-US" dirty="0" smtClean="0"/>
              <a:t> PageRank </a:t>
            </a:r>
            <a:endParaRPr lang="en-GB" dirty="0"/>
          </a:p>
          <a:p>
            <a:pPr lvl="1"/>
            <a:endParaRPr lang="en-US" dirty="0" smtClean="0"/>
          </a:p>
          <a:p>
            <a:pPr algn="just"/>
            <a:r>
              <a:rPr lang="en-US" dirty="0"/>
              <a:t>The </a:t>
            </a:r>
            <a:r>
              <a:rPr lang="en-US" dirty="0" smtClean="0"/>
              <a:t>focused crawlers </a:t>
            </a:r>
            <a:r>
              <a:rPr lang="en-US" dirty="0"/>
              <a:t>usually </a:t>
            </a:r>
            <a:r>
              <a:rPr lang="en-US" dirty="0" err="1" smtClean="0"/>
              <a:t>relie</a:t>
            </a:r>
            <a:r>
              <a:rPr lang="en-US" dirty="0" smtClean="0"/>
              <a:t> </a:t>
            </a:r>
            <a:r>
              <a:rPr lang="en-US" dirty="0"/>
              <a:t>on a general </a:t>
            </a:r>
            <a:r>
              <a:rPr lang="en-US" dirty="0" smtClean="0"/>
              <a:t>web search engine/ base URL  </a:t>
            </a:r>
            <a:r>
              <a:rPr lang="en-US" dirty="0"/>
              <a:t>for providing starting points</a:t>
            </a:r>
            <a:endParaRPr lang="en-US" dirty="0" smtClean="0"/>
          </a:p>
          <a:p>
            <a:pPr marL="457200" lvl="1" indent="0">
              <a:buNone/>
            </a:pPr>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5369236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1595563"/>
            <a:ext cx="8534400" cy="5536758"/>
          </a:xfrm>
        </p:spPr>
        <p:txBody>
          <a:bodyPr>
            <a:normAutofit/>
          </a:bodyPr>
          <a:lstStyle/>
          <a:p>
            <a:pPr marL="0" indent="0">
              <a:buNone/>
            </a:pPr>
            <a:r>
              <a:rPr lang="en-US" dirty="0" smtClean="0"/>
              <a:t> </a:t>
            </a:r>
            <a:r>
              <a:rPr lang="en-US" b="1" u="sng" dirty="0" smtClean="0"/>
              <a:t>EXAMPLES</a:t>
            </a:r>
            <a:endParaRPr lang="en-US" dirty="0" smtClean="0"/>
          </a:p>
          <a:p>
            <a:r>
              <a:rPr lang="en-US" b="1" dirty="0" smtClean="0"/>
              <a:t>WebCrawler</a:t>
            </a:r>
            <a:r>
              <a:rPr lang="en-US" dirty="0" smtClean="0"/>
              <a:t> : Used to build the first publicly-available full-text index of a subset of the Web.</a:t>
            </a:r>
          </a:p>
          <a:p>
            <a:r>
              <a:rPr lang="en-US" b="1" dirty="0" smtClean="0"/>
              <a:t>World </a:t>
            </a:r>
            <a:r>
              <a:rPr lang="en-US" b="1" dirty="0"/>
              <a:t>Wide Web Worm </a:t>
            </a:r>
            <a:r>
              <a:rPr lang="en-US" dirty="0"/>
              <a:t>: Used to build a simple index of document titles and URLs.</a:t>
            </a:r>
          </a:p>
          <a:p>
            <a:r>
              <a:rPr lang="en-US" b="1" dirty="0"/>
              <a:t>Web Fountain</a:t>
            </a:r>
            <a:r>
              <a:rPr lang="en-US" dirty="0"/>
              <a:t>: Distributed, modular crawler written in C++.</a:t>
            </a:r>
          </a:p>
          <a:p>
            <a:r>
              <a:rPr lang="en-US" b="1" dirty="0"/>
              <a:t>Slug:</a:t>
            </a:r>
            <a:r>
              <a:rPr lang="en-US" dirty="0"/>
              <a:t> Semantic web crawler</a:t>
            </a:r>
          </a:p>
          <a:p>
            <a:pPr algn="just"/>
            <a:endParaRPr lang="en-US" dirty="0" smtClean="0"/>
          </a:p>
          <a:p>
            <a:pPr algn="just"/>
            <a:endParaRPr lang="en-US" dirty="0"/>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3235194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THANKYOU</a:t>
            </a:r>
            <a:endParaRPr lang="en-GB" dirty="0"/>
          </a:p>
        </p:txBody>
      </p:sp>
      <p:sp>
        <p:nvSpPr>
          <p:cNvPr id="3" name="Subtitle 2"/>
          <p:cNvSpPr>
            <a:spLocks noGrp="1"/>
          </p:cNvSpPr>
          <p:nvPr>
            <p:ph type="subTitle" idx="1"/>
          </p:nvPr>
        </p:nvSpPr>
        <p:spPr/>
        <p:txBody>
          <a:bodyPr>
            <a:normAutofit/>
          </a:bodyPr>
          <a:lstStyle/>
          <a:p>
            <a:endParaRPr lang="en-GB" dirty="0"/>
          </a:p>
        </p:txBody>
      </p:sp>
    </p:spTree>
    <p:extLst>
      <p:ext uri="{BB962C8B-B14F-4D97-AF65-F5344CB8AC3E}">
        <p14:creationId xmlns:p14="http://schemas.microsoft.com/office/powerpoint/2010/main" val="4241084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FOCUSED CRAWLERS</a:t>
            </a:r>
            <a:endParaRPr lang="en-GB" dirty="0"/>
          </a:p>
        </p:txBody>
      </p:sp>
      <p:sp>
        <p:nvSpPr>
          <p:cNvPr id="3" name="Subtitle 2"/>
          <p:cNvSpPr>
            <a:spLocks noGrp="1"/>
          </p:cNvSpPr>
          <p:nvPr>
            <p:ph type="subTitle" idx="1"/>
          </p:nvPr>
        </p:nvSpPr>
        <p:spPr/>
        <p:txBody>
          <a:bodyPr/>
          <a:lstStyle/>
          <a:p>
            <a:r>
              <a:rPr lang="en-GB" dirty="0" smtClean="0"/>
              <a:t>History-Early Development</a:t>
            </a:r>
            <a:endParaRPr lang="en-GB" dirty="0"/>
          </a:p>
        </p:txBody>
      </p:sp>
    </p:spTree>
    <p:extLst>
      <p:ext uri="{BB962C8B-B14F-4D97-AF65-F5344CB8AC3E}">
        <p14:creationId xmlns:p14="http://schemas.microsoft.com/office/powerpoint/2010/main" val="638866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196552"/>
            <a:ext cx="8534400" cy="5536758"/>
          </a:xfrm>
        </p:spPr>
        <p:txBody>
          <a:bodyPr>
            <a:normAutofit/>
          </a:bodyPr>
          <a:lstStyle/>
          <a:p>
            <a:pPr marL="0" indent="0">
              <a:buNone/>
            </a:pPr>
            <a:r>
              <a:rPr lang="en-US" dirty="0" smtClean="0"/>
              <a:t> </a:t>
            </a:r>
            <a:r>
              <a:rPr lang="en-US" b="1" u="sng" dirty="0" smtClean="0"/>
              <a:t>HISTORY</a:t>
            </a:r>
            <a:endParaRPr lang="en-US" dirty="0" smtClean="0"/>
          </a:p>
          <a:p>
            <a:pPr algn="just"/>
            <a:r>
              <a:rPr lang="en-US" dirty="0" smtClean="0"/>
              <a:t>The term “Focused </a:t>
            </a:r>
            <a:r>
              <a:rPr lang="en-US" dirty="0"/>
              <a:t>C</a:t>
            </a:r>
            <a:r>
              <a:rPr lang="en-US" dirty="0" smtClean="0"/>
              <a:t>rawlers” was first coined by </a:t>
            </a:r>
            <a:r>
              <a:rPr lang="en-US" dirty="0" err="1"/>
              <a:t>Mr</a:t>
            </a:r>
            <a:r>
              <a:rPr lang="en-US" dirty="0"/>
              <a:t> </a:t>
            </a:r>
            <a:r>
              <a:rPr lang="en-GB" dirty="0" err="1">
                <a:hlinkClick r:id="rId2"/>
              </a:rPr>
              <a:t>Soumen</a:t>
            </a:r>
            <a:r>
              <a:rPr lang="en-GB" dirty="0">
                <a:hlinkClick r:id="rId2"/>
              </a:rPr>
              <a:t> </a:t>
            </a:r>
            <a:r>
              <a:rPr lang="en-GB" dirty="0" err="1" smtClean="0">
                <a:hlinkClick r:id="rId2"/>
              </a:rPr>
              <a:t>Chakrabarti</a:t>
            </a:r>
            <a:r>
              <a:rPr lang="en-US" dirty="0" smtClean="0"/>
              <a:t> in the paper published in 1999, titled</a:t>
            </a:r>
          </a:p>
          <a:p>
            <a:pPr marL="0" indent="0" algn="just">
              <a:buNone/>
            </a:pPr>
            <a:r>
              <a:rPr lang="en-US" b="1" dirty="0"/>
              <a:t>    </a:t>
            </a:r>
            <a:r>
              <a:rPr lang="en-US" b="1" dirty="0" smtClean="0"/>
              <a:t>“Focused Crawling: A New Approach to Topic-Specific Web</a:t>
            </a:r>
          </a:p>
          <a:p>
            <a:pPr marL="0" indent="0" algn="just">
              <a:buNone/>
            </a:pPr>
            <a:r>
              <a:rPr lang="en-US" b="1" dirty="0" smtClean="0"/>
              <a:t>     Resource Discovery”</a:t>
            </a:r>
            <a:endParaRPr lang="en-US" dirty="0" smtClean="0"/>
          </a:p>
          <a:p>
            <a:pPr algn="just"/>
            <a:r>
              <a:rPr lang="en-US" dirty="0" smtClean="0"/>
              <a:t>It was a Taxonomy based focused crawler.  Following hypertext </a:t>
            </a:r>
            <a:r>
              <a:rPr lang="en-US" dirty="0"/>
              <a:t>mining programs </a:t>
            </a:r>
            <a:r>
              <a:rPr lang="en-US" dirty="0" smtClean="0"/>
              <a:t>were developed for guiding the crawlers:</a:t>
            </a:r>
          </a:p>
          <a:p>
            <a:pPr lvl="1" algn="just"/>
            <a:r>
              <a:rPr lang="en-US" dirty="0" smtClean="0"/>
              <a:t>A </a:t>
            </a:r>
            <a:r>
              <a:rPr lang="en-US" b="1" dirty="0"/>
              <a:t>classifier</a:t>
            </a:r>
            <a:r>
              <a:rPr lang="en-US" dirty="0"/>
              <a:t> that evaluates the relevance of a hypertext document with respect to the </a:t>
            </a:r>
            <a:r>
              <a:rPr lang="en-US" dirty="0" smtClean="0"/>
              <a:t>focused topics</a:t>
            </a:r>
            <a:r>
              <a:rPr lang="en-US" dirty="0"/>
              <a:t> </a:t>
            </a:r>
            <a:endParaRPr lang="en-US" dirty="0" smtClean="0"/>
          </a:p>
          <a:p>
            <a:pPr lvl="1" algn="just"/>
            <a:r>
              <a:rPr lang="en-US" dirty="0" smtClean="0"/>
              <a:t>A </a:t>
            </a:r>
            <a:r>
              <a:rPr lang="en-US" b="1" dirty="0"/>
              <a:t>distiller</a:t>
            </a:r>
            <a:r>
              <a:rPr lang="en-US" dirty="0"/>
              <a:t> that identifies hypertext nodes  that  are  great  access  points  to  many  relevant  pages  within  a  few  </a:t>
            </a:r>
            <a:r>
              <a:rPr lang="en-US" dirty="0" smtClean="0"/>
              <a:t>links</a:t>
            </a:r>
          </a:p>
          <a:p>
            <a:pPr lvl="1" algn="just"/>
            <a:r>
              <a:rPr lang="en-US" dirty="0"/>
              <a:t>A </a:t>
            </a:r>
            <a:r>
              <a:rPr lang="en-US" b="1" dirty="0"/>
              <a:t>crawler</a:t>
            </a:r>
            <a:r>
              <a:rPr lang="en-US" dirty="0"/>
              <a:t> with  dynamically  reconfigurable  priority controls  which  is  governed  by  the  classifier  and </a:t>
            </a:r>
            <a:r>
              <a:rPr lang="en-US" dirty="0" smtClean="0"/>
              <a:t>distiller. It then downloads the documents.</a:t>
            </a:r>
            <a:endParaRPr lang="en-US" dirty="0"/>
          </a:p>
          <a:p>
            <a:pPr lvl="1"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2721851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166628"/>
            <a:ext cx="8534400" cy="5536758"/>
          </a:xfrm>
        </p:spPr>
        <p:txBody>
          <a:bodyPr>
            <a:normAutofit/>
          </a:bodyPr>
          <a:lstStyle/>
          <a:p>
            <a:pPr marL="0" indent="0">
              <a:buNone/>
            </a:pPr>
            <a:r>
              <a:rPr lang="en-US" b="1" u="sng" dirty="0" smtClean="0"/>
              <a:t>BLOCK DIAGRAM</a:t>
            </a:r>
            <a:endParaRPr lang="en-US" dirty="0" smtClean="0"/>
          </a:p>
          <a:p>
            <a:r>
              <a:rPr lang="en-US" dirty="0"/>
              <a:t>The </a:t>
            </a:r>
            <a:r>
              <a:rPr lang="en-US" dirty="0" smtClean="0"/>
              <a:t>following diagram has been depicted in paper </a:t>
            </a:r>
            <a:r>
              <a:rPr lang="en-US" dirty="0" err="1"/>
              <a:t>paper</a:t>
            </a:r>
            <a:r>
              <a:rPr lang="en-US" dirty="0"/>
              <a:t> published in </a:t>
            </a:r>
            <a:r>
              <a:rPr lang="en-US" dirty="0" smtClean="0"/>
              <a:t>2015 by Mr. </a:t>
            </a:r>
            <a:r>
              <a:rPr lang="en-US" dirty="0" err="1"/>
              <a:t>Dvijesh</a:t>
            </a:r>
            <a:r>
              <a:rPr lang="en-US" dirty="0"/>
              <a:t> </a:t>
            </a:r>
            <a:r>
              <a:rPr lang="en-US" dirty="0" smtClean="0"/>
              <a:t>Bhatt titled </a:t>
            </a:r>
            <a:r>
              <a:rPr lang="en-US" b="1" dirty="0" smtClean="0"/>
              <a:t>” </a:t>
            </a:r>
            <a:r>
              <a:rPr lang="en-US" b="1" dirty="0"/>
              <a:t>Focused Web </a:t>
            </a:r>
            <a:r>
              <a:rPr lang="en-US" b="1" dirty="0" smtClean="0"/>
              <a:t>Crawler” </a:t>
            </a:r>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pic>
        <p:nvPicPr>
          <p:cNvPr id="5" name="Picture 4"/>
          <p:cNvPicPr>
            <a:picLocks noChangeAspect="1"/>
          </p:cNvPicPr>
          <p:nvPr/>
        </p:nvPicPr>
        <p:blipFill>
          <a:blip r:embed="rId2"/>
          <a:stretch>
            <a:fillRect/>
          </a:stretch>
        </p:blipFill>
        <p:spPr>
          <a:xfrm>
            <a:off x="5636030" y="2876291"/>
            <a:ext cx="3674226" cy="1339741"/>
          </a:xfrm>
          <a:prstGeom prst="rect">
            <a:avLst/>
          </a:prstGeom>
        </p:spPr>
      </p:pic>
      <p:pic>
        <p:nvPicPr>
          <p:cNvPr id="6" name="Picture 5"/>
          <p:cNvPicPr>
            <a:picLocks noChangeAspect="1"/>
          </p:cNvPicPr>
          <p:nvPr/>
        </p:nvPicPr>
        <p:blipFill>
          <a:blip r:embed="rId3"/>
          <a:stretch>
            <a:fillRect/>
          </a:stretch>
        </p:blipFill>
        <p:spPr>
          <a:xfrm>
            <a:off x="1251412" y="2876291"/>
            <a:ext cx="3867842" cy="2117432"/>
          </a:xfrm>
          <a:prstGeom prst="rect">
            <a:avLst/>
          </a:prstGeom>
        </p:spPr>
      </p:pic>
    </p:spTree>
    <p:extLst>
      <p:ext uri="{BB962C8B-B14F-4D97-AF65-F5344CB8AC3E}">
        <p14:creationId xmlns:p14="http://schemas.microsoft.com/office/powerpoint/2010/main" val="3291176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196552"/>
            <a:ext cx="8534400" cy="5536758"/>
          </a:xfrm>
        </p:spPr>
        <p:txBody>
          <a:bodyPr>
            <a:normAutofit/>
          </a:bodyPr>
          <a:lstStyle/>
          <a:p>
            <a:pPr marL="0" indent="0">
              <a:buNone/>
            </a:pPr>
            <a:r>
              <a:rPr lang="en-US" b="1" u="sng" dirty="0" smtClean="0"/>
              <a:t>ARCHITECTURE</a:t>
            </a:r>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b="1" u="sng" dirty="0"/>
          </a:p>
          <a:p>
            <a:pPr marL="0" indent="0">
              <a:buNone/>
            </a:pPr>
            <a:endParaRPr lang="en-US" b="1" u="sng" dirty="0" smtClean="0"/>
          </a:p>
          <a:p>
            <a:pPr marL="0" indent="0">
              <a:buNone/>
            </a:pPr>
            <a:endParaRPr lang="en-US" dirty="0" smtClean="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923" y="1955376"/>
            <a:ext cx="6085483" cy="3229881"/>
          </a:xfrm>
          <a:prstGeom prst="rect">
            <a:avLst/>
          </a:prstGeom>
        </p:spPr>
      </p:pic>
    </p:spTree>
    <p:extLst>
      <p:ext uri="{BB962C8B-B14F-4D97-AF65-F5344CB8AC3E}">
        <p14:creationId xmlns:p14="http://schemas.microsoft.com/office/powerpoint/2010/main" val="776349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196552"/>
            <a:ext cx="8534400" cy="5536758"/>
          </a:xfrm>
        </p:spPr>
        <p:txBody>
          <a:bodyPr>
            <a:normAutofit/>
          </a:bodyPr>
          <a:lstStyle/>
          <a:p>
            <a:pPr marL="0" indent="0">
              <a:buNone/>
            </a:pPr>
            <a:r>
              <a:rPr lang="en-US" sz="2200" b="1" u="sng" dirty="0" smtClean="0"/>
              <a:t>CATEGORIES</a:t>
            </a:r>
            <a:endParaRPr lang="en-US" sz="2200" dirty="0" smtClean="0"/>
          </a:p>
          <a:p>
            <a:pPr algn="just"/>
            <a:r>
              <a:rPr lang="en-US" dirty="0" smtClean="0"/>
              <a:t>In the research paper by </a:t>
            </a:r>
            <a:r>
              <a:rPr lang="en-US" dirty="0" err="1"/>
              <a:t>Mr</a:t>
            </a:r>
            <a:r>
              <a:rPr lang="en-US" dirty="0"/>
              <a:t> </a:t>
            </a:r>
            <a:r>
              <a:rPr lang="en-GB" dirty="0"/>
              <a:t>Sotiris </a:t>
            </a:r>
            <a:r>
              <a:rPr lang="en-GB" dirty="0" smtClean="0"/>
              <a:t>Batsakis</a:t>
            </a:r>
            <a:r>
              <a:rPr lang="en-US" dirty="0" smtClean="0"/>
              <a:t> published in 2012, titled</a:t>
            </a:r>
          </a:p>
          <a:p>
            <a:pPr marL="0" indent="0" algn="just">
              <a:buNone/>
            </a:pPr>
            <a:r>
              <a:rPr lang="en-US" b="1" dirty="0"/>
              <a:t>    “Improving the Performance of Focused Web Crawlers</a:t>
            </a:r>
            <a:r>
              <a:rPr lang="en-US" b="1" dirty="0" smtClean="0"/>
              <a:t>”</a:t>
            </a:r>
          </a:p>
          <a:p>
            <a:pPr marL="0" indent="0" algn="just">
              <a:buNone/>
            </a:pPr>
            <a:r>
              <a:rPr lang="en-US" b="1" dirty="0"/>
              <a:t> </a:t>
            </a:r>
            <a:r>
              <a:rPr lang="en-US" b="1" dirty="0" smtClean="0"/>
              <a:t>    </a:t>
            </a:r>
            <a:r>
              <a:rPr lang="en-US" dirty="0" smtClean="0"/>
              <a:t>following categories have been defined:</a:t>
            </a:r>
          </a:p>
          <a:p>
            <a:pPr lvl="1" algn="just"/>
            <a:r>
              <a:rPr lang="en-US" b="1" dirty="0"/>
              <a:t>Classic Focused Crawlers </a:t>
            </a:r>
            <a:r>
              <a:rPr lang="en-US" dirty="0" smtClean="0"/>
              <a:t>take </a:t>
            </a:r>
            <a:r>
              <a:rPr lang="en-US" dirty="0"/>
              <a:t>as </a:t>
            </a:r>
            <a:r>
              <a:rPr lang="en-US" b="1" dirty="0"/>
              <a:t>input a user query </a:t>
            </a:r>
            <a:r>
              <a:rPr lang="en-US" dirty="0"/>
              <a:t>that describes the topic, a set of starting  (seed)  page  URLs  and  they  guide  the  search  towards  pages  of  interest.    They incorporate  criteria  for  assigning  higher  download  priorities  to  links  based  on  their </a:t>
            </a:r>
            <a:r>
              <a:rPr lang="en-US" dirty="0" smtClean="0"/>
              <a:t> </a:t>
            </a:r>
            <a:r>
              <a:rPr lang="en-US" dirty="0"/>
              <a:t>likelihood  to  lead  to  pages  on  the  topic  of  query.  Pages  pointed  to </a:t>
            </a:r>
            <a:r>
              <a:rPr lang="en-US" dirty="0" smtClean="0"/>
              <a:t>by  </a:t>
            </a:r>
            <a:r>
              <a:rPr lang="en-US" dirty="0"/>
              <a:t>links  with  higher priority are downloaded  first.  The  crawler  proceeds  recursively  on the links  contained  in the   downloaded   pages.   </a:t>
            </a:r>
            <a:endParaRPr lang="en-US" dirty="0" smtClean="0"/>
          </a:p>
          <a:p>
            <a:pPr lvl="1" algn="just"/>
            <a:r>
              <a:rPr lang="en-US" dirty="0" smtClean="0"/>
              <a:t>Typically</a:t>
            </a:r>
            <a:r>
              <a:rPr lang="en-US" dirty="0"/>
              <a:t>,   download   priorities   are   computed   based   on   the similarity  between  the  </a:t>
            </a:r>
            <a:r>
              <a:rPr lang="en-US" b="1" dirty="0"/>
              <a:t>topic  and  the  anchor  text  </a:t>
            </a:r>
            <a:r>
              <a:rPr lang="en-US" dirty="0"/>
              <a:t>of  a  page  link  or between  the  topic  and  text of the page containing the link (most likely, they are related to pages on the topic of the query). Text similarity is computed using an information similarity model such as the  Boolean or the Vector Space </a:t>
            </a:r>
            <a:r>
              <a:rPr lang="en-US" dirty="0" smtClean="0"/>
              <a:t>Model.</a:t>
            </a:r>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2613079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689" y="1134019"/>
            <a:ext cx="8534400" cy="5536758"/>
          </a:xfrm>
        </p:spPr>
        <p:txBody>
          <a:bodyPr>
            <a:normAutofit/>
          </a:bodyPr>
          <a:lstStyle/>
          <a:p>
            <a:pPr marL="0" indent="0">
              <a:buNone/>
            </a:pPr>
            <a:r>
              <a:rPr lang="en-US" dirty="0" smtClean="0"/>
              <a:t> </a:t>
            </a:r>
            <a:r>
              <a:rPr lang="en-US" sz="2200" b="1" u="sng" dirty="0" smtClean="0"/>
              <a:t>CATEGORIES</a:t>
            </a:r>
            <a:endParaRPr lang="en-US" sz="2200" dirty="0" smtClean="0"/>
          </a:p>
          <a:p>
            <a:pPr lvl="1" algn="just"/>
            <a:r>
              <a:rPr lang="en-US" b="1" dirty="0" smtClean="0"/>
              <a:t>Semantic  </a:t>
            </a:r>
            <a:r>
              <a:rPr lang="en-US" b="1" dirty="0"/>
              <a:t>Crawlers </a:t>
            </a:r>
            <a:r>
              <a:rPr lang="en-US" sz="1700" dirty="0"/>
              <a:t>are  a  variation  of  classic  focused crawlers. Download  priorities are assigned to pages by applying </a:t>
            </a:r>
            <a:r>
              <a:rPr lang="en-US" sz="1700" b="1" dirty="0"/>
              <a:t>semantic</a:t>
            </a:r>
            <a:r>
              <a:rPr lang="en-US" sz="1700" dirty="0"/>
              <a:t> </a:t>
            </a:r>
            <a:r>
              <a:rPr lang="en-US" sz="1700" b="1" dirty="0"/>
              <a:t>similarity</a:t>
            </a:r>
            <a:r>
              <a:rPr lang="en-US" sz="1700" dirty="0"/>
              <a:t> criteria for computing page-to-topic relevance.</a:t>
            </a:r>
          </a:p>
          <a:p>
            <a:pPr lvl="1" algn="just"/>
            <a:endParaRPr lang="en-US" sz="1700" b="1" dirty="0" smtClean="0"/>
          </a:p>
          <a:p>
            <a:pPr lvl="1" algn="just"/>
            <a:r>
              <a:rPr lang="en-US" sz="1700" b="1" dirty="0" smtClean="0"/>
              <a:t>Learning </a:t>
            </a:r>
            <a:r>
              <a:rPr lang="en-US" sz="1700" b="1" dirty="0"/>
              <a:t>Crawlers </a:t>
            </a:r>
            <a:r>
              <a:rPr lang="en-US" sz="1700" dirty="0"/>
              <a:t>apply a </a:t>
            </a:r>
            <a:r>
              <a:rPr lang="en-US" sz="1700" b="1" dirty="0"/>
              <a:t>training</a:t>
            </a:r>
            <a:r>
              <a:rPr lang="en-US" sz="1700" dirty="0"/>
              <a:t>  </a:t>
            </a:r>
            <a:r>
              <a:rPr lang="en-US" sz="1700" b="1" dirty="0"/>
              <a:t>process</a:t>
            </a:r>
            <a:r>
              <a:rPr lang="en-US" sz="1700" dirty="0"/>
              <a:t>  for assigning visit priorities to web pages and  for  guiding  the  crawling  process . </a:t>
            </a:r>
            <a:endParaRPr lang="en-US" sz="1700" dirty="0" smtClean="0"/>
          </a:p>
          <a:p>
            <a:pPr lvl="1" algn="just"/>
            <a:r>
              <a:rPr lang="en-US" sz="1700" dirty="0" smtClean="0"/>
              <a:t>Typically</a:t>
            </a:r>
            <a:r>
              <a:rPr lang="en-US" sz="1700" dirty="0"/>
              <a:t>, a learning crawler  is supplied with a </a:t>
            </a:r>
            <a:r>
              <a:rPr lang="en-US" sz="1700" b="1" dirty="0"/>
              <a:t>training</a:t>
            </a:r>
            <a:r>
              <a:rPr lang="en-US" sz="1700" dirty="0"/>
              <a:t> </a:t>
            </a:r>
            <a:r>
              <a:rPr lang="en-US" sz="1700" b="1" dirty="0"/>
              <a:t>set</a:t>
            </a:r>
            <a:r>
              <a:rPr lang="en-US" sz="1700" dirty="0"/>
              <a:t> consisting of </a:t>
            </a:r>
            <a:r>
              <a:rPr lang="en-US" sz="1700" b="1" dirty="0"/>
              <a:t>relevant</a:t>
            </a:r>
            <a:r>
              <a:rPr lang="en-US" sz="1700" dirty="0"/>
              <a:t> and  </a:t>
            </a:r>
            <a:r>
              <a:rPr lang="en-US" sz="1700" b="1" dirty="0"/>
              <a:t>not relevant </a:t>
            </a:r>
            <a:r>
              <a:rPr lang="en-US" sz="1700" dirty="0"/>
              <a:t>w</a:t>
            </a:r>
            <a:r>
              <a:rPr lang="en-US" sz="1700" dirty="0" smtClean="0"/>
              <a:t>eb </a:t>
            </a:r>
            <a:r>
              <a:rPr lang="en-US" sz="1700" dirty="0"/>
              <a:t>pages which </a:t>
            </a:r>
            <a:r>
              <a:rPr lang="en-US" sz="1700" dirty="0" smtClean="0"/>
              <a:t>is </a:t>
            </a:r>
            <a:r>
              <a:rPr lang="en-US" sz="1700" dirty="0"/>
              <a:t>used to train the learning crawler. Higher visit priority is assigned to links extracted from web pages classified as relevant to the topic</a:t>
            </a:r>
            <a:r>
              <a:rPr lang="en-US" sz="1700" dirty="0" smtClean="0"/>
              <a:t>.</a:t>
            </a:r>
          </a:p>
          <a:p>
            <a:pPr lvl="1" algn="just"/>
            <a:endParaRPr lang="en-US" sz="1700" dirty="0"/>
          </a:p>
          <a:p>
            <a:pPr lvl="1" algn="just"/>
            <a:r>
              <a:rPr lang="en-US" sz="1800" b="1" dirty="0"/>
              <a:t>Hybrid</a:t>
            </a:r>
            <a:r>
              <a:rPr lang="en-US" sz="1800" dirty="0"/>
              <a:t>  methods are also incorporated in crawlers that suggest combining ideas  from learning crawlers and classic focused crawlers</a:t>
            </a:r>
          </a:p>
          <a:p>
            <a:pPr lvl="1" algn="just"/>
            <a:endParaRPr lang="en-US" sz="1700" dirty="0"/>
          </a:p>
          <a:p>
            <a:pPr lvl="1" algn="just"/>
            <a:endParaRPr lang="en-US" sz="1700" dirty="0" smtClean="0"/>
          </a:p>
          <a:p>
            <a:pPr lvl="1" algn="just"/>
            <a:endParaRPr lang="en-US" sz="1700" dirty="0"/>
          </a:p>
          <a:p>
            <a:pPr lvl="1" algn="just"/>
            <a:endParaRPr lang="en-US" sz="1700" dirty="0" smtClean="0"/>
          </a:p>
          <a:p>
            <a:pPr lvl="1" algn="just"/>
            <a:endParaRPr lang="en-US" sz="1700" dirty="0"/>
          </a:p>
          <a:p>
            <a:pPr lvl="1" algn="just"/>
            <a:endParaRPr lang="en-US" sz="1700" dirty="0" smtClean="0"/>
          </a:p>
          <a:p>
            <a:pPr lvl="1" algn="just"/>
            <a:endParaRPr lang="en-US" sz="1700" dirty="0" smtClean="0"/>
          </a:p>
          <a:p>
            <a:pPr lvl="1" algn="just"/>
            <a:endParaRPr lang="en-US" sz="1700" dirty="0"/>
          </a:p>
          <a:p>
            <a:pPr lvl="1" algn="just"/>
            <a:endParaRPr lang="en-US" sz="1700" dirty="0" smtClean="0"/>
          </a:p>
          <a:p>
            <a:pPr lvl="1" algn="just"/>
            <a:endParaRPr lang="en-US" sz="1700" dirty="0"/>
          </a:p>
        </p:txBody>
      </p:sp>
      <p:sp>
        <p:nvSpPr>
          <p:cNvPr id="4" name="TextBox 3"/>
          <p:cNvSpPr txBox="1"/>
          <p:nvPr/>
        </p:nvSpPr>
        <p:spPr>
          <a:xfrm>
            <a:off x="852054" y="673331"/>
            <a:ext cx="3794762" cy="523220"/>
          </a:xfrm>
          <a:prstGeom prst="rect">
            <a:avLst/>
          </a:prstGeom>
          <a:noFill/>
        </p:spPr>
        <p:txBody>
          <a:bodyPr wrap="square" rtlCol="0">
            <a:spAutoFit/>
          </a:bodyPr>
          <a:lstStyle/>
          <a:p>
            <a:r>
              <a:rPr lang="en-GB" sz="2800" dirty="0" smtClean="0"/>
              <a:t>FOCUSED CRAWLERS </a:t>
            </a:r>
            <a:endParaRPr lang="en-GB" sz="2800" dirty="0"/>
          </a:p>
        </p:txBody>
      </p:sp>
    </p:spTree>
    <p:extLst>
      <p:ext uri="{BB962C8B-B14F-4D97-AF65-F5344CB8AC3E}">
        <p14:creationId xmlns:p14="http://schemas.microsoft.com/office/powerpoint/2010/main" val="1307019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3480</TotalTime>
  <Words>2599</Words>
  <Application>Microsoft Office PowerPoint</Application>
  <PresentationFormat>Widescreen</PresentationFormat>
  <Paragraphs>313</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Trebuchet MS</vt:lpstr>
      <vt:lpstr>Wingdings 3</vt:lpstr>
      <vt:lpstr>Facet</vt:lpstr>
      <vt:lpstr>FOCUSED CRAWLERS</vt:lpstr>
      <vt:lpstr>PowerPoint Presentation</vt:lpstr>
      <vt:lpstr>PowerPoint Presentation</vt:lpstr>
      <vt:lpstr>FOCUSED CRAWLERS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FOCUSED CRAWLERS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FOCUSED CRAWLERS</dc:title>
  <dc:creator>Masood Alam Abbasi  / PhD Scholar (FCS)</dc:creator>
  <cp:lastModifiedBy>Dr. Shakeel Ahmed Khoja / Chairperson-Department of Computer Science @ City Campus</cp:lastModifiedBy>
  <cp:revision>107</cp:revision>
  <cp:lastPrinted>2017-09-15T04:46:11Z</cp:lastPrinted>
  <dcterms:created xsi:type="dcterms:W3CDTF">2017-09-12T04:34:02Z</dcterms:created>
  <dcterms:modified xsi:type="dcterms:W3CDTF">2017-09-17T07:19:50Z</dcterms:modified>
</cp:coreProperties>
</file>