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3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8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5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ED617-F1CC-4BB8-B178-BC2EC4F2DF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45F-F592-4755-9036-AF454B38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Pruning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perform index pruning in such a way that </a:t>
            </a:r>
            <a:r>
              <a:rPr lang="en-US" dirty="0" smtClean="0"/>
              <a:t>a human </a:t>
            </a:r>
            <a:r>
              <a:rPr lang="en-US" dirty="0"/>
              <a:t>“cannot distinguish the difference” between the </a:t>
            </a:r>
            <a:r>
              <a:rPr lang="en-US" dirty="0" smtClean="0"/>
              <a:t>results  of </a:t>
            </a:r>
            <a:r>
              <a:rPr lang="en-US" dirty="0"/>
              <a:t>a search engine whose index is pruned and one </a:t>
            </a:r>
            <a:r>
              <a:rPr lang="en-US" dirty="0" smtClean="0"/>
              <a:t>whose  index </a:t>
            </a:r>
            <a:r>
              <a:rPr lang="en-US" dirty="0"/>
              <a:t>is not pruned. Therefore, as in any </a:t>
            </a:r>
            <a:r>
              <a:rPr lang="en-US" dirty="0" err="1"/>
              <a:t>lossy</a:t>
            </a:r>
            <a:r>
              <a:rPr lang="en-US" dirty="0"/>
              <a:t> </a:t>
            </a:r>
            <a:r>
              <a:rPr lang="en-US" dirty="0" smtClean="0"/>
              <a:t>compression technique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remove </a:t>
            </a:r>
            <a:r>
              <a:rPr lang="en-US" dirty="0"/>
              <a:t>the least important </a:t>
            </a:r>
            <a:r>
              <a:rPr lang="en-US" dirty="0" smtClean="0"/>
              <a:t>entries  from </a:t>
            </a:r>
            <a:r>
              <a:rPr lang="en-US" dirty="0"/>
              <a:t>the index, so that the visible effects of the compression</a:t>
            </a:r>
          </a:p>
          <a:p>
            <a:pPr marL="0" indent="0">
              <a:buNone/>
            </a:pPr>
            <a:r>
              <a:rPr lang="en-US" dirty="0"/>
              <a:t>(in terms of the results obtained) are very </a:t>
            </a:r>
            <a:r>
              <a:rPr lang="en-US" dirty="0" err="1"/>
              <a:t>smal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>
                <a:solidFill>
                  <a:srgbClr val="FF0000"/>
                </a:solidFill>
              </a:rPr>
              <a:t>to identify the </a:t>
            </a:r>
            <a:r>
              <a:rPr lang="en-US" dirty="0" smtClean="0">
                <a:solidFill>
                  <a:srgbClr val="FF0000"/>
                </a:solidFill>
              </a:rPr>
              <a:t>least important </a:t>
            </a:r>
            <a:r>
              <a:rPr lang="en-US" dirty="0">
                <a:solidFill>
                  <a:srgbClr val="FF0000"/>
                </a:solidFill>
              </a:rPr>
              <a:t>entries in the index. </a:t>
            </a:r>
            <a:r>
              <a:rPr lang="en-US" dirty="0"/>
              <a:t>We begin with the </a:t>
            </a:r>
            <a:r>
              <a:rPr lang="en-US" dirty="0" smtClean="0"/>
              <a:t>usual assumption </a:t>
            </a:r>
            <a:r>
              <a:rPr lang="en-US" dirty="0"/>
              <a:t>that for each query, there is a scoring </a:t>
            </a:r>
            <a:r>
              <a:rPr lang="en-US" dirty="0" smtClean="0"/>
              <a:t>function  that </a:t>
            </a:r>
            <a:r>
              <a:rPr lang="en-US" dirty="0"/>
              <a:t>assigns a score to each document, so that the </a:t>
            </a:r>
            <a:r>
              <a:rPr lang="en-US" dirty="0" smtClean="0"/>
              <a:t>documents with </a:t>
            </a:r>
            <a:r>
              <a:rPr lang="en-US" dirty="0"/>
              <a:t>the highest scores are the most relevant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BM25 in above case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and precise text search engines are widely used </a:t>
            </a:r>
            <a:r>
              <a:rPr lang="en-US" dirty="0" smtClean="0"/>
              <a:t>in Web </a:t>
            </a:r>
            <a:r>
              <a:rPr lang="en-US" dirty="0"/>
              <a:t>and desktop applications. </a:t>
            </a: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query </a:t>
            </a:r>
            <a:r>
              <a:rPr lang="en-US" dirty="0" smtClean="0"/>
              <a:t>evaluation is </a:t>
            </a:r>
            <a:r>
              <a:rPr lang="en-US" dirty="0"/>
              <a:t>attained in these search engines by use of an </a:t>
            </a:r>
            <a:r>
              <a:rPr lang="en-US" dirty="0" smtClean="0"/>
              <a:t>inverted file</a:t>
            </a:r>
            <a:r>
              <a:rPr lang="en-US" dirty="0"/>
              <a:t>, which provides an association between terms1 and </a:t>
            </a:r>
            <a:r>
              <a:rPr lang="en-US" dirty="0" smtClean="0"/>
              <a:t>documents in </a:t>
            </a:r>
            <a:r>
              <a:rPr lang="en-US" dirty="0"/>
              <a:t>the collection.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Indexing </a:t>
            </a:r>
            <a:r>
              <a:rPr lang="en-US" dirty="0">
                <a:solidFill>
                  <a:srgbClr val="FF0000"/>
                </a:solidFill>
              </a:rPr>
              <a:t>a large collection of </a:t>
            </a:r>
            <a:r>
              <a:rPr lang="en-US" dirty="0" smtClean="0">
                <a:solidFill>
                  <a:srgbClr val="FF0000"/>
                </a:solidFill>
              </a:rPr>
              <a:t>documents might </a:t>
            </a:r>
            <a:r>
              <a:rPr lang="en-US" dirty="0">
                <a:solidFill>
                  <a:srgbClr val="FF0000"/>
                </a:solidFill>
              </a:rPr>
              <a:t>result in huge index files that are hard </a:t>
            </a:r>
            <a:r>
              <a:rPr lang="en-US" dirty="0" smtClean="0">
                <a:solidFill>
                  <a:srgbClr val="FF0000"/>
                </a:solidFill>
              </a:rPr>
              <a:t>to maintain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Therefore, it is important to utilize efficient </a:t>
            </a:r>
            <a:r>
              <a:rPr lang="en-US" dirty="0" smtClean="0">
                <a:solidFill>
                  <a:srgbClr val="FF0000"/>
                </a:solidFill>
              </a:rPr>
              <a:t>compression  methods </a:t>
            </a:r>
            <a:r>
              <a:rPr lang="en-US" dirty="0">
                <a:solidFill>
                  <a:srgbClr val="FF0000"/>
                </a:solidFill>
              </a:rPr>
              <a:t>for index files.</a:t>
            </a:r>
          </a:p>
        </p:txBody>
      </p:sp>
    </p:spTree>
    <p:extLst>
      <p:ext uri="{BB962C8B-B14F-4D97-AF65-F5344CB8AC3E}">
        <p14:creationId xmlns:p14="http://schemas.microsoft.com/office/powerpoint/2010/main" val="25987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479"/>
            <a:ext cx="10515600" cy="4351338"/>
          </a:xfrm>
        </p:spPr>
        <p:txBody>
          <a:bodyPr/>
          <a:lstStyle/>
          <a:p>
            <a:r>
              <a:rPr lang="en-US" dirty="0" smtClean="0"/>
              <a:t>Stored fields </a:t>
            </a:r>
          </a:p>
          <a:p>
            <a:r>
              <a:rPr lang="en-US" dirty="0" smtClean="0"/>
              <a:t>Terms dictionary </a:t>
            </a:r>
          </a:p>
          <a:p>
            <a:r>
              <a:rPr lang="en-US" dirty="0" smtClean="0"/>
              <a:t>Term frequency data </a:t>
            </a:r>
          </a:p>
          <a:p>
            <a:r>
              <a:rPr lang="en-US" dirty="0" smtClean="0"/>
              <a:t>Positional data (postings) – With or without payload data</a:t>
            </a:r>
          </a:p>
          <a:p>
            <a:r>
              <a:rPr lang="en-US" dirty="0" smtClean="0"/>
              <a:t> Term frequency vectors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is usually &lt;&lt; 1000</a:t>
            </a:r>
          </a:p>
          <a:p>
            <a:pPr marL="0" indent="0">
              <a:buNone/>
            </a:pPr>
            <a:r>
              <a:rPr lang="en-US" dirty="0" smtClean="0"/>
              <a:t>● Number of documents may be into millions</a:t>
            </a:r>
          </a:p>
          <a:p>
            <a:pPr marL="0" indent="0">
              <a:buNone/>
            </a:pPr>
            <a:r>
              <a:rPr lang="en-US" dirty="0" smtClean="0"/>
              <a:t>● Number of terms usually is well into millions</a:t>
            </a:r>
          </a:p>
          <a:p>
            <a:pPr marL="0" indent="0">
              <a:buNone/>
            </a:pPr>
            <a:r>
              <a:rPr lang="en-US" dirty="0" smtClean="0"/>
              <a:t>● Not to mention individual postings …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● Question: do we really need to keep ALL of this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information for a good-quality top-N search for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common queries?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should be a way to remove some of the less important data</a:t>
            </a:r>
          </a:p>
          <a:p>
            <a:pPr marL="0" indent="0">
              <a:buNone/>
            </a:pPr>
            <a:r>
              <a:rPr lang="en-US" dirty="0" smtClean="0"/>
              <a:t>– While retaining the quality of top-N results!</a:t>
            </a:r>
          </a:p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sz="3600" b="1" dirty="0" smtClean="0">
                <a:solidFill>
                  <a:srgbClr val="FF0000"/>
                </a:solidFill>
              </a:rPr>
              <a:t>Question: what data is less important?</a:t>
            </a:r>
          </a:p>
          <a:p>
            <a:pPr marL="0" indent="0">
              <a:buNone/>
            </a:pPr>
            <a:r>
              <a:rPr lang="en-US" dirty="0" smtClean="0"/>
              <a:t>● Some answers:</a:t>
            </a:r>
          </a:p>
          <a:p>
            <a:pPr marL="0" indent="0">
              <a:buNone/>
            </a:pPr>
            <a:r>
              <a:rPr lang="en-US" dirty="0" smtClean="0"/>
              <a:t>– That of poorly-scoring documents</a:t>
            </a:r>
          </a:p>
          <a:p>
            <a:pPr marL="0" indent="0">
              <a:buNone/>
            </a:pPr>
            <a:r>
              <a:rPr lang="en-US" dirty="0" smtClean="0"/>
              <a:t>– That of common (less selective) terms</a:t>
            </a:r>
          </a:p>
          <a:p>
            <a:pPr marL="0" indent="0">
              <a:buNone/>
            </a:pPr>
            <a:r>
              <a:rPr lang="en-US" dirty="0" smtClean="0"/>
              <a:t>● Can we do this work in advance (static pruning)?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field pruning / Uniform Pruning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uniform pruning, </a:t>
            </a:r>
            <a:r>
              <a:rPr lang="en-US" dirty="0" smtClean="0"/>
              <a:t>there is </a:t>
            </a:r>
            <a:r>
              <a:rPr lang="en-US" dirty="0"/>
              <a:t>a fixed cutoff threshold, and all index entries whose </a:t>
            </a:r>
            <a:r>
              <a:rPr lang="en-US" dirty="0" smtClean="0"/>
              <a:t>contribution  to </a:t>
            </a:r>
            <a:r>
              <a:rPr lang="en-US" dirty="0"/>
              <a:t>relevance scores is bounded above by a </a:t>
            </a:r>
            <a:r>
              <a:rPr lang="en-US" dirty="0" smtClean="0"/>
              <a:t>given threshold </a:t>
            </a:r>
            <a:r>
              <a:rPr lang="en-US" dirty="0"/>
              <a:t>are removed from the index</a:t>
            </a:r>
          </a:p>
          <a:p>
            <a:pPr marL="0" indent="0">
              <a:buNone/>
            </a:pPr>
            <a:r>
              <a:rPr lang="en-US" dirty="0" smtClean="0"/>
              <a:t>Some stored data can be compacted, removed, or restructured:</a:t>
            </a:r>
          </a:p>
          <a:p>
            <a:pPr marL="0" indent="0">
              <a:buNone/>
            </a:pPr>
            <a:r>
              <a:rPr lang="en-US" dirty="0" err="1" smtClean="0"/>
              <a:t>Lossy</a:t>
            </a:r>
            <a:r>
              <a:rPr lang="en-US" dirty="0" smtClean="0"/>
              <a:t> compression vs lossless </a:t>
            </a:r>
            <a:r>
              <a:rPr lang="en-US" dirty="0" err="1" smtClean="0"/>
              <a:t>compresstion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Lossy</a:t>
            </a:r>
            <a:r>
              <a:rPr lang="en-US" dirty="0" smtClean="0"/>
              <a:t> : LSI , stop word removal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Lossless : using efficient data structure.</a:t>
            </a:r>
          </a:p>
          <a:p>
            <a:pPr marL="0" indent="0">
              <a:buNone/>
            </a:pPr>
            <a:r>
              <a:rPr lang="en-US" dirty="0" smtClean="0"/>
              <a:t>● Use case</a:t>
            </a:r>
          </a:p>
          <a:p>
            <a:pPr marL="0" indent="0">
              <a:buNone/>
            </a:pPr>
            <a:r>
              <a:rPr lang="en-US" dirty="0" smtClean="0"/>
              <a:t>– Split content into sentences</a:t>
            </a:r>
          </a:p>
          <a:p>
            <a:pPr marL="0" indent="0">
              <a:buNone/>
            </a:pPr>
            <a:r>
              <a:rPr lang="en-US" dirty="0" smtClean="0"/>
              <a:t>– Reorder sentences by a static </a:t>
            </a:r>
            <a:r>
              <a:rPr lang="en-US" dirty="0" smtClean="0">
                <a:solidFill>
                  <a:srgbClr val="FF0000"/>
                </a:solidFill>
              </a:rPr>
              <a:t>“importance” </a:t>
            </a:r>
            <a:r>
              <a:rPr lang="en-US" dirty="0" smtClean="0"/>
              <a:t>score</a:t>
            </a:r>
          </a:p>
          <a:p>
            <a:pPr marL="0" indent="0">
              <a:buNone/>
            </a:pPr>
            <a:r>
              <a:rPr lang="en-US" dirty="0" smtClean="0"/>
              <a:t>(e.g. how many rare terms they contain)</a:t>
            </a:r>
          </a:p>
          <a:p>
            <a:pPr marL="0" indent="0">
              <a:buNone/>
            </a:pPr>
            <a:r>
              <a:rPr lang="en-US" dirty="0" smtClean="0"/>
              <a:t>– Remove the bottom x% of 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index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Static index pruning permanently removes some information from the index, for the purposes of utilizing the disk space and improving query processing efficiency . </a:t>
            </a:r>
            <a:r>
              <a:rPr lang="en-US" dirty="0" err="1" smtClean="0"/>
              <a:t>Lossy</a:t>
            </a:r>
            <a:r>
              <a:rPr lang="en-US" dirty="0" smtClean="0"/>
              <a:t> </a:t>
            </a:r>
            <a:r>
              <a:rPr lang="en-US" dirty="0"/>
              <a:t>methods that prune the index at the posting </a:t>
            </a:r>
            <a:r>
              <a:rPr lang="en-US" dirty="0" smtClean="0"/>
              <a:t>level are given below.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Carmel, David, et al. "Static index pruning for information retrieval systems." </a:t>
            </a:r>
            <a:r>
              <a:rPr lang="en-US" i="1" dirty="0"/>
              <a:t>Proceedings of the 24th annual international ACM SIGIR conference on Research and development in information retrieval</a:t>
            </a:r>
            <a:r>
              <a:rPr lang="en-US" dirty="0"/>
              <a:t>. ACM, 2001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r>
              <a:rPr lang="en-US" dirty="0" smtClean="0"/>
              <a:t>1.	The term-centric pruning </a:t>
            </a:r>
          </a:p>
          <a:p>
            <a:pPr marL="0" indent="0">
              <a:buNone/>
            </a:pPr>
            <a:r>
              <a:rPr lang="en-US" dirty="0" smtClean="0"/>
              <a:t>2.	Document centric Pruning</a:t>
            </a:r>
          </a:p>
        </p:txBody>
      </p:sp>
    </p:spTree>
    <p:extLst>
      <p:ext uri="{BB962C8B-B14F-4D97-AF65-F5344CB8AC3E}">
        <p14:creationId xmlns:p14="http://schemas.microsoft.com/office/powerpoint/2010/main" val="34427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centric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Altingovde</a:t>
            </a:r>
            <a:r>
              <a:rPr lang="en-US" dirty="0" smtClean="0"/>
              <a:t>, Ismail S., </a:t>
            </a:r>
            <a:r>
              <a:rPr lang="en-US" dirty="0" err="1" smtClean="0"/>
              <a:t>Rifat</a:t>
            </a:r>
            <a:r>
              <a:rPr lang="en-US" dirty="0" smtClean="0"/>
              <a:t> </a:t>
            </a:r>
            <a:r>
              <a:rPr lang="en-US" dirty="0" err="1" smtClean="0"/>
              <a:t>Ozcan</a:t>
            </a:r>
            <a:r>
              <a:rPr lang="en-US" dirty="0" smtClean="0"/>
              <a:t>, and </a:t>
            </a:r>
            <a:r>
              <a:rPr lang="en-US" dirty="0" err="1" smtClean="0"/>
              <a:t>Özgür</a:t>
            </a:r>
            <a:r>
              <a:rPr lang="en-US" dirty="0" smtClean="0"/>
              <a:t> </a:t>
            </a:r>
            <a:r>
              <a:rPr lang="en-US" dirty="0" err="1" smtClean="0"/>
              <a:t>Ulusoy</a:t>
            </a:r>
            <a:r>
              <a:rPr lang="en-US" dirty="0" smtClean="0"/>
              <a:t>. "Static index pruning in web search engines: Combining term and document popularities with query views." </a:t>
            </a:r>
            <a:r>
              <a:rPr lang="en-US" i="1" dirty="0" smtClean="0"/>
              <a:t>ACM Transactions on Information Systems (TOIS)</a:t>
            </a:r>
            <a:r>
              <a:rPr lang="en-US" dirty="0" smtClean="0"/>
              <a:t> 30.1 (2012)</a:t>
            </a:r>
          </a:p>
          <a:p>
            <a:r>
              <a:rPr lang="en-US" dirty="0" smtClean="0"/>
              <a:t>Instead of the TFIDF function, BM25 is employed during the pruning</a:t>
            </a:r>
          </a:p>
          <a:p>
            <a:pPr marL="0" indent="0">
              <a:buNone/>
            </a:pPr>
            <a:r>
              <a:rPr lang="en-US" dirty="0" smtClean="0"/>
              <a:t>and retrieval stages. In that study, it’s shown that by tuning the pruning algorithm according to the score function, it is possible to further boost the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Pruning  </a:t>
            </a:r>
            <a:r>
              <a:rPr lang="en-US" b="1" dirty="0"/>
              <a:t>the index at the posting level.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in our approach, a </a:t>
            </a:r>
            <a:r>
              <a:rPr lang="en-US" dirty="0" smtClean="0"/>
              <a:t>term can </a:t>
            </a:r>
            <a:r>
              <a:rPr lang="en-US" dirty="0"/>
              <a:t>be retained in the index, but some document </a:t>
            </a:r>
            <a:r>
              <a:rPr lang="en-US" dirty="0" smtClean="0"/>
              <a:t>postings  may </a:t>
            </a:r>
            <a:r>
              <a:rPr lang="en-US" dirty="0"/>
              <a:t>be eliminated from this term’s posting list. The idea </a:t>
            </a:r>
            <a:r>
              <a:rPr lang="en-US" dirty="0" smtClean="0"/>
              <a:t>is  to </a:t>
            </a:r>
            <a:r>
              <a:rPr lang="en-US" dirty="0"/>
              <a:t>remove those postings whose potential contribution to </a:t>
            </a:r>
            <a:r>
              <a:rPr lang="en-US" dirty="0" smtClean="0"/>
              <a:t>the  relevance </a:t>
            </a:r>
            <a:r>
              <a:rPr lang="en-US" dirty="0"/>
              <a:t>score of a document is so small that their </a:t>
            </a:r>
            <a:r>
              <a:rPr lang="en-US" dirty="0" smtClean="0"/>
              <a:t>removal will </a:t>
            </a:r>
            <a:r>
              <a:rPr lang="en-US" dirty="0"/>
              <a:t>have little effect on the accuracy of the system. The</a:t>
            </a:r>
          </a:p>
          <a:p>
            <a:r>
              <a:rPr lang="en-US" dirty="0"/>
              <a:t>selection of which document postings to prune is guided </a:t>
            </a:r>
            <a:r>
              <a:rPr lang="en-US" dirty="0" smtClean="0"/>
              <a:t>by certain </a:t>
            </a:r>
            <a:r>
              <a:rPr lang="en-US" dirty="0"/>
              <a:t>user-specified parameters.</a:t>
            </a:r>
          </a:p>
        </p:txBody>
      </p:sp>
    </p:spTree>
    <p:extLst>
      <p:ext uri="{BB962C8B-B14F-4D97-AF65-F5344CB8AC3E}">
        <p14:creationId xmlns:p14="http://schemas.microsoft.com/office/powerpoint/2010/main" val="29562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631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Index Pruning</vt:lpstr>
      <vt:lpstr>Problem Statement</vt:lpstr>
      <vt:lpstr>Index composition</vt:lpstr>
      <vt:lpstr>Top-N retrieval</vt:lpstr>
      <vt:lpstr>Pruning</vt:lpstr>
      <vt:lpstr>Stored field pruning / Uniform Pruning </vt:lpstr>
      <vt:lpstr>Static index pruning</vt:lpstr>
      <vt:lpstr>Term centric pruning</vt:lpstr>
      <vt:lpstr>Pruning  the index at the posting level.</vt:lpstr>
      <vt:lpstr>Experimental Setup</vt:lpstr>
      <vt:lpstr>Continued….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Samreen Ahmed  / PhD Scholar (FCS)</dc:creator>
  <cp:lastModifiedBy>Dr. Shakeel Ahmed Khoja / Chairperson-Department of Computer Science @ City Campus</cp:lastModifiedBy>
  <cp:revision>13</cp:revision>
  <dcterms:created xsi:type="dcterms:W3CDTF">2017-09-15T06:15:01Z</dcterms:created>
  <dcterms:modified xsi:type="dcterms:W3CDTF">2017-09-17T07:22:39Z</dcterms:modified>
</cp:coreProperties>
</file>