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03D639-64D6-455F-B10A-38671D89513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6D7F6-9CE9-4873-9B24-DE3F878F7E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82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3D639-64D6-455F-B10A-38671D89513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384532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3D639-64D6-455F-B10A-38671D89513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13604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3D639-64D6-455F-B10A-38671D89513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409531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3D639-64D6-455F-B10A-38671D89513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6D7F6-9CE9-4873-9B24-DE3F878F7E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14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3D639-64D6-455F-B10A-38671D895139}"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308445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3D639-64D6-455F-B10A-38671D895139}" type="datetimeFigureOut">
              <a:rPr lang="en-US" smtClean="0"/>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16537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03D639-64D6-455F-B10A-38671D895139}" type="datetimeFigureOut">
              <a:rPr lang="en-US" smtClean="0"/>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192422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03D639-64D6-455F-B10A-38671D895139}" type="datetimeFigureOut">
              <a:rPr lang="en-US" smtClean="0"/>
              <a:t>10/5/2017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331017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03D639-64D6-455F-B10A-38671D895139}" type="datetimeFigureOut">
              <a:rPr lang="en-US" smtClean="0"/>
              <a:t>10/5/2017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96D7F6-9CE9-4873-9B24-DE3F878F7E10}" type="slidenum">
              <a:rPr lang="en-US" smtClean="0"/>
              <a:t>‹#›</a:t>
            </a:fld>
            <a:endParaRPr lang="en-US"/>
          </a:p>
        </p:txBody>
      </p:sp>
    </p:spTree>
    <p:extLst>
      <p:ext uri="{BB962C8B-B14F-4D97-AF65-F5344CB8AC3E}">
        <p14:creationId xmlns:p14="http://schemas.microsoft.com/office/powerpoint/2010/main" val="178495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3D639-64D6-455F-B10A-38671D895139}"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6D7F6-9CE9-4873-9B24-DE3F878F7E10}" type="slidenum">
              <a:rPr lang="en-US" smtClean="0"/>
              <a:t>‹#›</a:t>
            </a:fld>
            <a:endParaRPr lang="en-US"/>
          </a:p>
        </p:txBody>
      </p:sp>
    </p:spTree>
    <p:extLst>
      <p:ext uri="{BB962C8B-B14F-4D97-AF65-F5344CB8AC3E}">
        <p14:creationId xmlns:p14="http://schemas.microsoft.com/office/powerpoint/2010/main" val="201538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03D639-64D6-455F-B10A-38671D895139}" type="datetimeFigureOut">
              <a:rPr lang="en-US" smtClean="0"/>
              <a:t>10/5/2017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96D7F6-9CE9-4873-9B24-DE3F878F7E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7302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Opinion Mining</a:t>
            </a:r>
          </a:p>
        </p:txBody>
      </p:sp>
      <p:sp>
        <p:nvSpPr>
          <p:cNvPr id="3" name="Subtitle 2"/>
          <p:cNvSpPr>
            <a:spLocks noGrp="1"/>
          </p:cNvSpPr>
          <p:nvPr>
            <p:ph type="subTitle" idx="1"/>
          </p:nvPr>
        </p:nvSpPr>
        <p:spPr/>
        <p:txBody>
          <a:bodyPr/>
          <a:lstStyle/>
          <a:p>
            <a:r>
              <a:rPr lang="en-US" dirty="0"/>
              <a:t>Maria Rahim and Zakia TURABEE</a:t>
            </a:r>
          </a:p>
        </p:txBody>
      </p:sp>
    </p:spTree>
    <p:extLst>
      <p:ext uri="{BB962C8B-B14F-4D97-AF65-F5344CB8AC3E}">
        <p14:creationId xmlns:p14="http://schemas.microsoft.com/office/powerpoint/2010/main" val="207373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Advantage: provides a prevailing opinion on an entity, topic or event</a:t>
            </a:r>
          </a:p>
          <a:p>
            <a:pPr>
              <a:buFont typeface="Arial" panose="020B0604020202020204" pitchFamily="34" charset="0"/>
              <a:buChar char="•"/>
            </a:pPr>
            <a:endParaRPr lang="en-US" dirty="0"/>
          </a:p>
          <a:p>
            <a:pPr>
              <a:buFont typeface="Arial" panose="020B0604020202020204" pitchFamily="34" charset="0"/>
              <a:buChar char="•"/>
            </a:pPr>
            <a:r>
              <a:rPr lang="en-US" dirty="0"/>
              <a:t>Shortcoming: it does not give details on what people liked and/or disliked and it is not easily applicable to non-reviews, e.g., forum and blog postings</a:t>
            </a:r>
          </a:p>
        </p:txBody>
      </p:sp>
    </p:spTree>
    <p:extLst>
      <p:ext uri="{BB962C8B-B14F-4D97-AF65-F5344CB8AC3E}">
        <p14:creationId xmlns:p14="http://schemas.microsoft.com/office/powerpoint/2010/main" val="306375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Subjectivity and Sentiment Classification </a:t>
            </a:r>
          </a:p>
        </p:txBody>
      </p:sp>
      <p:sp>
        <p:nvSpPr>
          <p:cNvPr id="3" name="Content Placeholder 2"/>
          <p:cNvSpPr>
            <a:spLocks noGrp="1"/>
          </p:cNvSpPr>
          <p:nvPr>
            <p:ph idx="1"/>
          </p:nvPr>
        </p:nvSpPr>
        <p:spPr/>
        <p:txBody>
          <a:bodyPr/>
          <a:lstStyle/>
          <a:p>
            <a:pPr marL="0" indent="0">
              <a:buNone/>
            </a:pPr>
            <a:r>
              <a:rPr lang="en-US" dirty="0"/>
              <a:t>Given a sentence s, two sub-tasks are performed:</a:t>
            </a:r>
          </a:p>
          <a:p>
            <a:endParaRPr lang="en-US" dirty="0"/>
          </a:p>
          <a:p>
            <a:pPr marL="0" indent="0">
              <a:buNone/>
            </a:pPr>
            <a:r>
              <a:rPr lang="en-US" dirty="0"/>
              <a:t>1. Subjectivity classification: Determine whether s is a subjective sentence or an objective sentence, </a:t>
            </a:r>
          </a:p>
          <a:p>
            <a:endParaRPr lang="en-US" dirty="0"/>
          </a:p>
          <a:p>
            <a:pPr marL="0" indent="0">
              <a:buNone/>
            </a:pPr>
            <a:r>
              <a:rPr lang="en-US" dirty="0"/>
              <a:t>2. Sentence-level sentiment classification: If s is subjective, determine whether it expresses a positive, negative or neutral opinion.</a:t>
            </a:r>
          </a:p>
        </p:txBody>
      </p:sp>
    </p:spTree>
    <p:extLst>
      <p:ext uri="{BB962C8B-B14F-4D97-AF65-F5344CB8AC3E}">
        <p14:creationId xmlns:p14="http://schemas.microsoft.com/office/powerpoint/2010/main" val="276248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subjectivity classification, supervised learning is applied</a:t>
            </a:r>
          </a:p>
          <a:p>
            <a:endParaRPr lang="en-US" dirty="0"/>
          </a:p>
          <a:p>
            <a:r>
              <a:rPr lang="en-US" dirty="0"/>
              <a:t>For sentiment classification of each subjective sentence, similar method as unsupervised document classification but with many more seed words, and the score function is log-likelihood ratio. </a:t>
            </a:r>
          </a:p>
        </p:txBody>
      </p:sp>
    </p:spTree>
    <p:extLst>
      <p:ext uri="{BB962C8B-B14F-4D97-AF65-F5344CB8AC3E}">
        <p14:creationId xmlns:p14="http://schemas.microsoft.com/office/powerpoint/2010/main" val="290218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not suitable for compound and complex sentences</a:t>
            </a:r>
          </a:p>
          <a:p>
            <a:pPr>
              <a:buFont typeface="Arial" panose="020B0604020202020204" pitchFamily="34" charset="0"/>
              <a:buChar char="•"/>
            </a:pPr>
            <a:endParaRPr lang="en-US" dirty="0"/>
          </a:p>
          <a:p>
            <a:pPr>
              <a:buFont typeface="Arial" panose="020B0604020202020204" pitchFamily="34" charset="0"/>
              <a:buChar char="•"/>
            </a:pPr>
            <a:r>
              <a:rPr lang="en-US" dirty="0"/>
              <a:t>strength of the opinions being expressed in individual clauses, down to four levels deep (neutral, low, medium, and high)</a:t>
            </a:r>
          </a:p>
          <a:p>
            <a:pPr>
              <a:buFont typeface="Arial" panose="020B0604020202020204" pitchFamily="34" charset="0"/>
              <a:buChar char="•"/>
            </a:pPr>
            <a:endParaRPr lang="en-US" dirty="0"/>
          </a:p>
          <a:p>
            <a:pPr>
              <a:buFont typeface="Arial" panose="020B0604020202020204" pitchFamily="34" charset="0"/>
              <a:buChar char="•"/>
            </a:pPr>
            <a:r>
              <a:rPr lang="en-US" dirty="0"/>
              <a:t>contextual sentiment influencers such as negation (e.g., not and never) and contrary (e.g., but and however)</a:t>
            </a:r>
            <a:br>
              <a:rPr lang="en-US" dirty="0"/>
            </a:br>
            <a:r>
              <a:rPr lang="en-US" dirty="0"/>
              <a:t>		</a:t>
            </a:r>
            <a:r>
              <a:rPr lang="en-US" sz="2000" i="1" dirty="0"/>
              <a:t>e.g., “Apple is doing very well in this terrible economy.”</a:t>
            </a:r>
          </a:p>
        </p:txBody>
      </p:sp>
    </p:spTree>
    <p:extLst>
      <p:ext uri="{BB962C8B-B14F-4D97-AF65-F5344CB8AC3E}">
        <p14:creationId xmlns:p14="http://schemas.microsoft.com/office/powerpoint/2010/main" val="97072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Opinion Lexicon Expansion </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Opinion words, phrases and idioms are collectively known as Opinion lexicon</a:t>
            </a:r>
          </a:p>
          <a:p>
            <a:pPr>
              <a:buFont typeface="Arial" panose="020B0604020202020204" pitchFamily="34" charset="0"/>
              <a:buChar char="•"/>
            </a:pPr>
            <a:endParaRPr lang="en-US" dirty="0"/>
          </a:p>
          <a:p>
            <a:pPr>
              <a:buFont typeface="Arial" panose="020B0604020202020204" pitchFamily="34" charset="0"/>
              <a:buChar char="•"/>
            </a:pPr>
            <a:r>
              <a:rPr lang="en-US" dirty="0"/>
              <a:t>manual approach, dictionary-based approach, and corpus-based approach</a:t>
            </a:r>
          </a:p>
          <a:p>
            <a:pPr>
              <a:buFont typeface="Arial" panose="020B0604020202020204" pitchFamily="34" charset="0"/>
              <a:buChar char="•"/>
            </a:pPr>
            <a:endParaRPr lang="en-US" dirty="0"/>
          </a:p>
          <a:p>
            <a:pPr>
              <a:buFont typeface="Arial" panose="020B0604020202020204" pitchFamily="34" charset="0"/>
              <a:buChar char="•"/>
            </a:pPr>
            <a:r>
              <a:rPr lang="en-US" dirty="0"/>
              <a:t>The manual approach is very time consuming and thus it is not usually used alone, but combined with automated approaches as the final check because automated methods make mistakes</a:t>
            </a:r>
          </a:p>
        </p:txBody>
      </p:sp>
    </p:spTree>
    <p:extLst>
      <p:ext uri="{BB962C8B-B14F-4D97-AF65-F5344CB8AC3E}">
        <p14:creationId xmlns:p14="http://schemas.microsoft.com/office/powerpoint/2010/main" val="419622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based approach</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first collect a small set of opinion words manually with known orientations</a:t>
            </a:r>
          </a:p>
          <a:p>
            <a:pPr>
              <a:buFont typeface="Arial" panose="020B0604020202020204" pitchFamily="34" charset="0"/>
              <a:buChar char="•"/>
            </a:pPr>
            <a:endParaRPr lang="en-US" dirty="0"/>
          </a:p>
          <a:p>
            <a:pPr>
              <a:buFont typeface="Arial" panose="020B0604020202020204" pitchFamily="34" charset="0"/>
              <a:buChar char="•"/>
            </a:pPr>
            <a:r>
              <a:rPr lang="en-US" dirty="0"/>
              <a:t>then to grow this set by searching in the WordNet or thesaurus for their synonyms and antonyms</a:t>
            </a:r>
          </a:p>
          <a:p>
            <a:pPr>
              <a:buFont typeface="Arial" panose="020B0604020202020204" pitchFamily="34" charset="0"/>
              <a:buChar char="•"/>
            </a:pPr>
            <a:endParaRPr lang="en-US" dirty="0"/>
          </a:p>
          <a:p>
            <a:pPr>
              <a:buFont typeface="Arial" panose="020B0604020202020204" pitchFamily="34" charset="0"/>
              <a:buChar char="•"/>
            </a:pPr>
            <a:r>
              <a:rPr lang="en-US" dirty="0"/>
              <a:t>newly found words are added to the seed list after which the next iteration starts</a:t>
            </a:r>
          </a:p>
        </p:txBody>
      </p:sp>
    </p:spTree>
    <p:extLst>
      <p:ext uri="{BB962C8B-B14F-4D97-AF65-F5344CB8AC3E}">
        <p14:creationId xmlns:p14="http://schemas.microsoft.com/office/powerpoint/2010/main" val="71622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This approach is unable to find opinion words with domain and context specific orientations</a:t>
            </a:r>
          </a:p>
          <a:p>
            <a:pPr marL="0" indent="0">
              <a:buNone/>
            </a:pPr>
            <a:endParaRPr lang="en-US" dirty="0"/>
          </a:p>
          <a:p>
            <a:pPr marL="0" indent="0">
              <a:buNone/>
            </a:pPr>
            <a:r>
              <a:rPr lang="en-US" dirty="0"/>
              <a:t>	</a:t>
            </a:r>
            <a:r>
              <a:rPr lang="en-US" sz="2000" i="1" dirty="0"/>
              <a:t>For example, for a speaker phone, if it is quiet, it is usually negative. However, for a car, if 	it is quiet, it is positive.</a:t>
            </a:r>
            <a:endParaRPr lang="en-US" i="1" dirty="0"/>
          </a:p>
        </p:txBody>
      </p:sp>
    </p:spTree>
    <p:extLst>
      <p:ext uri="{BB962C8B-B14F-4D97-AF65-F5344CB8AC3E}">
        <p14:creationId xmlns:p14="http://schemas.microsoft.com/office/powerpoint/2010/main" val="50377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Corpus-based approach and sentiment consistency</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syntactic or co-occurrence patterns and also a seed list of opinion words to find other opinion words in a large corpus</a:t>
            </a:r>
          </a:p>
          <a:p>
            <a:endParaRPr lang="en-US" dirty="0"/>
          </a:p>
          <a:p>
            <a:pPr>
              <a:buFont typeface="Arial" panose="020B0604020202020204" pitchFamily="34" charset="0"/>
              <a:buChar char="•"/>
            </a:pPr>
            <a:r>
              <a:rPr lang="en-US" dirty="0"/>
              <a:t>Uses constraints such as conjunction AND, conjoined adjectives usually have the same orientation</a:t>
            </a:r>
          </a:p>
          <a:p>
            <a:pPr marL="0" indent="0" algn="ctr">
              <a:buNone/>
            </a:pPr>
            <a:r>
              <a:rPr lang="en-US" sz="2000" dirty="0" err="1"/>
              <a:t>e.g</a:t>
            </a:r>
            <a:r>
              <a:rPr lang="en-US" sz="2000" dirty="0"/>
              <a:t>: beautiful and spacious</a:t>
            </a:r>
          </a:p>
          <a:p>
            <a:pPr>
              <a:buFont typeface="Arial" panose="020B0604020202020204" pitchFamily="34" charset="0"/>
              <a:buChar char="•"/>
            </a:pPr>
            <a:r>
              <a:rPr lang="en-US" dirty="0"/>
              <a:t>also designed for other connectives, OR, BUT, EITHER-OR, and NEITHER-NOR</a:t>
            </a:r>
          </a:p>
          <a:p>
            <a:endParaRPr lang="en-US" i="1" dirty="0"/>
          </a:p>
          <a:p>
            <a:pPr>
              <a:buFont typeface="Arial" panose="020B0604020202020204" pitchFamily="34" charset="0"/>
              <a:buChar char="•"/>
            </a:pPr>
            <a:r>
              <a:rPr lang="en-US" dirty="0"/>
              <a:t>called sentiment consistency</a:t>
            </a:r>
            <a:endParaRPr lang="en-US" i="1" dirty="0"/>
          </a:p>
        </p:txBody>
      </p:sp>
    </p:spTree>
    <p:extLst>
      <p:ext uri="{BB962C8B-B14F-4D97-AF65-F5344CB8AC3E}">
        <p14:creationId xmlns:p14="http://schemas.microsoft.com/office/powerpoint/2010/main" val="216008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Finally, clustering is performed on the graph to produce two sets of words: positive and negative</a:t>
            </a:r>
          </a:p>
          <a:p>
            <a:pPr>
              <a:buFont typeface="Arial" panose="020B0604020202020204" pitchFamily="34" charset="0"/>
              <a:buChar char="•"/>
            </a:pPr>
            <a:endParaRPr lang="en-US" dirty="0"/>
          </a:p>
          <a:p>
            <a:pPr>
              <a:buFont typeface="Arial" panose="020B0604020202020204" pitchFamily="34" charset="0"/>
              <a:buChar char="•"/>
            </a:pPr>
            <a:r>
              <a:rPr lang="en-US" dirty="0"/>
              <a:t>Instead of finding domain dependent opinion words, consider both possible opinion words and aspects together</a:t>
            </a:r>
          </a:p>
          <a:p>
            <a:endParaRPr lang="en-US" dirty="0"/>
          </a:p>
          <a:p>
            <a:pPr marL="0" indent="0" algn="ctr">
              <a:buNone/>
            </a:pPr>
            <a:r>
              <a:rPr lang="en-US" sz="2000" i="1" dirty="0"/>
              <a:t>“The battery life is long” (positive) and “The time taken to focus is long” (negative)</a:t>
            </a:r>
          </a:p>
          <a:p>
            <a:endParaRPr lang="en-US" dirty="0"/>
          </a:p>
        </p:txBody>
      </p:sp>
    </p:spTree>
    <p:extLst>
      <p:ext uri="{BB962C8B-B14F-4D97-AF65-F5344CB8AC3E}">
        <p14:creationId xmlns:p14="http://schemas.microsoft.com/office/powerpoint/2010/main" val="1287546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It can help find domain and context specific opinion words and their orientations using a domain corpus</a:t>
            </a:r>
          </a:p>
          <a:p>
            <a:pPr>
              <a:buFont typeface="Arial" panose="020B0604020202020204" pitchFamily="34" charset="0"/>
              <a:buChar char="•"/>
            </a:pPr>
            <a:endParaRPr lang="en-US" dirty="0"/>
          </a:p>
          <a:p>
            <a:pPr>
              <a:buFont typeface="Arial" panose="020B0604020202020204" pitchFamily="34" charset="0"/>
              <a:buChar char="•"/>
            </a:pPr>
            <a:r>
              <a:rPr lang="en-US" dirty="0"/>
              <a:t>is not as effective as the dictionary-based approach because it is hard to prepare a huge corpus to cover all English words</a:t>
            </a:r>
          </a:p>
          <a:p>
            <a:endParaRPr lang="en-US" dirty="0"/>
          </a:p>
        </p:txBody>
      </p:sp>
    </p:spTree>
    <p:extLst>
      <p:ext uri="{BB962C8B-B14F-4D97-AF65-F5344CB8AC3E}">
        <p14:creationId xmlns:p14="http://schemas.microsoft.com/office/powerpoint/2010/main" val="94468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An opinion (or regular opinion) is a quintuple, (</a:t>
            </a:r>
            <a:r>
              <a:rPr lang="en-US" dirty="0" err="1"/>
              <a:t>e</a:t>
            </a:r>
            <a:r>
              <a:rPr lang="en-US" baseline="-25000" dirty="0" err="1"/>
              <a:t>i</a:t>
            </a:r>
            <a:r>
              <a:rPr lang="en-US" dirty="0"/>
              <a:t>, </a:t>
            </a:r>
            <a:r>
              <a:rPr lang="en-US" dirty="0" err="1"/>
              <a:t>a</a:t>
            </a:r>
            <a:r>
              <a:rPr lang="en-US" baseline="-25000" dirty="0" err="1"/>
              <a:t>ij</a:t>
            </a:r>
            <a:r>
              <a:rPr lang="en-US" dirty="0"/>
              <a:t> , </a:t>
            </a:r>
            <a:r>
              <a:rPr lang="en-US" dirty="0" err="1"/>
              <a:t>oo</a:t>
            </a:r>
            <a:r>
              <a:rPr lang="en-US" baseline="-25000" dirty="0" err="1"/>
              <a:t>ijkl</a:t>
            </a:r>
            <a:r>
              <a:rPr lang="en-US" dirty="0"/>
              <a:t>, </a:t>
            </a:r>
            <a:r>
              <a:rPr lang="en-US" dirty="0" err="1"/>
              <a:t>h</a:t>
            </a:r>
            <a:r>
              <a:rPr lang="en-US" baseline="-25000" dirty="0" err="1"/>
              <a:t>k</a:t>
            </a:r>
            <a:r>
              <a:rPr lang="en-US" dirty="0"/>
              <a:t>, </a:t>
            </a:r>
            <a:r>
              <a:rPr lang="en-US" dirty="0" err="1"/>
              <a:t>t</a:t>
            </a:r>
            <a:r>
              <a:rPr lang="en-US" baseline="-25000" dirty="0" err="1"/>
              <a:t>l</a:t>
            </a:r>
            <a:r>
              <a:rPr lang="en-US" dirty="0"/>
              <a:t>)</a:t>
            </a:r>
          </a:p>
          <a:p>
            <a:pPr lvl="1"/>
            <a:r>
              <a:rPr lang="en-US" dirty="0" err="1"/>
              <a:t>e</a:t>
            </a:r>
            <a:r>
              <a:rPr lang="en-US" baseline="-25000" dirty="0" err="1"/>
              <a:t>i</a:t>
            </a:r>
            <a:r>
              <a:rPr lang="en-US" dirty="0"/>
              <a:t> is the name of an entity</a:t>
            </a:r>
          </a:p>
          <a:p>
            <a:pPr lvl="1"/>
            <a:r>
              <a:rPr lang="en-US" dirty="0" err="1"/>
              <a:t>a</a:t>
            </a:r>
            <a:r>
              <a:rPr lang="en-US" baseline="-25000" dirty="0" err="1"/>
              <a:t>ij</a:t>
            </a:r>
            <a:r>
              <a:rPr lang="en-US" dirty="0"/>
              <a:t> is an aspect of </a:t>
            </a:r>
            <a:r>
              <a:rPr lang="en-US" dirty="0" err="1"/>
              <a:t>e</a:t>
            </a:r>
            <a:r>
              <a:rPr lang="en-US" baseline="-25000" dirty="0" err="1"/>
              <a:t>i</a:t>
            </a:r>
            <a:endParaRPr lang="en-US" baseline="-25000" dirty="0"/>
          </a:p>
          <a:p>
            <a:pPr lvl="1"/>
            <a:r>
              <a:rPr lang="en-US" dirty="0" err="1"/>
              <a:t>oo</a:t>
            </a:r>
            <a:r>
              <a:rPr lang="en-US" baseline="-25000" dirty="0" err="1"/>
              <a:t>ijkl</a:t>
            </a:r>
            <a:r>
              <a:rPr lang="en-US" dirty="0"/>
              <a:t> is the orientation of the opinion about aspect </a:t>
            </a:r>
            <a:r>
              <a:rPr lang="en-US" dirty="0" err="1"/>
              <a:t>a</a:t>
            </a:r>
            <a:r>
              <a:rPr lang="en-US" baseline="-25000" dirty="0" err="1"/>
              <a:t>ij</a:t>
            </a:r>
            <a:r>
              <a:rPr lang="en-US" baseline="-25000" dirty="0"/>
              <a:t> </a:t>
            </a:r>
            <a:r>
              <a:rPr lang="en-US" dirty="0"/>
              <a:t>of entity </a:t>
            </a:r>
            <a:r>
              <a:rPr lang="en-US" dirty="0" err="1"/>
              <a:t>e</a:t>
            </a:r>
            <a:r>
              <a:rPr lang="en-US" baseline="-25000" dirty="0" err="1"/>
              <a:t>i</a:t>
            </a:r>
            <a:r>
              <a:rPr lang="en-US" dirty="0"/>
              <a:t>, </a:t>
            </a:r>
            <a:r>
              <a:rPr lang="en-US" dirty="0" err="1"/>
              <a:t>h</a:t>
            </a:r>
            <a:r>
              <a:rPr lang="en-US" baseline="-25000" dirty="0" err="1"/>
              <a:t>k</a:t>
            </a:r>
            <a:r>
              <a:rPr lang="en-US" dirty="0"/>
              <a:t> is the opinion holder</a:t>
            </a:r>
          </a:p>
          <a:p>
            <a:pPr lvl="1"/>
            <a:r>
              <a:rPr lang="en-US" dirty="0" err="1"/>
              <a:t>h</a:t>
            </a:r>
            <a:r>
              <a:rPr lang="en-US" baseline="-25000" dirty="0" err="1"/>
              <a:t>k</a:t>
            </a:r>
            <a:r>
              <a:rPr lang="en-US" dirty="0"/>
              <a:t> is the opinion holder</a:t>
            </a:r>
          </a:p>
          <a:p>
            <a:pPr lvl="1"/>
            <a:r>
              <a:rPr lang="en-US" dirty="0" err="1"/>
              <a:t>t</a:t>
            </a:r>
            <a:r>
              <a:rPr lang="en-US" baseline="-25000" dirty="0" err="1"/>
              <a:t>l</a:t>
            </a:r>
            <a:r>
              <a:rPr lang="en-US" dirty="0"/>
              <a:t> is the time when the opinion is expressed by </a:t>
            </a:r>
            <a:r>
              <a:rPr lang="en-US" dirty="0" err="1"/>
              <a:t>h</a:t>
            </a:r>
            <a:r>
              <a:rPr lang="en-US" baseline="-25000" dirty="0" err="1"/>
              <a:t>k</a:t>
            </a:r>
            <a:endParaRPr lang="en-US" baseline="-25000" dirty="0"/>
          </a:p>
        </p:txBody>
      </p:sp>
    </p:spTree>
    <p:extLst>
      <p:ext uri="{BB962C8B-B14F-4D97-AF65-F5344CB8AC3E}">
        <p14:creationId xmlns:p14="http://schemas.microsoft.com/office/powerpoint/2010/main" val="141206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7B89-C9A1-4300-9D74-931C28EEB143}"/>
              </a:ext>
            </a:extLst>
          </p:cNvPr>
          <p:cNvSpPr>
            <a:spLocks noGrp="1"/>
          </p:cNvSpPr>
          <p:nvPr>
            <p:ph type="title"/>
          </p:nvPr>
        </p:nvSpPr>
        <p:spPr/>
        <p:txBody>
          <a:bodyPr/>
          <a:lstStyle/>
          <a:p>
            <a:r>
              <a:rPr lang="en-US" dirty="0"/>
              <a:t>Aspect-Based Sentiment Analysis</a:t>
            </a:r>
          </a:p>
        </p:txBody>
      </p:sp>
      <p:sp>
        <p:nvSpPr>
          <p:cNvPr id="3" name="Content Placeholder 2">
            <a:extLst>
              <a:ext uri="{FF2B5EF4-FFF2-40B4-BE49-F238E27FC236}">
                <a16:creationId xmlns:a16="http://schemas.microsoft.com/office/drawing/2014/main" id="{07FACD62-984C-4ACD-89BD-4B34D99D1B17}"/>
              </a:ext>
            </a:extLst>
          </p:cNvPr>
          <p:cNvSpPr>
            <a:spLocks noGrp="1"/>
          </p:cNvSpPr>
          <p:nvPr>
            <p:ph idx="1"/>
          </p:nvPr>
        </p:nvSpPr>
        <p:spPr/>
        <p:txBody>
          <a:bodyPr/>
          <a:lstStyle/>
          <a:p>
            <a:pPr>
              <a:buFont typeface="Arial" panose="020B0604020202020204" pitchFamily="34" charset="0"/>
              <a:buChar char="•"/>
            </a:pPr>
            <a:r>
              <a:rPr lang="en-US" dirty="0"/>
              <a:t>Classifying opinionated texts at document level or sentence level does not provide necessary detail needed.</a:t>
            </a:r>
          </a:p>
          <a:p>
            <a:pPr>
              <a:buFont typeface="Arial" panose="020B0604020202020204" pitchFamily="34" charset="0"/>
              <a:buChar char="•"/>
            </a:pPr>
            <a:r>
              <a:rPr lang="en-US" dirty="0"/>
              <a:t>A positive/negative opinionated document about a particular entity does not mean that the author has positive/negative opinions on all aspects of the entity.</a:t>
            </a:r>
          </a:p>
          <a:p>
            <a:pPr>
              <a:buFont typeface="Arial" panose="020B0604020202020204" pitchFamily="34" charset="0"/>
              <a:buChar char="•"/>
            </a:pPr>
            <a:r>
              <a:rPr lang="en-US" dirty="0"/>
              <a:t>Steps for Aspect-Based Sentiment Analysis:</a:t>
            </a:r>
          </a:p>
          <a:p>
            <a:pPr lvl="1"/>
            <a:r>
              <a:rPr lang="en-US" dirty="0"/>
              <a:t>Aspect Extraction</a:t>
            </a:r>
          </a:p>
          <a:p>
            <a:pPr lvl="1"/>
            <a:r>
              <a:rPr lang="en-US" dirty="0"/>
              <a:t>Aspect Sentiment Classification</a:t>
            </a:r>
          </a:p>
          <a:p>
            <a:pPr lvl="2"/>
            <a:endParaRPr lang="en-US" dirty="0"/>
          </a:p>
          <a:p>
            <a:endParaRPr lang="en-US" dirty="0"/>
          </a:p>
          <a:p>
            <a:endParaRPr lang="en-US" dirty="0"/>
          </a:p>
        </p:txBody>
      </p:sp>
    </p:spTree>
    <p:extLst>
      <p:ext uri="{BB962C8B-B14F-4D97-AF65-F5344CB8AC3E}">
        <p14:creationId xmlns:p14="http://schemas.microsoft.com/office/powerpoint/2010/main" val="236689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9241-6F43-484F-907B-21BD5D3DFFBA}"/>
              </a:ext>
            </a:extLst>
          </p:cNvPr>
          <p:cNvSpPr>
            <a:spLocks noGrp="1"/>
          </p:cNvSpPr>
          <p:nvPr>
            <p:ph type="title"/>
          </p:nvPr>
        </p:nvSpPr>
        <p:spPr/>
        <p:txBody>
          <a:bodyPr/>
          <a:lstStyle/>
          <a:p>
            <a:r>
              <a:rPr lang="en-US" dirty="0"/>
              <a:t>Aspect Extraction</a:t>
            </a:r>
          </a:p>
        </p:txBody>
      </p:sp>
      <p:sp>
        <p:nvSpPr>
          <p:cNvPr id="3" name="Content Placeholder 2">
            <a:extLst>
              <a:ext uri="{FF2B5EF4-FFF2-40B4-BE49-F238E27FC236}">
                <a16:creationId xmlns:a16="http://schemas.microsoft.com/office/drawing/2014/main" id="{48FAEC09-CCC1-4012-9317-6E7B56FE71DC}"/>
              </a:ext>
            </a:extLst>
          </p:cNvPr>
          <p:cNvSpPr>
            <a:spLocks noGrp="1"/>
          </p:cNvSpPr>
          <p:nvPr>
            <p:ph idx="1"/>
          </p:nvPr>
        </p:nvSpPr>
        <p:spPr/>
        <p:txBody>
          <a:bodyPr/>
          <a:lstStyle/>
          <a:p>
            <a:pPr>
              <a:buFont typeface="Arial" panose="020B0604020202020204" pitchFamily="34" charset="0"/>
              <a:buChar char="•"/>
            </a:pPr>
            <a:r>
              <a:rPr lang="en-US" dirty="0"/>
              <a:t>Extract the aspect that have been evaluated</a:t>
            </a:r>
          </a:p>
          <a:p>
            <a:pPr>
              <a:buFont typeface="Arial" panose="020B0604020202020204" pitchFamily="34" charset="0"/>
              <a:buChar char="•"/>
            </a:pPr>
            <a:r>
              <a:rPr lang="en-US" dirty="0"/>
              <a:t>For example, in the sentence, “The picture quality of this camera is amazing,” the aspect is “picture quality” of the entity represented by “this camera”.</a:t>
            </a:r>
          </a:p>
          <a:p>
            <a:pPr>
              <a:buFont typeface="Arial" panose="020B0604020202020204" pitchFamily="34" charset="0"/>
              <a:buChar char="•"/>
            </a:pPr>
            <a:r>
              <a:rPr lang="en-US" dirty="0"/>
              <a:t>“this camera” does not indicate the GENERAL aspect because the evaluation is not about the camera as a whole, but about its picture quality.</a:t>
            </a:r>
          </a:p>
          <a:p>
            <a:pPr>
              <a:buFont typeface="Arial" panose="020B0604020202020204" pitchFamily="34" charset="0"/>
              <a:buChar char="•"/>
            </a:pPr>
            <a:r>
              <a:rPr lang="en-US" dirty="0"/>
              <a:t>However, the sentence “I love this camera” evaluates the camera as a whole, i.e., the GENERAL aspect of the entity represented by “this camera”. </a:t>
            </a:r>
          </a:p>
        </p:txBody>
      </p:sp>
    </p:spTree>
    <p:extLst>
      <p:ext uri="{BB962C8B-B14F-4D97-AF65-F5344CB8AC3E}">
        <p14:creationId xmlns:p14="http://schemas.microsoft.com/office/powerpoint/2010/main" val="380395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EAF5-3EB9-4870-9CCB-67638D28AF8A}"/>
              </a:ext>
            </a:extLst>
          </p:cNvPr>
          <p:cNvSpPr>
            <a:spLocks noGrp="1"/>
          </p:cNvSpPr>
          <p:nvPr>
            <p:ph type="title"/>
          </p:nvPr>
        </p:nvSpPr>
        <p:spPr/>
        <p:txBody>
          <a:bodyPr/>
          <a:lstStyle/>
          <a:p>
            <a:r>
              <a:rPr lang="en-US" dirty="0"/>
              <a:t>Aspect Sentiment Classification</a:t>
            </a:r>
          </a:p>
        </p:txBody>
      </p:sp>
      <p:sp>
        <p:nvSpPr>
          <p:cNvPr id="3" name="Content Placeholder 2">
            <a:extLst>
              <a:ext uri="{FF2B5EF4-FFF2-40B4-BE49-F238E27FC236}">
                <a16:creationId xmlns:a16="http://schemas.microsoft.com/office/drawing/2014/main" id="{656CBC72-D7AE-4F34-BA82-48548C3E7452}"/>
              </a:ext>
            </a:extLst>
          </p:cNvPr>
          <p:cNvSpPr>
            <a:spLocks noGrp="1"/>
          </p:cNvSpPr>
          <p:nvPr>
            <p:ph idx="1"/>
          </p:nvPr>
        </p:nvSpPr>
        <p:spPr/>
        <p:txBody>
          <a:bodyPr/>
          <a:lstStyle/>
          <a:p>
            <a:pPr>
              <a:buFont typeface="Arial" panose="020B0604020202020204" pitchFamily="34" charset="0"/>
              <a:buChar char="•"/>
            </a:pPr>
            <a:r>
              <a:rPr lang="en-US" dirty="0"/>
              <a:t>Determine whether the opinion on different aspect are positive, negative or neutral.</a:t>
            </a:r>
          </a:p>
          <a:p>
            <a:pPr>
              <a:buFont typeface="Arial" panose="020B0604020202020204" pitchFamily="34" charset="0"/>
              <a:buChar char="•"/>
            </a:pPr>
            <a:r>
              <a:rPr lang="en-US" dirty="0"/>
              <a:t>Can use lexicon-based approach </a:t>
            </a:r>
          </a:p>
          <a:p>
            <a:pPr lvl="1"/>
            <a:endParaRPr lang="en-US" dirty="0"/>
          </a:p>
        </p:txBody>
      </p:sp>
    </p:spTree>
    <p:extLst>
      <p:ext uri="{BB962C8B-B14F-4D97-AF65-F5344CB8AC3E}">
        <p14:creationId xmlns:p14="http://schemas.microsoft.com/office/powerpoint/2010/main" val="118735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55D3-5901-4A5D-9C47-162D5189A3B9}"/>
              </a:ext>
            </a:extLst>
          </p:cNvPr>
          <p:cNvSpPr>
            <a:spLocks noGrp="1"/>
          </p:cNvSpPr>
          <p:nvPr>
            <p:ph type="title"/>
          </p:nvPr>
        </p:nvSpPr>
        <p:spPr/>
        <p:txBody>
          <a:bodyPr/>
          <a:lstStyle/>
          <a:p>
            <a:r>
              <a:rPr lang="en-US" dirty="0"/>
              <a:t>Lexicon-based approach for aspect sentiment classification</a:t>
            </a:r>
          </a:p>
        </p:txBody>
      </p:sp>
      <p:sp>
        <p:nvSpPr>
          <p:cNvPr id="3" name="Content Placeholder 2">
            <a:extLst>
              <a:ext uri="{FF2B5EF4-FFF2-40B4-BE49-F238E27FC236}">
                <a16:creationId xmlns:a16="http://schemas.microsoft.com/office/drawing/2014/main" id="{4CFDA261-619A-4DF0-8AC5-A07190D4426B}"/>
              </a:ext>
            </a:extLst>
          </p:cNvPr>
          <p:cNvSpPr>
            <a:spLocks noGrp="1"/>
          </p:cNvSpPr>
          <p:nvPr>
            <p:ph idx="1"/>
          </p:nvPr>
        </p:nvSpPr>
        <p:spPr/>
        <p:txBody>
          <a:bodyPr/>
          <a:lstStyle/>
          <a:p>
            <a:pPr marL="0" indent="0">
              <a:buNone/>
            </a:pPr>
            <a:endParaRPr lang="en-US" dirty="0"/>
          </a:p>
          <a:p>
            <a:pPr marL="0" indent="0">
              <a:buNone/>
            </a:pPr>
            <a:r>
              <a:rPr lang="en-US" dirty="0"/>
              <a:t>The approach work as follows:</a:t>
            </a:r>
          </a:p>
          <a:p>
            <a:pPr marL="544068" lvl="1" indent="-342900">
              <a:buFont typeface="+mj-lt"/>
              <a:buAutoNum type="arabicPeriod"/>
            </a:pPr>
            <a:r>
              <a:rPr lang="en-US" dirty="0"/>
              <a:t>Mark opinion words and phrases: +1 positive word -1 for negative word.</a:t>
            </a:r>
          </a:p>
          <a:p>
            <a:pPr marL="544068" lvl="1" indent="-342900">
              <a:buFont typeface="+mj-lt"/>
              <a:buAutoNum type="arabicPeriod"/>
            </a:pPr>
            <a:r>
              <a:rPr lang="en-US" dirty="0"/>
              <a:t>Handle opinion shifter: e.g. negation word like not, never, none, nobody, nowhere, neither etc.</a:t>
            </a:r>
          </a:p>
          <a:p>
            <a:pPr marL="544068" lvl="1" indent="-342900">
              <a:buFont typeface="+mj-lt"/>
              <a:buAutoNum type="arabicPeriod"/>
            </a:pPr>
            <a:r>
              <a:rPr lang="en-US" dirty="0"/>
              <a:t>Handle but-Clauses</a:t>
            </a:r>
          </a:p>
          <a:p>
            <a:pPr lvl="2"/>
            <a:endParaRPr lang="en-US" dirty="0"/>
          </a:p>
          <a:p>
            <a:endParaRPr lang="en-US" dirty="0"/>
          </a:p>
        </p:txBody>
      </p:sp>
    </p:spTree>
    <p:extLst>
      <p:ext uri="{BB962C8B-B14F-4D97-AF65-F5344CB8AC3E}">
        <p14:creationId xmlns:p14="http://schemas.microsoft.com/office/powerpoint/2010/main" val="152642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0E947-CCC3-452C-B5D1-D3E98C5A794A}"/>
              </a:ext>
            </a:extLst>
          </p:cNvPr>
          <p:cNvSpPr>
            <a:spLocks noGrp="1"/>
          </p:cNvSpPr>
          <p:nvPr>
            <p:ph idx="1"/>
          </p:nvPr>
        </p:nvSpPr>
        <p:spPr>
          <a:xfrm>
            <a:off x="847078" y="1793460"/>
            <a:ext cx="10515600" cy="4351338"/>
          </a:xfrm>
        </p:spPr>
        <p:txBody>
          <a:bodyPr/>
          <a:lstStyle/>
          <a:p>
            <a:pPr marL="544068" lvl="1" indent="-342900">
              <a:buFont typeface="+mj-lt"/>
              <a:buAutoNum type="arabicPeriod" startAt="4"/>
            </a:pPr>
            <a:r>
              <a:rPr lang="en-US" dirty="0"/>
              <a:t>Aggregating opinions: </a:t>
            </a:r>
          </a:p>
          <a:p>
            <a:pPr lvl="2"/>
            <a:r>
              <a:rPr lang="en-US" sz="1800" dirty="0"/>
              <a:t>Calculating opinion score to determine the final orientation of opinion on each aspect of sentence. </a:t>
            </a:r>
          </a:p>
          <a:p>
            <a:pPr lvl="2"/>
            <a:r>
              <a:rPr lang="en-US" sz="1800" dirty="0"/>
              <a:t>Let the sentence be s, which contains a set of aspects {a1 ...am} and a set of opinion words or phrases {ow1 . . . own}</a:t>
            </a:r>
          </a:p>
          <a:p>
            <a:pPr lvl="2"/>
            <a:r>
              <a:rPr lang="en-US" sz="1800" dirty="0"/>
              <a:t>The opinion orientation for each aspect </a:t>
            </a:r>
            <a:r>
              <a:rPr lang="en-US" sz="1800" dirty="0" err="1"/>
              <a:t>ai</a:t>
            </a:r>
            <a:r>
              <a:rPr lang="en-US" sz="1800" dirty="0"/>
              <a:t> in s is determined by the following opinion aggregation function:</a:t>
            </a:r>
          </a:p>
          <a:p>
            <a:pPr lvl="2"/>
            <a:endParaRPr lang="en-US" sz="1800" dirty="0"/>
          </a:p>
          <a:p>
            <a:pPr lvl="2"/>
            <a:endParaRPr lang="en-US" sz="1800" dirty="0"/>
          </a:p>
          <a:p>
            <a:pPr lvl="2"/>
            <a:endParaRPr lang="en-US" sz="1800" dirty="0"/>
          </a:p>
          <a:p>
            <a:pPr lvl="2"/>
            <a:endParaRPr lang="en-US" sz="1800" dirty="0"/>
          </a:p>
          <a:p>
            <a:pPr marL="914400" lvl="2" indent="0">
              <a:buNone/>
            </a:pPr>
            <a:endParaRPr lang="en-US" sz="1800" dirty="0"/>
          </a:p>
          <a:p>
            <a:pPr marL="914400" lvl="2" indent="0">
              <a:buNone/>
            </a:pPr>
            <a:r>
              <a:rPr lang="en-US" sz="1800" dirty="0"/>
              <a:t>where </a:t>
            </a:r>
            <a:r>
              <a:rPr lang="en-US" sz="1800" dirty="0" err="1"/>
              <a:t>owj</a:t>
            </a:r>
            <a:r>
              <a:rPr lang="en-US" sz="1800" dirty="0"/>
              <a:t> is an opinion word/phrase in s, </a:t>
            </a:r>
            <a:r>
              <a:rPr lang="en-US" sz="1800" dirty="0" err="1"/>
              <a:t>dist</a:t>
            </a:r>
            <a:r>
              <a:rPr lang="en-US" sz="1800" dirty="0"/>
              <a:t>(</a:t>
            </a:r>
            <a:r>
              <a:rPr lang="en-US" sz="1800" dirty="0" err="1"/>
              <a:t>owj</a:t>
            </a:r>
            <a:r>
              <a:rPr lang="en-US" sz="1800" dirty="0"/>
              <a:t> , </a:t>
            </a:r>
            <a:r>
              <a:rPr lang="en-US" sz="1800" dirty="0" err="1"/>
              <a:t>ai</a:t>
            </a:r>
            <a:r>
              <a:rPr lang="en-US" sz="1800" dirty="0"/>
              <a:t>) is the distance between aspect </a:t>
            </a:r>
            <a:r>
              <a:rPr lang="en-US" sz="1800" dirty="0" err="1"/>
              <a:t>ai</a:t>
            </a:r>
            <a:r>
              <a:rPr lang="en-US" sz="1800" dirty="0"/>
              <a:t> and opinion word </a:t>
            </a:r>
            <a:r>
              <a:rPr lang="en-US" sz="1800" dirty="0" err="1"/>
              <a:t>owj</a:t>
            </a:r>
            <a:r>
              <a:rPr lang="en-US" sz="1800" dirty="0"/>
              <a:t> in s. </a:t>
            </a:r>
            <a:r>
              <a:rPr lang="en-US" sz="1800" dirty="0" err="1"/>
              <a:t>owj</a:t>
            </a:r>
            <a:r>
              <a:rPr lang="en-US" sz="1800" dirty="0"/>
              <a:t> .</a:t>
            </a:r>
            <a:r>
              <a:rPr lang="en-US" sz="1800" dirty="0" err="1"/>
              <a:t>oo</a:t>
            </a:r>
            <a:r>
              <a:rPr lang="en-US" sz="1800" dirty="0"/>
              <a:t> is the opinion score of </a:t>
            </a:r>
            <a:r>
              <a:rPr lang="en-US" sz="1800" dirty="0" err="1"/>
              <a:t>owi</a:t>
            </a:r>
            <a:r>
              <a:rPr lang="en-US" sz="1800" dirty="0"/>
              <a:t>.</a:t>
            </a:r>
          </a:p>
        </p:txBody>
      </p:sp>
      <p:pic>
        <p:nvPicPr>
          <p:cNvPr id="4" name="Picture 3">
            <a:extLst>
              <a:ext uri="{FF2B5EF4-FFF2-40B4-BE49-F238E27FC236}">
                <a16:creationId xmlns:a16="http://schemas.microsoft.com/office/drawing/2014/main" id="{166EEB3A-3768-4A71-AFEF-88C73BA10210}"/>
              </a:ext>
            </a:extLst>
          </p:cNvPr>
          <p:cNvPicPr>
            <a:picLocks noChangeAspect="1"/>
          </p:cNvPicPr>
          <p:nvPr/>
        </p:nvPicPr>
        <p:blipFill>
          <a:blip r:embed="rId2"/>
          <a:stretch>
            <a:fillRect/>
          </a:stretch>
        </p:blipFill>
        <p:spPr>
          <a:xfrm>
            <a:off x="2858949" y="3969129"/>
            <a:ext cx="5253038" cy="942975"/>
          </a:xfrm>
          <a:prstGeom prst="rect">
            <a:avLst/>
          </a:prstGeom>
        </p:spPr>
      </p:pic>
    </p:spTree>
    <p:extLst>
      <p:ext uri="{BB962C8B-B14F-4D97-AF65-F5344CB8AC3E}">
        <p14:creationId xmlns:p14="http://schemas.microsoft.com/office/powerpoint/2010/main" val="66357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D9F8-B0D6-452D-A048-6024DFE38D04}"/>
              </a:ext>
            </a:extLst>
          </p:cNvPr>
          <p:cNvSpPr>
            <a:spLocks noGrp="1"/>
          </p:cNvSpPr>
          <p:nvPr>
            <p:ph type="title"/>
          </p:nvPr>
        </p:nvSpPr>
        <p:spPr/>
        <p:txBody>
          <a:bodyPr/>
          <a:lstStyle/>
          <a:p>
            <a:r>
              <a:rPr lang="en-US" dirty="0"/>
              <a:t>Basic Rule of opinion</a:t>
            </a:r>
          </a:p>
        </p:txBody>
      </p:sp>
      <p:sp>
        <p:nvSpPr>
          <p:cNvPr id="3" name="Content Placeholder 2">
            <a:extLst>
              <a:ext uri="{FF2B5EF4-FFF2-40B4-BE49-F238E27FC236}">
                <a16:creationId xmlns:a16="http://schemas.microsoft.com/office/drawing/2014/main" id="{A1B562DF-B338-49B4-95C8-9138141B3F38}"/>
              </a:ext>
            </a:extLst>
          </p:cNvPr>
          <p:cNvSpPr>
            <a:spLocks noGrp="1"/>
          </p:cNvSpPr>
          <p:nvPr>
            <p:ph idx="1"/>
          </p:nvPr>
        </p:nvSpPr>
        <p:spPr/>
        <p:txBody>
          <a:bodyPr/>
          <a:lstStyle/>
          <a:p>
            <a:r>
              <a:rPr lang="en-US" dirty="0"/>
              <a:t>An opinion rule expresses a concept that implies a positive or negative opinion</a:t>
            </a:r>
          </a:p>
          <a:p>
            <a:endParaRPr lang="en-US" dirty="0"/>
          </a:p>
        </p:txBody>
      </p:sp>
      <p:pic>
        <p:nvPicPr>
          <p:cNvPr id="4" name="Picture 3">
            <a:extLst>
              <a:ext uri="{FF2B5EF4-FFF2-40B4-BE49-F238E27FC236}">
                <a16:creationId xmlns:a16="http://schemas.microsoft.com/office/drawing/2014/main" id="{E1366449-79C4-431B-B70E-2B9A075A60CC}"/>
              </a:ext>
            </a:extLst>
          </p:cNvPr>
          <p:cNvPicPr>
            <a:picLocks noChangeAspect="1"/>
          </p:cNvPicPr>
          <p:nvPr/>
        </p:nvPicPr>
        <p:blipFill>
          <a:blip r:embed="rId2"/>
          <a:stretch>
            <a:fillRect/>
          </a:stretch>
        </p:blipFill>
        <p:spPr>
          <a:xfrm>
            <a:off x="1247774" y="2776537"/>
            <a:ext cx="8162925" cy="2709863"/>
          </a:xfrm>
          <a:prstGeom prst="rect">
            <a:avLst/>
          </a:prstGeom>
        </p:spPr>
      </p:pic>
    </p:spTree>
    <p:extLst>
      <p:ext uri="{BB962C8B-B14F-4D97-AF65-F5344CB8AC3E}">
        <p14:creationId xmlns:p14="http://schemas.microsoft.com/office/powerpoint/2010/main" val="268240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F3E2A-1710-41B9-BACD-C5FD157BCE3D}"/>
              </a:ext>
            </a:extLst>
          </p:cNvPr>
          <p:cNvSpPr>
            <a:spLocks noGrp="1"/>
          </p:cNvSpPr>
          <p:nvPr>
            <p:ph idx="1"/>
          </p:nvPr>
        </p:nvSpPr>
        <p:spPr>
          <a:xfrm>
            <a:off x="970722" y="1956352"/>
            <a:ext cx="10515600" cy="4538663"/>
          </a:xfrm>
        </p:spPr>
        <p:txBody>
          <a:bodyPr/>
          <a:lstStyle/>
          <a:p>
            <a:r>
              <a:rPr lang="en-US" dirty="0"/>
              <a:t>N, NE, P and PO, which contain no opinion shifters can be grouped into 6 conceptual categories based on their characteristics:</a:t>
            </a:r>
          </a:p>
          <a:p>
            <a:endParaRPr lang="en-US" dirty="0"/>
          </a:p>
          <a:p>
            <a:pPr lvl="1"/>
            <a:r>
              <a:rPr lang="en-US" sz="2000" dirty="0"/>
              <a:t>Opinion word or phrase: </a:t>
            </a:r>
          </a:p>
          <a:p>
            <a:pPr lvl="2"/>
            <a:r>
              <a:rPr lang="en-US" sz="1600" dirty="0"/>
              <a:t>This is the most commonly used category, in which opinion words or phrases alone can imply positive or negative opinions on aspects, e.g., “great” in “The picture quality is great”.</a:t>
            </a:r>
          </a:p>
          <a:p>
            <a:pPr lvl="1"/>
            <a:endParaRPr lang="en-US" dirty="0"/>
          </a:p>
        </p:txBody>
      </p:sp>
      <p:pic>
        <p:nvPicPr>
          <p:cNvPr id="5" name="Picture 4">
            <a:extLst>
              <a:ext uri="{FF2B5EF4-FFF2-40B4-BE49-F238E27FC236}">
                <a16:creationId xmlns:a16="http://schemas.microsoft.com/office/drawing/2014/main" id="{9022A881-53E6-4F3F-AB06-54B1F6F46C01}"/>
              </a:ext>
            </a:extLst>
          </p:cNvPr>
          <p:cNvPicPr>
            <a:picLocks noChangeAspect="1"/>
          </p:cNvPicPr>
          <p:nvPr/>
        </p:nvPicPr>
        <p:blipFill>
          <a:blip r:embed="rId2"/>
          <a:stretch>
            <a:fillRect/>
          </a:stretch>
        </p:blipFill>
        <p:spPr>
          <a:xfrm>
            <a:off x="2152650" y="4058443"/>
            <a:ext cx="7372350" cy="962025"/>
          </a:xfrm>
          <a:prstGeom prst="rect">
            <a:avLst/>
          </a:prstGeom>
        </p:spPr>
      </p:pic>
    </p:spTree>
    <p:extLst>
      <p:ext uri="{BB962C8B-B14F-4D97-AF65-F5344CB8AC3E}">
        <p14:creationId xmlns:p14="http://schemas.microsoft.com/office/powerpoint/2010/main" val="4138959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25316-F77B-47DA-AEE8-E6F81EC59D54}"/>
              </a:ext>
            </a:extLst>
          </p:cNvPr>
          <p:cNvSpPr>
            <a:spLocks noGrp="1"/>
          </p:cNvSpPr>
          <p:nvPr>
            <p:ph idx="1"/>
          </p:nvPr>
        </p:nvSpPr>
        <p:spPr/>
        <p:txBody>
          <a:bodyPr/>
          <a:lstStyle/>
          <a:p>
            <a:pPr lvl="1"/>
            <a:r>
              <a:rPr lang="en-US" dirty="0"/>
              <a:t>Desirable or undesirable fact: </a:t>
            </a:r>
          </a:p>
          <a:p>
            <a:pPr lvl="2"/>
            <a:r>
              <a:rPr lang="en-US" dirty="0"/>
              <a:t>The description uses no opinion words, but in the context of the entity, the description implies a positive or negative opinion. </a:t>
            </a:r>
          </a:p>
          <a:p>
            <a:pPr lvl="2"/>
            <a:r>
              <a:rPr lang="en-US" dirty="0"/>
              <a:t>For example: After I slept on it for two 4 weeks, I noticed a mountain in the middle of the mattress”</a:t>
            </a:r>
          </a:p>
          <a:p>
            <a:pPr lvl="2"/>
            <a:r>
              <a:rPr lang="en-US" dirty="0"/>
              <a:t>However, the word ”mountain” itself does not carry any opinion. Thus, we have the following two rules:</a:t>
            </a:r>
          </a:p>
          <a:p>
            <a:pPr lvl="2"/>
            <a:endParaRPr lang="en-US" dirty="0"/>
          </a:p>
          <a:p>
            <a:pPr lvl="2"/>
            <a:endParaRPr lang="en-US" dirty="0"/>
          </a:p>
          <a:p>
            <a:pPr lvl="2"/>
            <a:endParaRPr lang="en-US" dirty="0"/>
          </a:p>
          <a:p>
            <a:pPr lvl="1"/>
            <a:endParaRPr lang="en-US" dirty="0"/>
          </a:p>
        </p:txBody>
      </p:sp>
      <p:pic>
        <p:nvPicPr>
          <p:cNvPr id="4" name="Picture 3">
            <a:extLst>
              <a:ext uri="{FF2B5EF4-FFF2-40B4-BE49-F238E27FC236}">
                <a16:creationId xmlns:a16="http://schemas.microsoft.com/office/drawing/2014/main" id="{AFE7C39B-04D5-408D-AA82-C0A8E436D2C7}"/>
              </a:ext>
            </a:extLst>
          </p:cNvPr>
          <p:cNvPicPr>
            <a:picLocks noChangeAspect="1"/>
          </p:cNvPicPr>
          <p:nvPr/>
        </p:nvPicPr>
        <p:blipFill>
          <a:blip r:embed="rId2"/>
          <a:stretch>
            <a:fillRect/>
          </a:stretch>
        </p:blipFill>
        <p:spPr>
          <a:xfrm>
            <a:off x="3076575" y="4338637"/>
            <a:ext cx="4819650" cy="790575"/>
          </a:xfrm>
          <a:prstGeom prst="rect">
            <a:avLst/>
          </a:prstGeom>
        </p:spPr>
      </p:pic>
    </p:spTree>
    <p:extLst>
      <p:ext uri="{BB962C8B-B14F-4D97-AF65-F5344CB8AC3E}">
        <p14:creationId xmlns:p14="http://schemas.microsoft.com/office/powerpoint/2010/main" val="2398722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6C02A-59AF-4EA8-A27E-548BC4CCE78D}"/>
              </a:ext>
            </a:extLst>
          </p:cNvPr>
          <p:cNvSpPr>
            <a:spLocks noGrp="1"/>
          </p:cNvSpPr>
          <p:nvPr>
            <p:ph idx="1"/>
          </p:nvPr>
        </p:nvSpPr>
        <p:spPr>
          <a:xfrm>
            <a:off x="992981" y="2002873"/>
            <a:ext cx="10515600" cy="4351338"/>
          </a:xfrm>
        </p:spPr>
        <p:txBody>
          <a:bodyPr/>
          <a:lstStyle/>
          <a:p>
            <a:pPr lvl="1"/>
            <a:r>
              <a:rPr lang="en-US" dirty="0"/>
              <a:t>High, low of a positive or negative potential item:</a:t>
            </a:r>
          </a:p>
          <a:p>
            <a:pPr lvl="2"/>
            <a:r>
              <a:rPr lang="en-US" dirty="0"/>
              <a:t>For some aspects, a small value/quantity of them is negative, and a large value/quantity of them is positive, e.g., “The battery life is short” and “The battery life is long.” We call such aspects positive potential items (PPI).</a:t>
            </a:r>
          </a:p>
          <a:p>
            <a:pPr lvl="2"/>
            <a:r>
              <a:rPr lang="en-US" dirty="0"/>
              <a:t>For some other aspects, a small value/quantity of them is positive, and a large value/quantity of them is negative, e.g., “This phone costs a lot” and “Sony reduced the price of the camera.” We call such aspects negative potential items (NPI). “cost” and “price” are negative potential items. </a:t>
            </a:r>
          </a:p>
          <a:p>
            <a:pPr lvl="2"/>
            <a:endParaRPr lang="en-US" dirty="0"/>
          </a:p>
          <a:p>
            <a:endParaRPr lang="en-US" dirty="0"/>
          </a:p>
        </p:txBody>
      </p:sp>
      <p:pic>
        <p:nvPicPr>
          <p:cNvPr id="5" name="Picture 4">
            <a:extLst>
              <a:ext uri="{FF2B5EF4-FFF2-40B4-BE49-F238E27FC236}">
                <a16:creationId xmlns:a16="http://schemas.microsoft.com/office/drawing/2014/main" id="{FF8B3922-3AA9-4E49-9973-7749A8EA5EBB}"/>
              </a:ext>
            </a:extLst>
          </p:cNvPr>
          <p:cNvPicPr>
            <a:picLocks noChangeAspect="1"/>
          </p:cNvPicPr>
          <p:nvPr/>
        </p:nvPicPr>
        <p:blipFill>
          <a:blip r:embed="rId2"/>
          <a:stretch>
            <a:fillRect/>
          </a:stretch>
        </p:blipFill>
        <p:spPr>
          <a:xfrm>
            <a:off x="2757487" y="3819525"/>
            <a:ext cx="6986588" cy="2019300"/>
          </a:xfrm>
          <a:prstGeom prst="rect">
            <a:avLst/>
          </a:prstGeom>
        </p:spPr>
      </p:pic>
    </p:spTree>
    <p:extLst>
      <p:ext uri="{BB962C8B-B14F-4D97-AF65-F5344CB8AC3E}">
        <p14:creationId xmlns:p14="http://schemas.microsoft.com/office/powerpoint/2010/main" val="883827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A2B9B-3F95-4855-88C5-1F800EC32108}"/>
              </a:ext>
            </a:extLst>
          </p:cNvPr>
          <p:cNvSpPr>
            <a:spLocks noGrp="1"/>
          </p:cNvSpPr>
          <p:nvPr>
            <p:ph idx="1"/>
          </p:nvPr>
        </p:nvSpPr>
        <p:spPr/>
        <p:txBody>
          <a:bodyPr/>
          <a:lstStyle/>
          <a:p>
            <a:pPr lvl="1"/>
            <a:r>
              <a:rPr lang="en-US" dirty="0"/>
              <a:t>Decreased and increased quantity of an opinionated item:</a:t>
            </a:r>
          </a:p>
          <a:p>
            <a:pPr lvl="2"/>
            <a:r>
              <a:rPr lang="en-US" sz="1600" dirty="0"/>
              <a:t>Decreasing or increasing the quantity associated with an opinionated item (often nouns and noun phrases) can change the orientation of the opinion. For example, in the sentence “This drug reduced my pain significantly”, “pain” is a negative opinion word, and the reduction of “pain” indicates a desirable effect of the drug. Hence, decreased pain implies a positive opinion on the drug. </a:t>
            </a:r>
          </a:p>
        </p:txBody>
      </p:sp>
      <p:pic>
        <p:nvPicPr>
          <p:cNvPr id="4" name="Picture 3">
            <a:extLst>
              <a:ext uri="{FF2B5EF4-FFF2-40B4-BE49-F238E27FC236}">
                <a16:creationId xmlns:a16="http://schemas.microsoft.com/office/drawing/2014/main" id="{E5523E6C-3890-4F81-AA6D-28BCD8145B35}"/>
              </a:ext>
            </a:extLst>
          </p:cNvPr>
          <p:cNvPicPr>
            <a:picLocks noChangeAspect="1"/>
          </p:cNvPicPr>
          <p:nvPr/>
        </p:nvPicPr>
        <p:blipFill>
          <a:blip r:embed="rId2"/>
          <a:stretch>
            <a:fillRect/>
          </a:stretch>
        </p:blipFill>
        <p:spPr>
          <a:xfrm>
            <a:off x="3114674" y="3767137"/>
            <a:ext cx="5648325" cy="1571625"/>
          </a:xfrm>
          <a:prstGeom prst="rect">
            <a:avLst/>
          </a:prstGeom>
        </p:spPr>
      </p:pic>
    </p:spTree>
    <p:extLst>
      <p:ext uri="{BB962C8B-B14F-4D97-AF65-F5344CB8AC3E}">
        <p14:creationId xmlns:p14="http://schemas.microsoft.com/office/powerpoint/2010/main" val="253746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tasks of opinion mining</a:t>
            </a:r>
          </a:p>
        </p:txBody>
      </p:sp>
      <p:sp>
        <p:nvSpPr>
          <p:cNvPr id="3" name="Content Placeholder 2"/>
          <p:cNvSpPr>
            <a:spLocks noGrp="1"/>
          </p:cNvSpPr>
          <p:nvPr>
            <p:ph idx="1"/>
          </p:nvPr>
        </p:nvSpPr>
        <p:spPr/>
        <p:txBody>
          <a:bodyPr/>
          <a:lstStyle/>
          <a:p>
            <a:r>
              <a:rPr lang="en-US" dirty="0"/>
              <a:t>Task 1 : entity extraction and grouping</a:t>
            </a:r>
          </a:p>
          <a:p>
            <a:r>
              <a:rPr lang="en-US" dirty="0"/>
              <a:t>Task 2 : aspect extraction and grouping</a:t>
            </a:r>
          </a:p>
          <a:p>
            <a:r>
              <a:rPr lang="en-US" dirty="0"/>
              <a:t>Task 3 : opinion holder and time extraction</a:t>
            </a:r>
          </a:p>
          <a:p>
            <a:r>
              <a:rPr lang="en-US" dirty="0"/>
              <a:t>Task 4 : aspect sentiment classification</a:t>
            </a:r>
          </a:p>
          <a:p>
            <a:r>
              <a:rPr lang="en-US" dirty="0"/>
              <a:t>Task 5 : opinion quintuple generation </a:t>
            </a:r>
          </a:p>
        </p:txBody>
      </p:sp>
    </p:spTree>
    <p:extLst>
      <p:ext uri="{BB962C8B-B14F-4D97-AF65-F5344CB8AC3E}">
        <p14:creationId xmlns:p14="http://schemas.microsoft.com/office/powerpoint/2010/main" val="42906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CC62D-61A6-429F-8A0D-8F1730AEBB68}"/>
              </a:ext>
            </a:extLst>
          </p:cNvPr>
          <p:cNvSpPr>
            <a:spLocks noGrp="1"/>
          </p:cNvSpPr>
          <p:nvPr>
            <p:ph idx="1"/>
          </p:nvPr>
        </p:nvSpPr>
        <p:spPr/>
        <p:txBody>
          <a:bodyPr/>
          <a:lstStyle/>
          <a:p>
            <a:pPr lvl="1"/>
            <a:r>
              <a:rPr lang="en-US" sz="2000" dirty="0"/>
              <a:t>Deviation from the norm or some desired value range: </a:t>
            </a:r>
          </a:p>
          <a:p>
            <a:pPr lvl="2"/>
            <a:r>
              <a:rPr lang="en-US" sz="1600" dirty="0"/>
              <a:t>In some application domains, the value of an aspect may have a desired range or norm. If it is above or below the normal range, it is negative e.g. blood pressure.</a:t>
            </a:r>
          </a:p>
          <a:p>
            <a:pPr lvl="2"/>
            <a:endParaRPr lang="en-US" dirty="0"/>
          </a:p>
        </p:txBody>
      </p:sp>
      <p:pic>
        <p:nvPicPr>
          <p:cNvPr id="4" name="Picture 3">
            <a:extLst>
              <a:ext uri="{FF2B5EF4-FFF2-40B4-BE49-F238E27FC236}">
                <a16:creationId xmlns:a16="http://schemas.microsoft.com/office/drawing/2014/main" id="{69FD34E1-C138-4BE4-8AFD-6A1C0D6C5F14}"/>
              </a:ext>
            </a:extLst>
          </p:cNvPr>
          <p:cNvPicPr>
            <a:picLocks noChangeAspect="1"/>
          </p:cNvPicPr>
          <p:nvPr/>
        </p:nvPicPr>
        <p:blipFill>
          <a:blip r:embed="rId2"/>
          <a:stretch>
            <a:fillRect/>
          </a:stretch>
        </p:blipFill>
        <p:spPr>
          <a:xfrm>
            <a:off x="2038349" y="3386137"/>
            <a:ext cx="7534275" cy="1019175"/>
          </a:xfrm>
          <a:prstGeom prst="rect">
            <a:avLst/>
          </a:prstGeom>
        </p:spPr>
      </p:pic>
    </p:spTree>
    <p:extLst>
      <p:ext uri="{BB962C8B-B14F-4D97-AF65-F5344CB8AC3E}">
        <p14:creationId xmlns:p14="http://schemas.microsoft.com/office/powerpoint/2010/main" val="1114913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B66B3-3F5F-42C3-8E21-390260E8E74A}"/>
              </a:ext>
            </a:extLst>
          </p:cNvPr>
          <p:cNvSpPr>
            <a:spLocks noGrp="1"/>
          </p:cNvSpPr>
          <p:nvPr>
            <p:ph idx="1"/>
          </p:nvPr>
        </p:nvSpPr>
        <p:spPr/>
        <p:txBody>
          <a:bodyPr>
            <a:normAutofit/>
          </a:bodyPr>
          <a:lstStyle/>
          <a:p>
            <a:pPr lvl="1"/>
            <a:r>
              <a:rPr lang="en-US" sz="2000" dirty="0"/>
              <a:t>Producing and consuming resources and wastes: </a:t>
            </a:r>
          </a:p>
          <a:p>
            <a:pPr lvl="2"/>
            <a:r>
              <a:rPr lang="en-US" sz="1600" dirty="0"/>
              <a:t>If an entity produces a lot of resources, it is positive. If it consumes a lot of resources, it is negative. For example, water is a resource. The sentence, “This washer uses a lot of water” gives a negative opinion about the washer. </a:t>
            </a:r>
          </a:p>
          <a:p>
            <a:pPr lvl="2"/>
            <a:r>
              <a:rPr lang="en-US" sz="1600" dirty="0"/>
              <a:t>Likewise, if an entity produces a lot of wastes, it is negative. If it consumes a lot of wastes, it is positive.</a:t>
            </a:r>
          </a:p>
        </p:txBody>
      </p:sp>
      <p:pic>
        <p:nvPicPr>
          <p:cNvPr id="4" name="Picture 3">
            <a:extLst>
              <a:ext uri="{FF2B5EF4-FFF2-40B4-BE49-F238E27FC236}">
                <a16:creationId xmlns:a16="http://schemas.microsoft.com/office/drawing/2014/main" id="{4634C993-2345-4B91-80C1-7AC2FF4077EA}"/>
              </a:ext>
            </a:extLst>
          </p:cNvPr>
          <p:cNvPicPr>
            <a:picLocks noChangeAspect="1"/>
          </p:cNvPicPr>
          <p:nvPr/>
        </p:nvPicPr>
        <p:blipFill>
          <a:blip r:embed="rId2"/>
          <a:stretch>
            <a:fillRect/>
          </a:stretch>
        </p:blipFill>
        <p:spPr>
          <a:xfrm>
            <a:off x="2362200" y="3558120"/>
            <a:ext cx="6934200" cy="2128513"/>
          </a:xfrm>
          <a:prstGeom prst="rect">
            <a:avLst/>
          </a:prstGeom>
        </p:spPr>
      </p:pic>
    </p:spTree>
    <p:extLst>
      <p:ext uri="{BB962C8B-B14F-4D97-AF65-F5344CB8AC3E}">
        <p14:creationId xmlns:p14="http://schemas.microsoft.com/office/powerpoint/2010/main" val="2353205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979A-8628-45C2-9925-5124433D3CE3}"/>
              </a:ext>
            </a:extLst>
          </p:cNvPr>
          <p:cNvSpPr>
            <a:spLocks noGrp="1"/>
          </p:cNvSpPr>
          <p:nvPr>
            <p:ph type="title"/>
          </p:nvPr>
        </p:nvSpPr>
        <p:spPr/>
        <p:txBody>
          <a:bodyPr/>
          <a:lstStyle/>
          <a:p>
            <a:r>
              <a:rPr lang="en-US" dirty="0"/>
              <a:t>Mining Comparative Opinions</a:t>
            </a:r>
          </a:p>
        </p:txBody>
      </p:sp>
      <p:sp>
        <p:nvSpPr>
          <p:cNvPr id="3" name="Content Placeholder 2">
            <a:extLst>
              <a:ext uri="{FF2B5EF4-FFF2-40B4-BE49-F238E27FC236}">
                <a16:creationId xmlns:a16="http://schemas.microsoft.com/office/drawing/2014/main" id="{D481FCC8-2AEB-40F4-A121-A82ADCAA04C7}"/>
              </a:ext>
            </a:extLst>
          </p:cNvPr>
          <p:cNvSpPr>
            <a:spLocks noGrp="1"/>
          </p:cNvSpPr>
          <p:nvPr>
            <p:ph idx="1"/>
          </p:nvPr>
        </p:nvSpPr>
        <p:spPr/>
        <p:txBody>
          <a:bodyPr/>
          <a:lstStyle/>
          <a:p>
            <a:r>
              <a:rPr lang="en-US" dirty="0"/>
              <a:t>Comparing the entity with some other similar entities.</a:t>
            </a:r>
          </a:p>
          <a:p>
            <a:r>
              <a:rPr lang="en-US" dirty="0"/>
              <a:t>For example The picture quality of Camera-x is better than that of Camera-y.” </a:t>
            </a:r>
          </a:p>
        </p:txBody>
      </p:sp>
    </p:spTree>
    <p:extLst>
      <p:ext uri="{BB962C8B-B14F-4D97-AF65-F5344CB8AC3E}">
        <p14:creationId xmlns:p14="http://schemas.microsoft.com/office/powerpoint/2010/main" val="2621142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7AB-F5B8-4B4C-9483-35E619361775}"/>
              </a:ext>
            </a:extLst>
          </p:cNvPr>
          <p:cNvSpPr>
            <a:spLocks noGrp="1"/>
          </p:cNvSpPr>
          <p:nvPr>
            <p:ph type="title"/>
          </p:nvPr>
        </p:nvSpPr>
        <p:spPr/>
        <p:txBody>
          <a:bodyPr/>
          <a:lstStyle/>
          <a:p>
            <a:r>
              <a:rPr lang="en-US" dirty="0"/>
              <a:t>Types of comparative relations</a:t>
            </a:r>
          </a:p>
        </p:txBody>
      </p:sp>
      <p:sp>
        <p:nvSpPr>
          <p:cNvPr id="3" name="Content Placeholder 2">
            <a:extLst>
              <a:ext uri="{FF2B5EF4-FFF2-40B4-BE49-F238E27FC236}">
                <a16:creationId xmlns:a16="http://schemas.microsoft.com/office/drawing/2014/main" id="{3A361597-9C55-4879-8DD5-BFE10EEFEA23}"/>
              </a:ext>
            </a:extLst>
          </p:cNvPr>
          <p:cNvSpPr>
            <a:spLocks noGrp="1"/>
          </p:cNvSpPr>
          <p:nvPr>
            <p:ph idx="1"/>
          </p:nvPr>
        </p:nvSpPr>
        <p:spPr/>
        <p:txBody>
          <a:bodyPr/>
          <a:lstStyle/>
          <a:p>
            <a:pPr marL="457200" indent="-457200">
              <a:buFont typeface="+mj-lt"/>
              <a:buAutoNum type="arabicPeriod"/>
            </a:pPr>
            <a:r>
              <a:rPr lang="en-US" dirty="0"/>
              <a:t>Non-equal gradable comparisons: Relations of the type greater or less than that express an ordering of some entities with regard to some of their shared aspects, e.g., “The Intel chip is faster than that of AMD”. This type also includes user preferences, e.g., “I prefer Intel to AMD”.</a:t>
            </a:r>
          </a:p>
          <a:p>
            <a:pPr marL="457200" indent="-457200">
              <a:buFont typeface="+mj-lt"/>
              <a:buAutoNum type="arabicPeriod"/>
            </a:pPr>
            <a:r>
              <a:rPr lang="en-US" dirty="0"/>
              <a:t>Equative comparisons: Relations of the type equal to that state two or more entities are equal with regard to some of their shared aspects, e.g., “The performance of Car-x is about the same as that of Car-y.”</a:t>
            </a:r>
          </a:p>
          <a:p>
            <a:pPr marL="457200" indent="-457200">
              <a:buFont typeface="+mj-lt"/>
              <a:buAutoNum type="arabicPeriod"/>
            </a:pPr>
            <a:r>
              <a:rPr lang="en-US" dirty="0"/>
              <a:t>Superlative comparisons: Relations of the type greater or less than all others that rank one entity over all others, e.g., “The Intel chip is the fastest”.</a:t>
            </a:r>
          </a:p>
          <a:p>
            <a:endParaRPr lang="en-US" dirty="0"/>
          </a:p>
        </p:txBody>
      </p:sp>
    </p:spTree>
    <p:extLst>
      <p:ext uri="{BB962C8B-B14F-4D97-AF65-F5344CB8AC3E}">
        <p14:creationId xmlns:p14="http://schemas.microsoft.com/office/powerpoint/2010/main" val="3584344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84688-09E1-4C4B-A8D5-6F63BD903D2B}"/>
              </a:ext>
            </a:extLst>
          </p:cNvPr>
          <p:cNvSpPr>
            <a:spLocks noGrp="1"/>
          </p:cNvSpPr>
          <p:nvPr>
            <p:ph idx="1"/>
          </p:nvPr>
        </p:nvSpPr>
        <p:spPr/>
        <p:txBody>
          <a:bodyPr/>
          <a:lstStyle/>
          <a:p>
            <a:pPr marL="457200" indent="-457200">
              <a:buFont typeface="+mj-lt"/>
              <a:buAutoNum type="arabicPeriod" startAt="4"/>
            </a:pPr>
            <a:r>
              <a:rPr lang="en-US" dirty="0"/>
              <a:t>Non-gradable comparisons: Relations that compare aspects of two or more entities, but do not grade them. There are three main sub-types: </a:t>
            </a:r>
          </a:p>
          <a:p>
            <a:endParaRPr lang="en-US" dirty="0"/>
          </a:p>
          <a:p>
            <a:pPr lvl="1"/>
            <a:r>
              <a:rPr lang="en-US" dirty="0"/>
              <a:t>Entity A is similar to or different from entity B with regard to some of their shared aspects, e.g., “Coke tastes differently from Pepsi.” </a:t>
            </a:r>
          </a:p>
          <a:p>
            <a:pPr lvl="1"/>
            <a:r>
              <a:rPr lang="en-US" dirty="0"/>
              <a:t>Entity A has aspect a1, and entity B has aspect a2 (a1 and a2 are usually substitutable), e.g., “Desktop PCs use external speakers but laptops use internal speakers.” </a:t>
            </a:r>
          </a:p>
          <a:p>
            <a:pPr lvl="1"/>
            <a:r>
              <a:rPr lang="en-US" dirty="0"/>
              <a:t>Entity A has aspect a, but entity B does not have, e.g., “Phone-x has an earphone, but Phone-y does not have.”</a:t>
            </a:r>
          </a:p>
        </p:txBody>
      </p:sp>
    </p:spTree>
    <p:extLst>
      <p:ext uri="{BB962C8B-B14F-4D97-AF65-F5344CB8AC3E}">
        <p14:creationId xmlns:p14="http://schemas.microsoft.com/office/powerpoint/2010/main" val="3133343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351D-1662-463C-96D9-B0F6752EE3AD}"/>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5D24322F-2657-4A76-9D7E-CF40E50D7337}"/>
              </a:ext>
            </a:extLst>
          </p:cNvPr>
          <p:cNvSpPr>
            <a:spLocks noGrp="1"/>
          </p:cNvSpPr>
          <p:nvPr>
            <p:ph idx="1"/>
          </p:nvPr>
        </p:nvSpPr>
        <p:spPr/>
        <p:txBody>
          <a:bodyPr>
            <a:normAutofit/>
          </a:bodyPr>
          <a:lstStyle/>
          <a:p>
            <a:pPr>
              <a:buFont typeface="Arial" panose="020B0604020202020204" pitchFamily="34" charset="0"/>
              <a:buChar char="•"/>
            </a:pPr>
            <a:r>
              <a:rPr lang="en-US" dirty="0"/>
              <a:t>Web users also write names of the same product brands in many ways. For example, “Motorola” may be written as “Moto” or “Mot”, and “Samsung” may be written as “Sammy”.</a:t>
            </a:r>
          </a:p>
          <a:p>
            <a:pPr>
              <a:buFont typeface="Arial" panose="020B0604020202020204" pitchFamily="34" charset="0"/>
              <a:buChar char="•"/>
            </a:pPr>
            <a:r>
              <a:rPr lang="en-US" dirty="0"/>
              <a:t>Objective expressions implying sentiments</a:t>
            </a:r>
          </a:p>
          <a:p>
            <a:pPr>
              <a:buFont typeface="Arial" panose="020B0604020202020204" pitchFamily="34" charset="0"/>
              <a:buChar char="•"/>
            </a:pPr>
            <a:r>
              <a:rPr lang="en-US" dirty="0"/>
              <a:t>Grouping aspect expressions indicating the same aspects</a:t>
            </a:r>
          </a:p>
          <a:p>
            <a:pPr>
              <a:buFont typeface="Arial" panose="020B0604020202020204" pitchFamily="34" charset="0"/>
              <a:buChar char="•"/>
            </a:pPr>
            <a:r>
              <a:rPr lang="en-US" dirty="0"/>
              <a:t>Coreference resolution: For example “The Sony camera is better than the Canon camera. It is cheap too.” It is clear that “It” means “Sony” because in the first sentence, the opinion about “Sony” is positive (comparative positive), but it is negative (comparative negative) about “Canon”, and A Survey of Opinion Mining and Sentiment Analysis 447 the second sentence is positive. </a:t>
            </a:r>
          </a:p>
          <a:p>
            <a:pPr>
              <a:buFont typeface="Arial" panose="020B0604020202020204" pitchFamily="34" charset="0"/>
              <a:buChar char="•"/>
            </a:pPr>
            <a:r>
              <a:rPr lang="en-US" dirty="0"/>
              <a:t>Cross lingual opinion mining</a:t>
            </a:r>
          </a:p>
        </p:txBody>
      </p:sp>
    </p:spTree>
    <p:extLst>
      <p:ext uri="{BB962C8B-B14F-4D97-AF65-F5344CB8AC3E}">
        <p14:creationId xmlns:p14="http://schemas.microsoft.com/office/powerpoint/2010/main" val="4043642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5CA5-0DDA-4C4B-8965-B5181BCE4B75}"/>
              </a:ext>
            </a:extLst>
          </p:cNvPr>
          <p:cNvSpPr>
            <a:spLocks noGrp="1"/>
          </p:cNvSpPr>
          <p:nvPr>
            <p:ph type="title"/>
          </p:nvPr>
        </p:nvSpPr>
        <p:spPr/>
        <p:txBody>
          <a:bodyPr/>
          <a:lstStyle/>
          <a:p>
            <a:r>
              <a:rPr lang="en-US" dirty="0"/>
              <a:t>Spam Detection</a:t>
            </a:r>
          </a:p>
        </p:txBody>
      </p:sp>
      <p:sp>
        <p:nvSpPr>
          <p:cNvPr id="3" name="Content Placeholder 2">
            <a:extLst>
              <a:ext uri="{FF2B5EF4-FFF2-40B4-BE49-F238E27FC236}">
                <a16:creationId xmlns:a16="http://schemas.microsoft.com/office/drawing/2014/main" id="{E3C5AA25-B70F-4744-A9A8-63C22C5392D1}"/>
              </a:ext>
            </a:extLst>
          </p:cNvPr>
          <p:cNvSpPr>
            <a:spLocks noGrp="1"/>
          </p:cNvSpPr>
          <p:nvPr>
            <p:ph idx="1"/>
          </p:nvPr>
        </p:nvSpPr>
        <p:spPr/>
        <p:txBody>
          <a:bodyPr/>
          <a:lstStyle/>
          <a:p>
            <a:r>
              <a:rPr lang="en-US" dirty="0"/>
              <a:t>Individual Spam:</a:t>
            </a:r>
          </a:p>
          <a:p>
            <a:pPr lvl="1"/>
            <a:r>
              <a:rPr lang="en-US" dirty="0"/>
              <a:t>Detect by:</a:t>
            </a:r>
          </a:p>
          <a:p>
            <a:pPr lvl="2"/>
            <a:r>
              <a:rPr lang="en-US" dirty="0"/>
              <a:t>Supervised Learning(Review Centric, Reviewer Centric and Product Centric Feature)</a:t>
            </a:r>
          </a:p>
          <a:p>
            <a:pPr lvl="2"/>
            <a:r>
              <a:rPr lang="en-US" dirty="0"/>
              <a:t>Abnormal Behavior</a:t>
            </a:r>
          </a:p>
          <a:p>
            <a:r>
              <a:rPr lang="en-US" dirty="0"/>
              <a:t>Group Spam:</a:t>
            </a:r>
          </a:p>
          <a:p>
            <a:pPr lvl="1"/>
            <a:r>
              <a:rPr lang="en-US" dirty="0"/>
              <a:t>Frequent pattern mining</a:t>
            </a:r>
          </a:p>
          <a:p>
            <a:pPr lvl="1"/>
            <a:r>
              <a:rPr lang="en-US" dirty="0"/>
              <a:t>Rank groups based on a set of group spam indicators: </a:t>
            </a:r>
          </a:p>
          <a:p>
            <a:pPr lvl="2"/>
            <a:r>
              <a:rPr lang="en-US" dirty="0"/>
              <a:t> Indicators including writing reviews together in a short time window, writing reviews right after the product launch, group content similarity, group rating deviation, </a:t>
            </a:r>
            <a:r>
              <a:rPr lang="en-US" dirty="0" err="1"/>
              <a:t>etc</a:t>
            </a:r>
            <a:endParaRPr lang="en-US" dirty="0"/>
          </a:p>
        </p:txBody>
      </p:sp>
    </p:spTree>
    <p:extLst>
      <p:ext uri="{BB962C8B-B14F-4D97-AF65-F5344CB8AC3E}">
        <p14:creationId xmlns:p14="http://schemas.microsoft.com/office/powerpoint/2010/main" val="1492595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9958-7ADF-4F68-8624-7B12FD552C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CDEF27C-7DA2-48AD-9EA7-73FA2AF729F6}"/>
              </a:ext>
            </a:extLst>
          </p:cNvPr>
          <p:cNvSpPr>
            <a:spLocks noGrp="1"/>
          </p:cNvSpPr>
          <p:nvPr>
            <p:ph idx="1"/>
          </p:nvPr>
        </p:nvSpPr>
        <p:spPr/>
        <p:txBody>
          <a:bodyPr/>
          <a:lstStyle/>
          <a:p>
            <a:pPr>
              <a:buFont typeface="Arial" panose="020B0604020202020204" pitchFamily="34" charset="0"/>
              <a:buChar char="•"/>
            </a:pPr>
            <a:r>
              <a:rPr lang="en-US" dirty="0"/>
              <a:t> A survey of opinion mining and sentiment analysis -Bing Liu, Lei Zhang</a:t>
            </a:r>
          </a:p>
          <a:p>
            <a:pPr>
              <a:buFont typeface="Arial" panose="020B0604020202020204" pitchFamily="34" charset="0"/>
              <a:buChar char="•"/>
            </a:pPr>
            <a:r>
              <a:rPr lang="en-US" dirty="0"/>
              <a:t> Thumbs up or thumbs down?: semantic orientation applied to unsupervised classification of reviews - Turney, P</a:t>
            </a:r>
          </a:p>
          <a:p>
            <a:pPr>
              <a:buFont typeface="Arial" panose="020B0604020202020204" pitchFamily="34" charset="0"/>
              <a:buChar char="•"/>
            </a:pPr>
            <a:r>
              <a:rPr lang="en-US" dirty="0"/>
              <a:t> Opinion Mining and Sentiment Analysis - Challenges and Applications, </a:t>
            </a:r>
            <a:r>
              <a:rPr lang="en-US" dirty="0" err="1"/>
              <a:t>Haseena</a:t>
            </a:r>
            <a:r>
              <a:rPr lang="en-US" dirty="0"/>
              <a:t> </a:t>
            </a:r>
            <a:r>
              <a:rPr lang="en-US" dirty="0" err="1"/>
              <a:t>Rahmath</a:t>
            </a:r>
            <a:r>
              <a:rPr lang="en-US" dirty="0"/>
              <a:t> P </a:t>
            </a:r>
          </a:p>
          <a:p>
            <a:pPr>
              <a:buFont typeface="Arial" panose="020B0604020202020204" pitchFamily="34" charset="0"/>
              <a:buChar char="•"/>
            </a:pPr>
            <a:r>
              <a:rPr lang="en-US" dirty="0"/>
              <a:t> Opinion Mining and Sentiment Analysis on Customer Review Documents-: A Survey - Surya Prakash Sharma, </a:t>
            </a:r>
            <a:r>
              <a:rPr lang="en-US" dirty="0" err="1"/>
              <a:t>Dr</a:t>
            </a:r>
            <a:r>
              <a:rPr lang="en-US" dirty="0"/>
              <a:t> </a:t>
            </a:r>
            <a:r>
              <a:rPr lang="en-US" dirty="0" err="1"/>
              <a:t>Rajdev</a:t>
            </a:r>
            <a:r>
              <a:rPr lang="en-US" dirty="0"/>
              <a:t> Tiwari, </a:t>
            </a:r>
            <a:r>
              <a:rPr lang="en-US" dirty="0" err="1"/>
              <a:t>Dr</a:t>
            </a:r>
            <a:r>
              <a:rPr lang="en-US" dirty="0"/>
              <a:t> Rajesh Prasad</a:t>
            </a:r>
          </a:p>
          <a:p>
            <a:pPr>
              <a:buFont typeface="Arial" panose="020B0604020202020204" pitchFamily="34" charset="0"/>
              <a:buChar char="•"/>
            </a:pPr>
            <a:r>
              <a:rPr lang="en-US" dirty="0"/>
              <a:t> Contextual valence shifters - Contextual valence shifters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439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Subjectivity</a:t>
            </a:r>
          </a:p>
        </p:txBody>
      </p:sp>
      <p:sp>
        <p:nvSpPr>
          <p:cNvPr id="3" name="Content Placeholder 2"/>
          <p:cNvSpPr>
            <a:spLocks noGrp="1"/>
          </p:cNvSpPr>
          <p:nvPr>
            <p:ph idx="1"/>
          </p:nvPr>
        </p:nvSpPr>
        <p:spPr/>
        <p:txBody>
          <a:bodyPr/>
          <a:lstStyle/>
          <a:p>
            <a:r>
              <a:rPr lang="en-US" dirty="0"/>
              <a:t>An objective sentence presents some factual information about the world, while a subjective sentence expresses some personal feelings, views or beliefs</a:t>
            </a:r>
          </a:p>
        </p:txBody>
      </p:sp>
    </p:spTree>
    <p:extLst>
      <p:ext uri="{BB962C8B-B14F-4D97-AF65-F5344CB8AC3E}">
        <p14:creationId xmlns:p14="http://schemas.microsoft.com/office/powerpoint/2010/main" val="364081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sentiment classification</a:t>
            </a:r>
          </a:p>
        </p:txBody>
      </p:sp>
      <p:sp>
        <p:nvSpPr>
          <p:cNvPr id="3" name="Content Placeholder 2"/>
          <p:cNvSpPr>
            <a:spLocks noGrp="1"/>
          </p:cNvSpPr>
          <p:nvPr>
            <p:ph idx="1"/>
          </p:nvPr>
        </p:nvSpPr>
        <p:spPr/>
        <p:txBody>
          <a:bodyPr/>
          <a:lstStyle/>
          <a:p>
            <a:r>
              <a:rPr lang="en-US" dirty="0"/>
              <a:t>Document level</a:t>
            </a:r>
          </a:p>
          <a:p>
            <a:r>
              <a:rPr lang="en-US" dirty="0"/>
              <a:t>Sentence level</a:t>
            </a:r>
          </a:p>
          <a:p>
            <a:r>
              <a:rPr lang="en-US" dirty="0"/>
              <a:t>Aspect based</a:t>
            </a:r>
          </a:p>
        </p:txBody>
      </p:sp>
    </p:spTree>
    <p:extLst>
      <p:ext uri="{BB962C8B-B14F-4D97-AF65-F5344CB8AC3E}">
        <p14:creationId xmlns:p14="http://schemas.microsoft.com/office/powerpoint/2010/main" val="306981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Sentiment Classification</a:t>
            </a:r>
          </a:p>
        </p:txBody>
      </p:sp>
      <p:sp>
        <p:nvSpPr>
          <p:cNvPr id="3" name="Content Placeholder 2"/>
          <p:cNvSpPr>
            <a:spLocks noGrp="1"/>
          </p:cNvSpPr>
          <p:nvPr>
            <p:ph idx="1"/>
          </p:nvPr>
        </p:nvSpPr>
        <p:spPr/>
        <p:txBody>
          <a:bodyPr/>
          <a:lstStyle/>
          <a:p>
            <a:r>
              <a:rPr lang="en-US" dirty="0"/>
              <a:t>It classifies an opinion document (e.g., a product review) as expressing a positive or negative opinion or sentiment</a:t>
            </a:r>
          </a:p>
          <a:p>
            <a:endParaRPr lang="en-US" dirty="0"/>
          </a:p>
          <a:p>
            <a:r>
              <a:rPr lang="en-US" dirty="0"/>
              <a:t>Can be done in two ways: supervised learning and unsupervised learning</a:t>
            </a:r>
          </a:p>
        </p:txBody>
      </p:sp>
    </p:spTree>
    <p:extLst>
      <p:ext uri="{BB962C8B-B14F-4D97-AF65-F5344CB8AC3E}">
        <p14:creationId xmlns:p14="http://schemas.microsoft.com/office/powerpoint/2010/main" val="314696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supervised learning</a:t>
            </a:r>
          </a:p>
        </p:txBody>
      </p:sp>
      <p:sp>
        <p:nvSpPr>
          <p:cNvPr id="3" name="Content Placeholder 2"/>
          <p:cNvSpPr>
            <a:spLocks noGrp="1"/>
          </p:cNvSpPr>
          <p:nvPr>
            <p:ph idx="1"/>
          </p:nvPr>
        </p:nvSpPr>
        <p:spPr/>
        <p:txBody>
          <a:bodyPr/>
          <a:lstStyle/>
          <a:p>
            <a:r>
              <a:rPr lang="en-US" dirty="0"/>
              <a:t>Any existing supervised learning methods can be applied to sentiment classification, e.g., naive Bayesian classification, and support vector machines (SVM)</a:t>
            </a:r>
          </a:p>
          <a:p>
            <a:endParaRPr lang="en-US" dirty="0"/>
          </a:p>
          <a:p>
            <a:r>
              <a:rPr lang="en-US" dirty="0"/>
              <a:t>Main task to engineer an effective set of features</a:t>
            </a:r>
          </a:p>
          <a:p>
            <a:pPr lvl="1"/>
            <a:r>
              <a:rPr lang="en-US" dirty="0"/>
              <a:t>Terms and their frequencies</a:t>
            </a:r>
          </a:p>
          <a:p>
            <a:pPr lvl="1"/>
            <a:r>
              <a:rPr lang="en-US" dirty="0"/>
              <a:t>Part of speech</a:t>
            </a:r>
          </a:p>
          <a:p>
            <a:pPr lvl="1"/>
            <a:r>
              <a:rPr lang="en-US" dirty="0"/>
              <a:t>Opinion words and phrases</a:t>
            </a:r>
          </a:p>
          <a:p>
            <a:pPr lvl="1"/>
            <a:r>
              <a:rPr lang="en-US" dirty="0"/>
              <a:t>Negations</a:t>
            </a:r>
          </a:p>
        </p:txBody>
      </p:sp>
    </p:spTree>
    <p:extLst>
      <p:ext uri="{BB962C8B-B14F-4D97-AF65-F5344CB8AC3E}">
        <p14:creationId xmlns:p14="http://schemas.microsoft.com/office/powerpoint/2010/main" val="310570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unsupervised learning</a:t>
            </a:r>
          </a:p>
        </p:txBody>
      </p:sp>
      <p:sp>
        <p:nvSpPr>
          <p:cNvPr id="3" name="Content Placeholder 2"/>
          <p:cNvSpPr>
            <a:spLocks noGrp="1"/>
          </p:cNvSpPr>
          <p:nvPr>
            <p:ph idx="1"/>
          </p:nvPr>
        </p:nvSpPr>
        <p:spPr/>
        <p:txBody>
          <a:bodyPr/>
          <a:lstStyle/>
          <a:p>
            <a:pPr marL="0" indent="0">
              <a:buNone/>
            </a:pPr>
            <a:r>
              <a:rPr lang="en-US" dirty="0"/>
              <a:t> Algorithm as defined by Peter D. </a:t>
            </a:r>
            <a:r>
              <a:rPr lang="en-US" dirty="0" err="1"/>
              <a:t>Turney</a:t>
            </a:r>
            <a:endParaRPr lang="en-US" dirty="0"/>
          </a:p>
          <a:p>
            <a:pPr marL="0" indent="0">
              <a:buNone/>
            </a:pPr>
            <a:endParaRPr lang="en-US" dirty="0"/>
          </a:p>
          <a:p>
            <a:pPr>
              <a:buFont typeface="Arial" panose="020B0604020202020204" pitchFamily="34" charset="0"/>
              <a:buChar char="•"/>
            </a:pPr>
            <a:r>
              <a:rPr lang="en-US" dirty="0"/>
              <a:t>Step 1: extracts phrases containing adjectives or adverbs</a:t>
            </a:r>
          </a:p>
          <a:p>
            <a:pPr>
              <a:buFont typeface="Arial" panose="020B0604020202020204" pitchFamily="34" charset="0"/>
              <a:buChar char="•"/>
            </a:pPr>
            <a:r>
              <a:rPr lang="en-US" dirty="0"/>
              <a:t>Step 2: estimates the semantic orientation of the extracted phrases using the pointwise mutual information (PMI)</a:t>
            </a:r>
          </a:p>
          <a:p>
            <a:endParaRPr lang="en-US" dirty="0"/>
          </a:p>
        </p:txBody>
      </p:sp>
    </p:spTree>
    <p:extLst>
      <p:ext uri="{BB962C8B-B14F-4D97-AF65-F5344CB8AC3E}">
        <p14:creationId xmlns:p14="http://schemas.microsoft.com/office/powerpoint/2010/main" val="84707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3892" y="294397"/>
            <a:ext cx="7978185" cy="1468269"/>
          </a:xfrm>
          <a:prstGeom prst="rect">
            <a:avLst/>
          </a:prstGeom>
        </p:spPr>
      </p:pic>
      <p:pic>
        <p:nvPicPr>
          <p:cNvPr id="5" name="Picture 4"/>
          <p:cNvPicPr>
            <a:picLocks noChangeAspect="1"/>
          </p:cNvPicPr>
          <p:nvPr/>
        </p:nvPicPr>
        <p:blipFill>
          <a:blip r:embed="rId3"/>
          <a:stretch>
            <a:fillRect/>
          </a:stretch>
        </p:blipFill>
        <p:spPr>
          <a:xfrm>
            <a:off x="827682" y="1860325"/>
            <a:ext cx="10307177" cy="1546976"/>
          </a:xfrm>
          <a:prstGeom prst="rect">
            <a:avLst/>
          </a:prstGeom>
        </p:spPr>
      </p:pic>
      <p:sp>
        <p:nvSpPr>
          <p:cNvPr id="6" name="TextBox 5"/>
          <p:cNvSpPr txBox="1"/>
          <p:nvPr/>
        </p:nvSpPr>
        <p:spPr>
          <a:xfrm>
            <a:off x="827682" y="3928056"/>
            <a:ext cx="10560676" cy="646331"/>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Arial" panose="020B0604020202020204" pitchFamily="34" charset="0"/>
              <a:buChar char="•"/>
            </a:pPr>
            <a:r>
              <a:rPr lang="en-US" sz="2000" dirty="0">
                <a:solidFill>
                  <a:schemeClr val="tx1">
                    <a:lumMod val="75000"/>
                    <a:lumOff val="25000"/>
                  </a:schemeClr>
                </a:solidFill>
              </a:rPr>
              <a:t>Step 3: classifies the review as recommended if the average SO is positive, not recommended otherwise.</a:t>
            </a:r>
          </a:p>
        </p:txBody>
      </p:sp>
    </p:spTree>
    <p:extLst>
      <p:ext uri="{BB962C8B-B14F-4D97-AF65-F5344CB8AC3E}">
        <p14:creationId xmlns:p14="http://schemas.microsoft.com/office/powerpoint/2010/main" val="3911401845"/>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TotalTime>
  <Words>2210</Words>
  <Application>Microsoft Office PowerPoint</Application>
  <PresentationFormat>Widescreen</PresentationFormat>
  <Paragraphs>173</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Retrospect</vt:lpstr>
      <vt:lpstr>Opinion Mining</vt:lpstr>
      <vt:lpstr>Definition</vt:lpstr>
      <vt:lpstr>5 tasks of opinion mining</vt:lpstr>
      <vt:lpstr>Sentence Subjectivity</vt:lpstr>
      <vt:lpstr>Types of sentiment classification</vt:lpstr>
      <vt:lpstr>Document Sentiment Classification</vt:lpstr>
      <vt:lpstr>Classification based on supervised learning</vt:lpstr>
      <vt:lpstr>Classification based on unsupervised learning</vt:lpstr>
      <vt:lpstr>PowerPoint Presentation</vt:lpstr>
      <vt:lpstr>PowerPoint Presentation</vt:lpstr>
      <vt:lpstr>Sentence Subjectivity and Sentiment Classification </vt:lpstr>
      <vt:lpstr>PowerPoint Presentation</vt:lpstr>
      <vt:lpstr>PowerPoint Presentation</vt:lpstr>
      <vt:lpstr>Opinion Lexicon Expansion </vt:lpstr>
      <vt:lpstr>Dictionary based approach</vt:lpstr>
      <vt:lpstr>PowerPoint Presentation</vt:lpstr>
      <vt:lpstr>Corpus-based approach and sentiment consistency</vt:lpstr>
      <vt:lpstr>PowerPoint Presentation</vt:lpstr>
      <vt:lpstr>PowerPoint Presentation</vt:lpstr>
      <vt:lpstr>Aspect-Based Sentiment Analysis</vt:lpstr>
      <vt:lpstr>Aspect Extraction</vt:lpstr>
      <vt:lpstr>Aspect Sentiment Classification</vt:lpstr>
      <vt:lpstr>Lexicon-based approach for aspect sentiment classification</vt:lpstr>
      <vt:lpstr>PowerPoint Presentation</vt:lpstr>
      <vt:lpstr>Basic Rule of opinion</vt:lpstr>
      <vt:lpstr>PowerPoint Presentation</vt:lpstr>
      <vt:lpstr>PowerPoint Presentation</vt:lpstr>
      <vt:lpstr>PowerPoint Presentation</vt:lpstr>
      <vt:lpstr>PowerPoint Presentation</vt:lpstr>
      <vt:lpstr>PowerPoint Presentation</vt:lpstr>
      <vt:lpstr>PowerPoint Presentation</vt:lpstr>
      <vt:lpstr>Mining Comparative Opinions</vt:lpstr>
      <vt:lpstr>Types of comparative relations</vt:lpstr>
      <vt:lpstr>PowerPoint Presentation</vt:lpstr>
      <vt:lpstr>Problems</vt:lpstr>
      <vt:lpstr>Spam Detection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dc:title>
  <dc:creator>zakia</dc:creator>
  <cp:lastModifiedBy>Maria Rahim</cp:lastModifiedBy>
  <cp:revision>35</cp:revision>
  <dcterms:created xsi:type="dcterms:W3CDTF">2017-10-05T07:54:11Z</dcterms:created>
  <dcterms:modified xsi:type="dcterms:W3CDTF">2017-10-06T05:11:04Z</dcterms:modified>
</cp:coreProperties>
</file>