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0" r:id="rId3"/>
    <p:sldId id="312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5" r:id="rId20"/>
    <p:sldId id="323" r:id="rId21"/>
    <p:sldId id="289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4A7F7C-7B1C-4B83-B0B6-A2F86D718575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87C36F-5FDB-4B54-AE1C-4E06EEFC16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479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B7BAE-EC87-4E99-8186-452D8EF754D3}" type="datetimeFigureOut">
              <a:rPr lang="en-GB" smtClean="0"/>
              <a:t>06/10/2017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EB362-A27F-4E0B-BCB4-643BF7CCDC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996B-FAD4-4A64-A8A0-8ADAD049ECB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28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F996B-FAD4-4A64-A8A0-8ADAD049ECB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72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16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6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66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281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43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58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96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0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4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91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4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8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SPAM DETECTION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54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</a:t>
            </a:r>
          </a:p>
        </p:txBody>
      </p:sp>
      <p:graphicFrame>
        <p:nvGraphicFramePr>
          <p:cNvPr id="20485" name="Object 5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980386289"/>
              </p:ext>
            </p:extLst>
          </p:nvPr>
        </p:nvGraphicFramePr>
        <p:xfrm>
          <a:off x="1312025" y="2118014"/>
          <a:ext cx="7772400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Chart" r:id="rId3" imgW="7916672" imgH="3996690" progId="Excel.Chart.8">
                  <p:embed/>
                </p:oleObj>
              </mc:Choice>
              <mc:Fallback>
                <p:oleObj name="Chart" r:id="rId3" imgW="7916672" imgH="3996690" progId="Excel.Chart.8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025" y="2118014"/>
                        <a:ext cx="7772400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19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D324-9660-4226-8DD3-6FD5BBCE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 Spam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E4D5-EF50-493C-BC9B-E6CCB53B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 three main anti-spam strategies: </a:t>
            </a:r>
          </a:p>
          <a:p>
            <a:r>
              <a:rPr lang="en-US" i="1" dirty="0"/>
              <a:t>Detection: Detection-based strategies attempt to identify spam</a:t>
            </a:r>
          </a:p>
          <a:p>
            <a:pPr marL="0" indent="0">
              <a:buNone/>
            </a:pPr>
            <a:r>
              <a:rPr lang="en-US" i="1" dirty="0"/>
              <a:t>and remove it or reduce its prominence</a:t>
            </a:r>
          </a:p>
          <a:p>
            <a:r>
              <a:rPr lang="en-US" i="1" dirty="0"/>
              <a:t>Demotion: Demotion-based strategies attempt to lower the ranking of spam in ordered lists.</a:t>
            </a:r>
          </a:p>
          <a:p>
            <a:r>
              <a:rPr lang="en-US" i="1" dirty="0"/>
              <a:t>Prevention: Prevention based strategies attempt to make contribution of spam more difficult by changing interfaces or limiting user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115B8-BED0-4F04-AD42-E964E7A7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342" y="907596"/>
            <a:ext cx="6207125" cy="45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D5BA-4901-4D1B-A86B-310AAB70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Identification-Based (Detection)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0596-0C5D-4CB7-A7E9-E0795871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4356"/>
            <a:ext cx="8596668" cy="4754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Identification-based methods proceed in two phases.</a:t>
            </a:r>
          </a:p>
          <a:p>
            <a:pPr lvl="1"/>
            <a:r>
              <a:rPr lang="en-US" dirty="0"/>
              <a:t>In the first, likely spam is identified. Users can either manually identify spam, or the system owner can use pattern-based classification.</a:t>
            </a:r>
          </a:p>
          <a:p>
            <a:pPr lvl="1"/>
            <a:r>
              <a:rPr lang="en-US" dirty="0"/>
              <a:t> In the second phase, the system interfaces take into account the likely spam and either delete it and then compute their results, or display particular results as likely spam.</a:t>
            </a:r>
          </a:p>
          <a:p>
            <a:r>
              <a:rPr lang="en-US" dirty="0"/>
              <a:t>With manual identification, users or trusted moderators determine if a given object is spam. This is also usually a prerequisite for automated classification methods, which typically require a training set of objects (classified either as spam or not spam) or a seed set of objects (spam or not spam) from which to propagate trust. </a:t>
            </a:r>
          </a:p>
          <a:p>
            <a:r>
              <a:rPr lang="en-US" dirty="0"/>
              <a:t>Such methods look at patterns of objects or attributes that indicate spam:</a:t>
            </a:r>
          </a:p>
          <a:p>
            <a:pPr lvl="1"/>
            <a:r>
              <a:rPr lang="en-US" dirty="0"/>
              <a:t>s</a:t>
            </a:r>
            <a:r>
              <a:rPr lang="en-US" i="1" dirty="0"/>
              <a:t>ource analysis </a:t>
            </a:r>
            <a:r>
              <a:rPr lang="en-US" dirty="0"/>
              <a:t>looks at the identities of object contributors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White </a:t>
            </a:r>
            <a:r>
              <a:rPr lang="en-US" dirty="0"/>
              <a:t>list (A  whitelist is  a list  which  includes  the  email  addresses  or  entire  domains  which  the  user </a:t>
            </a:r>
            <a:r>
              <a:rPr lang="en-US" dirty="0" smtClean="0"/>
              <a:t>knows)</a:t>
            </a:r>
          </a:p>
          <a:p>
            <a:pPr lvl="2"/>
            <a:r>
              <a:rPr lang="en-US" dirty="0"/>
              <a:t>Black list (A  blacklist  is  the opposite  of  whitelist.  In  this  list  we  add  addresses that are harmful for </a:t>
            </a:r>
            <a:r>
              <a:rPr lang="en-US" dirty="0" smtClean="0"/>
              <a:t>users)</a:t>
            </a:r>
          </a:p>
          <a:p>
            <a:pPr lvl="1"/>
            <a:r>
              <a:rPr lang="en-US" i="1" dirty="0" smtClean="0"/>
              <a:t>text </a:t>
            </a:r>
            <a:r>
              <a:rPr lang="en-US" i="1" dirty="0"/>
              <a:t>analysis </a:t>
            </a:r>
            <a:r>
              <a:rPr lang="en-US" dirty="0"/>
              <a:t>looks at words or phrases; </a:t>
            </a:r>
          </a:p>
          <a:p>
            <a:pPr lvl="1"/>
            <a:r>
              <a:rPr lang="en-US" i="1" dirty="0"/>
              <a:t>link </a:t>
            </a:r>
            <a:r>
              <a:rPr lang="en-US" dirty="0"/>
              <a:t>or </a:t>
            </a:r>
            <a:r>
              <a:rPr lang="en-US" i="1" dirty="0"/>
              <a:t>behavior analysis </a:t>
            </a:r>
            <a:r>
              <a:rPr lang="en-US" dirty="0"/>
              <a:t>looks at networks of objects or users.</a:t>
            </a:r>
          </a:p>
        </p:txBody>
      </p:sp>
    </p:spTree>
    <p:extLst>
      <p:ext uri="{BB962C8B-B14F-4D97-AF65-F5344CB8AC3E}">
        <p14:creationId xmlns:p14="http://schemas.microsoft.com/office/powerpoint/2010/main" val="264804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8C63-93F7-4A96-9B3E-CFBF84A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Rank-Based (Demotion)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7228-BD65-4B71-AC1E-AECD55A1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strategy for combating spam is to design the system to reduce the prominence of content likely to be spam. </a:t>
            </a:r>
          </a:p>
          <a:p>
            <a:r>
              <a:rPr lang="en-US" dirty="0"/>
              <a:t>Rank-based methods try to provide better results ordering for interfaces that produce lists of results. </a:t>
            </a:r>
          </a:p>
          <a:p>
            <a:r>
              <a:rPr lang="en-US" dirty="0"/>
              <a:t>Ideally, these orderings are both more accurate and more resistant to spam.</a:t>
            </a:r>
          </a:p>
          <a:p>
            <a:r>
              <a:rPr lang="en-US" dirty="0"/>
              <a:t>Rank-based methods are commonly applied on the Web. Search engines only return the top </a:t>
            </a:r>
            <a:r>
              <a:rPr lang="en-US" i="1" dirty="0"/>
              <a:t>k </a:t>
            </a:r>
            <a:r>
              <a:rPr lang="en-US" dirty="0"/>
              <a:t>results, where </a:t>
            </a:r>
            <a:r>
              <a:rPr lang="en-US" i="1" dirty="0"/>
              <a:t>k </a:t>
            </a:r>
            <a:r>
              <a:rPr lang="en-US" dirty="0"/>
              <a:t>is much smaller than the size of the Web as a whole.</a:t>
            </a:r>
          </a:p>
        </p:txBody>
      </p:sp>
    </p:spTree>
    <p:extLst>
      <p:ext uri="{BB962C8B-B14F-4D97-AF65-F5344CB8AC3E}">
        <p14:creationId xmlns:p14="http://schemas.microsoft.com/office/powerpoint/2010/main" val="9852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8469-5D25-4BB7-99C6-13C5A79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Interface- or Limit-Based (Prevention)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669D-CA66-43D3-B266-91C427C02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Prevention methods try to make contributing spam content difficult; system designers can achieve this by making some details of the system secret or by limiting automated interaction.</a:t>
            </a:r>
          </a:p>
          <a:p>
            <a:r>
              <a:rPr lang="en-US" dirty="0"/>
              <a:t>Two common forms of prevention exist — interface and limit-based.</a:t>
            </a:r>
          </a:p>
          <a:p>
            <a:r>
              <a:rPr lang="en-US" dirty="0"/>
              <a:t>Interface-based methods attempt to either hide or restrict access to actions that let users contribute content.</a:t>
            </a:r>
          </a:p>
          <a:p>
            <a:r>
              <a:rPr lang="en-US" dirty="0"/>
              <a:t>Limit-based methods try to limit the resources needed for user actions in the system so that economic considerations or social norms apply. </a:t>
            </a:r>
          </a:p>
          <a:p>
            <a:r>
              <a:rPr lang="en-US" dirty="0"/>
              <a:t>Commonly, limit-based systems will limit the number of new user accounts or how often users can perform certain actions.</a:t>
            </a:r>
          </a:p>
          <a:p>
            <a:r>
              <a:rPr lang="en-US" dirty="0"/>
              <a:t>These limits can either be hard-number limits or implicit limits imposed by charging money for certain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2158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DAC4-44A3-44B3-B3BF-0541CECA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9EB0-F191-4B58-853E-30C357B2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Interface-based methods are common both on the Web and with email. On the Web, we can use CAPTCHAs to prevent programmatic access to a Web site.</a:t>
            </a:r>
          </a:p>
          <a:p>
            <a:r>
              <a:rPr lang="en-US" dirty="0"/>
              <a:t>Limit-based methods have been more commonly proposed than implemented, although examples abound of each. With email, there have been various proposals for “stamps,” which cost either computational or real money</a:t>
            </a:r>
          </a:p>
        </p:txBody>
      </p:sp>
    </p:spTree>
    <p:extLst>
      <p:ext uri="{BB962C8B-B14F-4D97-AF65-F5344CB8AC3E}">
        <p14:creationId xmlns:p14="http://schemas.microsoft.com/office/powerpoint/2010/main" val="507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3693-E88E-4204-AF7A-307043F2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Spam Metrics: </a:t>
            </a:r>
            <a:r>
              <a:rPr lang="en-US" dirty="0"/>
              <a:t>Evaluating Spam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AF56-B4FC-4CCB-A5D9-AB6E2D48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metrics quantify the impact of spam on an interface or the effectiveness of a spam-fighting method at protecting a particular interface.</a:t>
            </a:r>
          </a:p>
          <a:p>
            <a:r>
              <a:rPr lang="en-US" dirty="0"/>
              <a:t>One approach is to view the spam problem as a classification problem: given a list of objects, partition it into two lists, one list of spam content and one list of non-spam content. In this case, we can define spam metrics based on the traditional concepts of precision and recall:</a:t>
            </a:r>
          </a:p>
          <a:p>
            <a:r>
              <a:rPr lang="en-US" i="1" dirty="0"/>
              <a:t>Precision</a:t>
            </a:r>
            <a:r>
              <a:rPr lang="en-US" dirty="0"/>
              <a:t>. Of the good (or bad) content that we acted on (identified, changed the rank of, or prevented) as good (or bad), what percentage was actually good (or bad)?</a:t>
            </a:r>
          </a:p>
          <a:p>
            <a:r>
              <a:rPr lang="en-US" i="1" dirty="0"/>
              <a:t>Recall</a:t>
            </a:r>
            <a:r>
              <a:rPr lang="en-US" dirty="0"/>
              <a:t>. Of the good (or bad) content in the system, what percentage did we act upon as good (or bad)?</a:t>
            </a:r>
          </a:p>
        </p:txBody>
      </p:sp>
    </p:spTree>
    <p:extLst>
      <p:ext uri="{BB962C8B-B14F-4D97-AF65-F5344CB8AC3E}">
        <p14:creationId xmlns:p14="http://schemas.microsoft.com/office/powerpoint/2010/main" val="353339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730-B503-4E61-83A5-547CAFE6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4D75-74C9-4427-AAE8-39A06D2E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approach is to view the spam problem as a ranking problem: given a list of objects, compute a rank for each object. This makes the most sense for evaluating demotion-based strategies. </a:t>
            </a:r>
          </a:p>
          <a:p>
            <a:r>
              <a:rPr lang="en-US" dirty="0"/>
              <a:t>In this case, a spam metric could take into account both the number of spam objects and their position in the list. </a:t>
            </a:r>
          </a:p>
          <a:p>
            <a:r>
              <a:rPr lang="en-US" dirty="0"/>
              <a:t>For instance, the </a:t>
            </a:r>
            <a:r>
              <a:rPr lang="en-US" dirty="0" err="1"/>
              <a:t>SpamFactor</a:t>
            </a:r>
            <a:r>
              <a:rPr lang="en-US" dirty="0"/>
              <a:t> metric measures the spam for a ranked set of </a:t>
            </a:r>
            <a:r>
              <a:rPr lang="en-US" i="1" dirty="0"/>
              <a:t>n </a:t>
            </a:r>
            <a:r>
              <a:rPr lang="en-US" dirty="0"/>
              <a:t>results returned for a query tag </a:t>
            </a:r>
            <a:r>
              <a:rPr lang="en-US" i="1" dirty="0"/>
              <a:t>t </a:t>
            </a:r>
            <a:r>
              <a:rPr lang="en-US" dirty="0"/>
              <a:t>in a tagging system.</a:t>
            </a:r>
          </a:p>
          <a:p>
            <a:r>
              <a:rPr lang="en-US" dirty="0" err="1"/>
              <a:t>SpamFactor</a:t>
            </a:r>
            <a:r>
              <a:rPr lang="en-US" dirty="0"/>
              <a:t> increases as more spam is present in the results, and as that spam is featured more prominently.</a:t>
            </a:r>
          </a:p>
        </p:txBody>
      </p:sp>
    </p:spTree>
    <p:extLst>
      <p:ext uri="{BB962C8B-B14F-4D97-AF65-F5344CB8AC3E}">
        <p14:creationId xmlns:p14="http://schemas.microsoft.com/office/powerpoint/2010/main" val="11107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Research –SPAM DETECTION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21477"/>
            <a:ext cx="8596668" cy="4619886"/>
          </a:xfrm>
        </p:spPr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pPr algn="just"/>
            <a:r>
              <a:rPr lang="en-US" dirty="0" smtClean="0"/>
              <a:t>Spam </a:t>
            </a:r>
            <a:r>
              <a:rPr lang="en-US" dirty="0"/>
              <a:t>Detection for Closed Facebook </a:t>
            </a:r>
            <a:r>
              <a:rPr lang="en-US" dirty="0" smtClean="0"/>
              <a:t>Groups”” -2017 </a:t>
            </a:r>
            <a:r>
              <a:rPr lang="en-US" dirty="0"/>
              <a:t>14th International Joint Conference on Computer Science and Software Engineering (JCSSE)</a:t>
            </a:r>
          </a:p>
          <a:p>
            <a:pPr algn="just"/>
            <a:r>
              <a:rPr lang="en-US" dirty="0" smtClean="0"/>
              <a:t>Facebook </a:t>
            </a:r>
            <a:r>
              <a:rPr lang="en-US" dirty="0"/>
              <a:t>has become a major </a:t>
            </a:r>
            <a:r>
              <a:rPr lang="en-US" dirty="0" smtClean="0"/>
              <a:t>communication channel </a:t>
            </a:r>
            <a:r>
              <a:rPr lang="en-US" dirty="0"/>
              <a:t>for internet users. Unfortunately, with its great </a:t>
            </a:r>
            <a:r>
              <a:rPr lang="en-US" dirty="0" smtClean="0"/>
              <a:t>popularity and </a:t>
            </a:r>
            <a:r>
              <a:rPr lang="en-US" dirty="0"/>
              <a:t>a great number of users, spams are also increasing. A </a:t>
            </a:r>
            <a:r>
              <a:rPr lang="en-US" dirty="0" smtClean="0"/>
              <a:t>number of </a:t>
            </a:r>
            <a:r>
              <a:rPr lang="en-US" dirty="0"/>
              <a:t>Facebook services do not require spam detection, </a:t>
            </a:r>
            <a:r>
              <a:rPr lang="en-US" dirty="0" smtClean="0"/>
              <a:t>whereas the </a:t>
            </a:r>
            <a:r>
              <a:rPr lang="en-US" dirty="0"/>
              <a:t>group usage does. Group users are generally those who </a:t>
            </a:r>
            <a:r>
              <a:rPr lang="en-US" dirty="0" smtClean="0"/>
              <a:t>are interested </a:t>
            </a:r>
            <a:r>
              <a:rPr lang="en-US" dirty="0"/>
              <a:t>in the same topics or purposes. </a:t>
            </a:r>
            <a:endParaRPr lang="en-US" dirty="0" smtClean="0"/>
          </a:p>
          <a:p>
            <a:pPr algn="just"/>
            <a:r>
              <a:rPr lang="en-US" dirty="0" smtClean="0"/>
              <a:t>Members </a:t>
            </a:r>
            <a:r>
              <a:rPr lang="en-US" dirty="0"/>
              <a:t>usually </a:t>
            </a:r>
            <a:r>
              <a:rPr lang="en-US" dirty="0" smtClean="0"/>
              <a:t>share the </a:t>
            </a:r>
            <a:r>
              <a:rPr lang="en-US" dirty="0"/>
              <a:t>contents of interest in the group. These characteristics </a:t>
            </a:r>
            <a:r>
              <a:rPr lang="en-US" dirty="0" smtClean="0"/>
              <a:t>enable detection </a:t>
            </a:r>
            <a:r>
              <a:rPr lang="en-US" dirty="0"/>
              <a:t>of unwanted posts, referred to as spam that </a:t>
            </a:r>
            <a:r>
              <a:rPr lang="en-US" dirty="0" smtClean="0"/>
              <a:t>annoys others</a:t>
            </a:r>
            <a:r>
              <a:rPr lang="en-US" dirty="0"/>
              <a:t>. It should be noted that some spam may jeopardize </a:t>
            </a:r>
            <a:r>
              <a:rPr lang="en-US" dirty="0" smtClean="0"/>
              <a:t>the group</a:t>
            </a:r>
            <a:r>
              <a:rPr lang="en-US" dirty="0"/>
              <a:t>, for example, by malicious URLs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this research the </a:t>
            </a:r>
            <a:r>
              <a:rPr lang="en-US" dirty="0"/>
              <a:t>design concept for detecting spam </a:t>
            </a:r>
            <a:r>
              <a:rPr lang="en-US" dirty="0" smtClean="0"/>
              <a:t>in closed </a:t>
            </a:r>
            <a:r>
              <a:rPr lang="en-US" dirty="0"/>
              <a:t>groups by using the combination of text features </a:t>
            </a:r>
            <a:r>
              <a:rPr lang="en-US" dirty="0" smtClean="0"/>
              <a:t>and social </a:t>
            </a:r>
            <a:r>
              <a:rPr lang="en-US" dirty="0"/>
              <a:t>features, which comprised 11 features for classifying </a:t>
            </a:r>
            <a:r>
              <a:rPr lang="en-US" dirty="0" smtClean="0"/>
              <a:t>spam by </a:t>
            </a:r>
            <a:r>
              <a:rPr lang="en-US" dirty="0"/>
              <a:t>applying Random Forest machine learning algorithm </a:t>
            </a:r>
            <a:r>
              <a:rPr lang="en-US" dirty="0" smtClean="0"/>
              <a:t>on 1,200 </a:t>
            </a:r>
            <a:r>
              <a:rPr lang="en-US" dirty="0"/>
              <a:t>labeled </a:t>
            </a:r>
            <a:r>
              <a:rPr lang="en-US" dirty="0" smtClean="0"/>
              <a:t>posts is implemented.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result indicated 98% of spam </a:t>
            </a:r>
            <a:r>
              <a:rPr lang="en-US" dirty="0" smtClean="0"/>
              <a:t>detection efficiency</a:t>
            </a:r>
            <a:r>
              <a:rPr lang="en-US" dirty="0"/>
              <a:t>. Additionally, from the feature importance, the </a:t>
            </a:r>
            <a:r>
              <a:rPr lang="en-US" dirty="0" smtClean="0"/>
              <a:t>number of </a:t>
            </a:r>
            <a:r>
              <a:rPr lang="en-US" dirty="0"/>
              <a:t>likes, one of the social features, was found to be the </a:t>
            </a:r>
            <a:r>
              <a:rPr lang="en-US" dirty="0" smtClean="0"/>
              <a:t>most effective </a:t>
            </a:r>
            <a:r>
              <a:rPr lang="en-US" dirty="0"/>
              <a:t>for spam detection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67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Web Spam</a:t>
            </a:r>
            <a:endParaRPr lang="en-US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Definition-Spamming</a:t>
            </a:r>
          </a:p>
          <a:p>
            <a:pPr lvl="1"/>
            <a:r>
              <a:rPr lang="en-US" altLang="en-US" sz="2000" dirty="0" smtClean="0"/>
              <a:t>Any </a:t>
            </a:r>
            <a:r>
              <a:rPr lang="en-US" altLang="en-US" sz="2000" dirty="0"/>
              <a:t>deliberate action solely in order to boost a web page’s position in search engine results, </a:t>
            </a:r>
            <a:r>
              <a:rPr lang="en-US" altLang="en-US" sz="2000" dirty="0" smtClean="0"/>
              <a:t>disproportionate </a:t>
            </a:r>
            <a:r>
              <a:rPr lang="en-US" altLang="en-US" sz="2000" dirty="0"/>
              <a:t>with page’s real value</a:t>
            </a:r>
            <a:endParaRPr lang="en-US" altLang="en-US" sz="2400" dirty="0"/>
          </a:p>
          <a:p>
            <a:r>
              <a:rPr lang="en-US" altLang="en-US" sz="2400" dirty="0"/>
              <a:t>Spam = web pages that are the result of spamming</a:t>
            </a:r>
          </a:p>
          <a:p>
            <a:r>
              <a:rPr lang="en-US" altLang="en-US" sz="2400" dirty="0" smtClean="0"/>
              <a:t>Approximately </a:t>
            </a:r>
            <a:r>
              <a:rPr lang="en-US" altLang="en-US" sz="2400" dirty="0"/>
              <a:t>10-15% of web pages are spam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975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6DBE-8E92-41E2-97C9-B9456E0A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4E5B-CA89-400C-B2BA-061B42CE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4727"/>
            <a:ext cx="8596668" cy="4763193"/>
          </a:xfrm>
        </p:spPr>
        <p:txBody>
          <a:bodyPr/>
          <a:lstStyle/>
          <a:p>
            <a:pPr algn="just"/>
            <a:r>
              <a:rPr lang="en-GB" dirty="0" err="1"/>
              <a:t>Gyongyi</a:t>
            </a:r>
            <a:r>
              <a:rPr lang="en-GB" dirty="0"/>
              <a:t>, Zoltan, and Hector Garcia-Molina. "Web spam taxonomy." </a:t>
            </a:r>
            <a:r>
              <a:rPr lang="en-GB" i="1" dirty="0"/>
              <a:t>First international workshop on adversarial information retrieval on the web (</a:t>
            </a:r>
            <a:r>
              <a:rPr lang="en-GB" i="1" dirty="0" err="1"/>
              <a:t>AIRWeb</a:t>
            </a:r>
            <a:r>
              <a:rPr lang="en-GB" i="1" dirty="0"/>
              <a:t> 2005)</a:t>
            </a:r>
            <a:r>
              <a:rPr lang="en-GB" dirty="0"/>
              <a:t>. 2005</a:t>
            </a:r>
            <a:endParaRPr lang="en-US" dirty="0" smtClean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dirty="0" err="1" smtClean="0">
                <a:effectLst/>
                <a:latin typeface="Arial" panose="020B0604020202020204" pitchFamily="34" charset="0"/>
              </a:rPr>
              <a:t>Heymann</a:t>
            </a:r>
            <a:r>
              <a:rPr lang="en-US" dirty="0">
                <a:effectLst/>
                <a:latin typeface="Arial" panose="020B0604020202020204" pitchFamily="34" charset="0"/>
              </a:rPr>
              <a:t>, Paul, Georgia </a:t>
            </a:r>
            <a:r>
              <a:rPr lang="en-US" dirty="0" err="1">
                <a:effectLst/>
                <a:latin typeface="Arial" panose="020B0604020202020204" pitchFamily="34" charset="0"/>
              </a:rPr>
              <a:t>Koutrika</a:t>
            </a:r>
            <a:r>
              <a:rPr lang="en-US" dirty="0">
                <a:effectLst/>
                <a:latin typeface="Arial" panose="020B0604020202020204" pitchFamily="34" charset="0"/>
              </a:rPr>
              <a:t>, and Hector Garcia-Molina. "Fighting spam on social web sites: A survey of approaches and future challenges." </a:t>
            </a:r>
            <a:r>
              <a:rPr lang="en-US" i="1" dirty="0">
                <a:effectLst/>
                <a:latin typeface="Arial" panose="020B0604020202020204" pitchFamily="34" charset="0"/>
              </a:rPr>
              <a:t>IEEE Internet Computing</a:t>
            </a:r>
            <a:r>
              <a:rPr lang="en-US" dirty="0">
                <a:effectLst/>
                <a:latin typeface="Arial" panose="020B0604020202020204" pitchFamily="34" charset="0"/>
              </a:rPr>
              <a:t> 11.6 (2007).</a:t>
            </a:r>
          </a:p>
          <a:p>
            <a:pPr algn="just"/>
            <a:r>
              <a:rPr lang="en-US" dirty="0" err="1">
                <a:effectLst/>
                <a:latin typeface="Arial" panose="020B0604020202020204" pitchFamily="34" charset="0"/>
              </a:rPr>
              <a:t>Erdélyi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</a:rPr>
              <a:t>Miklós</a:t>
            </a:r>
            <a:r>
              <a:rPr lang="en-US" dirty="0">
                <a:effectLst/>
                <a:latin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</a:rPr>
              <a:t>András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</a:rPr>
              <a:t>Garzó</a:t>
            </a:r>
            <a:r>
              <a:rPr lang="en-US" dirty="0">
                <a:effectLst/>
                <a:latin typeface="Arial" panose="020B0604020202020204" pitchFamily="34" charset="0"/>
              </a:rPr>
              <a:t>, and </a:t>
            </a:r>
            <a:r>
              <a:rPr lang="en-US" dirty="0" err="1">
                <a:effectLst/>
                <a:latin typeface="Arial" panose="020B0604020202020204" pitchFamily="34" charset="0"/>
              </a:rPr>
              <a:t>András</a:t>
            </a:r>
            <a:r>
              <a:rPr lang="en-US" dirty="0">
                <a:effectLst/>
                <a:latin typeface="Arial" panose="020B0604020202020204" pitchFamily="34" charset="0"/>
              </a:rPr>
              <a:t> A. </a:t>
            </a:r>
            <a:r>
              <a:rPr lang="en-US" dirty="0" err="1">
                <a:effectLst/>
                <a:latin typeface="Arial" panose="020B0604020202020204" pitchFamily="34" charset="0"/>
              </a:rPr>
              <a:t>Benczúr</a:t>
            </a:r>
            <a:r>
              <a:rPr lang="en-US" dirty="0">
                <a:effectLst/>
                <a:latin typeface="Arial" panose="020B0604020202020204" pitchFamily="34" charset="0"/>
              </a:rPr>
              <a:t>. "Web spam classification: a few features worth more." </a:t>
            </a:r>
            <a:r>
              <a:rPr lang="en-US" i="1" dirty="0">
                <a:effectLst/>
                <a:latin typeface="Arial" panose="020B0604020202020204" pitchFamily="34" charset="0"/>
              </a:rPr>
              <a:t>Proceedings of the 2011 Joint WICOW/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AIRWeb</a:t>
            </a:r>
            <a:r>
              <a:rPr lang="en-US" i="1" dirty="0">
                <a:effectLst/>
                <a:latin typeface="Arial" panose="020B0604020202020204" pitchFamily="34" charset="0"/>
              </a:rPr>
              <a:t> Workshop on Web Quality</a:t>
            </a:r>
            <a:r>
              <a:rPr lang="en-US" dirty="0">
                <a:effectLst/>
                <a:latin typeface="Arial" panose="020B0604020202020204" pitchFamily="34" charset="0"/>
              </a:rPr>
              <a:t>. ACM, 2011</a:t>
            </a:r>
            <a:r>
              <a:rPr lang="en-US" dirty="0" smtClean="0"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n-US" dirty="0" err="1"/>
              <a:t>Ravikumar</a:t>
            </a:r>
            <a:r>
              <a:rPr lang="en-US" dirty="0"/>
              <a:t>, K., and P. </a:t>
            </a:r>
            <a:r>
              <a:rPr lang="en-US" dirty="0" err="1"/>
              <a:t>Gandhimathi</a:t>
            </a:r>
            <a:r>
              <a:rPr lang="en-US" dirty="0"/>
              <a:t>. "A Review on Different Spam Detection Approaches</a:t>
            </a:r>
            <a:r>
              <a:rPr lang="en-US" dirty="0" smtClean="0"/>
              <a:t>.</a:t>
            </a:r>
            <a:r>
              <a:rPr lang="en-GB" dirty="0"/>
              <a:t> </a:t>
            </a:r>
            <a:r>
              <a:rPr lang="en-GB" dirty="0" smtClean="0"/>
              <a:t>ijctjournal-2014</a:t>
            </a:r>
            <a:endParaRPr lang="en-US" dirty="0" smtClean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dirty="0" err="1"/>
              <a:t>Watcharenwong</a:t>
            </a:r>
            <a:r>
              <a:rPr lang="en-US" dirty="0"/>
              <a:t>, </a:t>
            </a:r>
            <a:r>
              <a:rPr lang="en-US" dirty="0" err="1"/>
              <a:t>Nattanan</a:t>
            </a:r>
            <a:r>
              <a:rPr lang="en-US" dirty="0"/>
              <a:t>, and Kanda </a:t>
            </a:r>
            <a:r>
              <a:rPr lang="en-US" dirty="0" err="1"/>
              <a:t>Saikaew</a:t>
            </a:r>
            <a:r>
              <a:rPr lang="en-US" dirty="0"/>
              <a:t>. "Spam detection for closed Facebook groups." </a:t>
            </a:r>
            <a:r>
              <a:rPr lang="en-US" i="1" dirty="0"/>
              <a:t>Computer Science and Software Engineering (JCSSE), 2017 14th International Joint Conference on</a:t>
            </a:r>
            <a:r>
              <a:rPr lang="en-US" dirty="0"/>
              <a:t>. IEEE, 2017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21668F-08F0-45C7-9A6F-E076BAD7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642" y="2898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0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Features identifying link spam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Large number of links from low-ranked pages</a:t>
            </a:r>
          </a:p>
          <a:p>
            <a:r>
              <a:rPr lang="en-US" altLang="en-US" sz="2000" dirty="0"/>
              <a:t>Discrepancy between number of links (peer endorsement) and number of visitors (user endorsement)</a:t>
            </a:r>
          </a:p>
          <a:p>
            <a:r>
              <a:rPr lang="en-US" altLang="en-US" sz="2000" dirty="0"/>
              <a:t>Links mostly from affiliated pages</a:t>
            </a:r>
          </a:p>
          <a:p>
            <a:pPr lvl="1"/>
            <a:r>
              <a:rPr lang="en-US" altLang="en-US" sz="1800" dirty="0"/>
              <a:t>Same web site; same domain</a:t>
            </a:r>
          </a:p>
          <a:p>
            <a:pPr lvl="1"/>
            <a:r>
              <a:rPr lang="en-US" altLang="en-US" sz="1800" dirty="0"/>
              <a:t>Same IP address</a:t>
            </a:r>
          </a:p>
          <a:p>
            <a:pPr lvl="1"/>
            <a:r>
              <a:rPr lang="en-US" altLang="en-US" sz="1800" dirty="0"/>
              <a:t>Same owner </a:t>
            </a:r>
            <a:endParaRPr lang="en-US" altLang="en-US" sz="1800" dirty="0" smtClean="0"/>
          </a:p>
          <a:p>
            <a:r>
              <a:rPr lang="en-US" altLang="en-US" sz="2000" dirty="0" smtClean="0"/>
              <a:t>Evidence that linking pages are machine-generated</a:t>
            </a:r>
          </a:p>
        </p:txBody>
      </p:sp>
    </p:spTree>
    <p:extLst>
      <p:ext uri="{BB962C8B-B14F-4D97-AF65-F5344CB8AC3E}">
        <p14:creationId xmlns:p14="http://schemas.microsoft.com/office/powerpoint/2010/main" val="39406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smtClean="0"/>
              <a:t>Web Spamming </a:t>
            </a:r>
            <a:r>
              <a:rPr lang="en-US" altLang="en-US" dirty="0"/>
              <a:t>Techniques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Term/content spamming</a:t>
            </a:r>
            <a:endParaRPr lang="en-US" altLang="en-US" sz="2400" dirty="0"/>
          </a:p>
          <a:p>
            <a:pPr lvl="1"/>
            <a:r>
              <a:rPr lang="en-US" altLang="en-US" sz="2000" dirty="0"/>
              <a:t>Manipulating the text of web pages in order to appear relevant to </a:t>
            </a:r>
            <a:r>
              <a:rPr lang="en-US" altLang="en-US" sz="2000" dirty="0" smtClean="0"/>
              <a:t>queries</a:t>
            </a:r>
          </a:p>
          <a:p>
            <a:pPr lvl="2"/>
            <a:r>
              <a:rPr lang="en-US" altLang="en-US" sz="1800" dirty="0" smtClean="0"/>
              <a:t>Body Spam, Title Spam, Meta tag </a:t>
            </a:r>
            <a:r>
              <a:rPr lang="en-US" altLang="en-US" sz="1800" dirty="0" smtClean="0"/>
              <a:t>Spam  </a:t>
            </a:r>
            <a:endParaRPr lang="en-US" altLang="en-US" sz="1800" dirty="0" smtClean="0"/>
          </a:p>
          <a:p>
            <a:pPr lvl="2"/>
            <a:r>
              <a:rPr lang="en-US" altLang="en-US" sz="1800" dirty="0" smtClean="0"/>
              <a:t>phrase stitching </a:t>
            </a:r>
          </a:p>
          <a:p>
            <a:pPr lvl="2"/>
            <a:r>
              <a:rPr lang="en-US" altLang="en-US" sz="1800" dirty="0" smtClean="0"/>
              <a:t>Weaving </a:t>
            </a:r>
            <a:r>
              <a:rPr lang="en-US" altLang="en-US" sz="1800" dirty="0" smtClean="0"/>
              <a:t>(</a:t>
            </a:r>
            <a:endParaRPr lang="en-US" altLang="en-US" sz="1800" dirty="0" smtClean="0"/>
          </a:p>
          <a:p>
            <a:r>
              <a:rPr lang="en-US" altLang="en-US" sz="2400" dirty="0" smtClean="0"/>
              <a:t>Link </a:t>
            </a:r>
            <a:r>
              <a:rPr lang="en-US" altLang="en-US" sz="2400" dirty="0"/>
              <a:t>spamming</a:t>
            </a:r>
          </a:p>
          <a:p>
            <a:pPr lvl="1"/>
            <a:r>
              <a:rPr lang="en-US" altLang="en-US" sz="2000" dirty="0"/>
              <a:t>Creating link structures that boost page rank or hubs and authorities scores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126480" y="3499658"/>
            <a:ext cx="33666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&lt;</a:t>
            </a:r>
          </a:p>
          <a:p>
            <a:r>
              <a:rPr lang="en-GB" sz="1200" dirty="0"/>
              <a:t>meta name=“keywords” content=“buy, cheap,</a:t>
            </a:r>
          </a:p>
          <a:p>
            <a:r>
              <a:rPr lang="en-GB" sz="1200" dirty="0"/>
              <a:t>cameras, lens, accessories, </a:t>
            </a:r>
            <a:r>
              <a:rPr lang="en-GB" sz="1200" dirty="0" err="1"/>
              <a:t>nikon</a:t>
            </a:r>
            <a:r>
              <a:rPr lang="en-GB" sz="1200" dirty="0"/>
              <a:t>, canon”</a:t>
            </a:r>
          </a:p>
          <a:p>
            <a:r>
              <a:rPr lang="en-GB" sz="1200" dirty="0"/>
              <a:t>&gt;</a:t>
            </a:r>
          </a:p>
          <a:p>
            <a:pPr algn="ctr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886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Spam </a:t>
            </a:r>
            <a:r>
              <a:rPr lang="en-US" altLang="en-US" dirty="0"/>
              <a:t>Detection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u="sng" dirty="0" smtClean="0"/>
              <a:t>Link Spam Detection</a:t>
            </a:r>
          </a:p>
          <a:p>
            <a:r>
              <a:rPr lang="en-US" altLang="en-US" dirty="0" smtClean="0"/>
              <a:t>Open </a:t>
            </a:r>
            <a:r>
              <a:rPr lang="en-US" altLang="en-US" dirty="0"/>
              <a:t>research area</a:t>
            </a:r>
          </a:p>
          <a:p>
            <a:r>
              <a:rPr lang="en-US" altLang="en-US" dirty="0" err="1" smtClean="0"/>
              <a:t>TrustRank</a:t>
            </a:r>
            <a:endParaRPr lang="en-US" altLang="en-US" dirty="0" smtClean="0"/>
          </a:p>
          <a:p>
            <a:r>
              <a:rPr lang="en-US" altLang="en-US" dirty="0" smtClean="0"/>
              <a:t>Anti-Trust</a:t>
            </a:r>
            <a:endParaRPr lang="en-US" altLang="en-US" dirty="0"/>
          </a:p>
          <a:p>
            <a:pPr lvl="1">
              <a:buFontTx/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u="sng" dirty="0" smtClean="0"/>
              <a:t>Term/Content </a:t>
            </a:r>
            <a:r>
              <a:rPr lang="en-US" altLang="en-US" b="1" u="sng" dirty="0"/>
              <a:t>Spam Detection</a:t>
            </a:r>
          </a:p>
          <a:p>
            <a:r>
              <a:rPr lang="en-US" altLang="en-US" smtClean="0"/>
              <a:t>TF-IDF based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35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Trust Rank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Basic principle: approximate isolation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It is rare for a “good” page to point to a “bad” (spam) page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Sample a set of “seed pages” from the web.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Set trust of each trusted page to 1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Propagate trust through links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Each page gets a trust value between 0 and 1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Use a threshold value and mark all pages below the trust threshold as spam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91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Anti-Trust Approach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Broadly based on the same “approximate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    isolation principle”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This principle also implies that the pages pointing to spam pages are very likely to be spam pages themselves.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Anti-Trust is propagated in the reverse direction along incoming links, starting from a seed set of spam pages.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 page can be classified as a spam page if it has Anti-Trust Rank value more than a chosen threshold value.</a:t>
            </a:r>
          </a:p>
        </p:txBody>
      </p:sp>
    </p:spTree>
    <p:extLst>
      <p:ext uri="{BB962C8B-B14F-4D97-AF65-F5344CB8AC3E}">
        <p14:creationId xmlns:p14="http://schemas.microsoft.com/office/powerpoint/2010/main" val="19934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Seed Set selection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Seed spam set chosen from pages with high page rank.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Nearly 100% URLS containing certain terms like {</a:t>
            </a:r>
            <a:r>
              <a:rPr lang="en-US" altLang="en-US" sz="2000" dirty="0" err="1"/>
              <a:t>viagra,gambling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etc</a:t>
            </a:r>
            <a:r>
              <a:rPr lang="en-US" altLang="en-US" sz="2000" dirty="0" smtClean="0"/>
              <a:t>} </a:t>
            </a:r>
            <a:r>
              <a:rPr lang="en-US" altLang="en-US" sz="2000" dirty="0"/>
              <a:t>as substrings are spam. Use these for evaluation.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Also some seed pages were chosen by an Oracle (Human Expert).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14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Results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Overall Percentage of “spam” pages =0.28%.</a:t>
            </a:r>
          </a:p>
          <a:p>
            <a:r>
              <a:rPr lang="en-US" altLang="en-US" sz="2000" dirty="0"/>
              <a:t>Average page rank of “spam”/Average Page Rank = 2.6.</a:t>
            </a:r>
          </a:p>
          <a:p>
            <a:r>
              <a:rPr lang="en-US" altLang="en-US" sz="2000" dirty="0"/>
              <a:t>% of “spam” pages in:</a:t>
            </a:r>
          </a:p>
          <a:p>
            <a:r>
              <a:rPr lang="en-US" altLang="en-US" sz="2000" dirty="0"/>
              <a:t> top 1000 Anti-Trust rank pages = 25.3%</a:t>
            </a:r>
          </a:p>
          <a:p>
            <a:r>
              <a:rPr lang="en-US" altLang="en-US" sz="2000" dirty="0"/>
              <a:t>Bottom 1000 Trust rank pages = 0.68%</a:t>
            </a:r>
          </a:p>
          <a:p>
            <a:r>
              <a:rPr lang="en-US" altLang="en-US" sz="2000" dirty="0"/>
              <a:t>Ratio of average page ranks of spam pages returned by ATR vs. TR is roughly 6.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72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540</TotalTime>
  <Words>1535</Words>
  <Application>Microsoft Office PowerPoint</Application>
  <PresentationFormat>Widescreen</PresentationFormat>
  <Paragraphs>118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Chart</vt:lpstr>
      <vt:lpstr>SPAM DETECTION</vt:lpstr>
      <vt:lpstr>Web Spam</vt:lpstr>
      <vt:lpstr>Features identifying link spam </vt:lpstr>
      <vt:lpstr>Types of Web Spamming Techniques</vt:lpstr>
      <vt:lpstr>Spam Detection</vt:lpstr>
      <vt:lpstr>Trust Rank</vt:lpstr>
      <vt:lpstr>Anti-Trust Approach</vt:lpstr>
      <vt:lpstr>Seed Set selection</vt:lpstr>
      <vt:lpstr>Results</vt:lpstr>
      <vt:lpstr>Results</vt:lpstr>
      <vt:lpstr>Anti Spam Strategies</vt:lpstr>
      <vt:lpstr>PowerPoint Presentation</vt:lpstr>
      <vt:lpstr>Identification-Based (Detection)</vt:lpstr>
      <vt:lpstr>Rank-Based (Demotion)</vt:lpstr>
      <vt:lpstr>Interface- or Limit-Based (Prevention)</vt:lpstr>
      <vt:lpstr>PowerPoint Presentation</vt:lpstr>
      <vt:lpstr>Spam Metrics: Evaluating Spam Classifiers</vt:lpstr>
      <vt:lpstr>PowerPoint Presentation</vt:lpstr>
      <vt:lpstr>Research –SPAM DETECTION</vt:lpstr>
      <vt:lpstr>REFERENCES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FOCUSED CRAWLERS</dc:title>
  <dc:creator>Masood Alam Abbasi  / PhD Scholar (FCS)</dc:creator>
  <cp:lastModifiedBy>Masood Alam Abbasi  / PhD Scholar (FCS)</cp:lastModifiedBy>
  <cp:revision>129</cp:revision>
  <cp:lastPrinted>2017-09-15T04:46:11Z</cp:lastPrinted>
  <dcterms:created xsi:type="dcterms:W3CDTF">2017-09-12T04:34:02Z</dcterms:created>
  <dcterms:modified xsi:type="dcterms:W3CDTF">2017-10-06T05:01:13Z</dcterms:modified>
</cp:coreProperties>
</file>