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0" r:id="rId5"/>
    <p:sldId id="264" r:id="rId6"/>
    <p:sldId id="261" r:id="rId7"/>
    <p:sldId id="263" r:id="rId8"/>
    <p:sldId id="259"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02317-555C-4F02-82F3-75272B54BF73}" type="datetimeFigureOut">
              <a:rPr lang="en-US" smtClean="0"/>
              <a:t>10/6/2017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48437-9E91-4328-82EC-31B75EDD51EF}" type="slidenum">
              <a:rPr lang="en-US" smtClean="0"/>
              <a:t>‹#›</a:t>
            </a:fld>
            <a:endParaRPr lang="en-US"/>
          </a:p>
        </p:txBody>
      </p:sp>
    </p:spTree>
    <p:extLst>
      <p:ext uri="{BB962C8B-B14F-4D97-AF65-F5344CB8AC3E}">
        <p14:creationId xmlns:p14="http://schemas.microsoft.com/office/powerpoint/2010/main" val="2534176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A9206-BDD0-4F9E-8402-03742D8797D2}" type="slidenum">
              <a:rPr lang="en-US" altLang="en-US"/>
              <a:pPr eaLnBrk="1" hangingPunct="1"/>
              <a:t>7</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r>
              <a:rPr lang="en-US" altLang="en-US">
                <a:latin typeface="Arial" panose="020B0604020202020204" pitchFamily="34" charset="0"/>
              </a:rPr>
              <a:t>Hypotheses are generated in ILP, unlike “black box” approach for classifiers such as SVM</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525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7C2BDF-3DD0-4386-ACA4-04370DC700AF}" type="slidenum">
              <a:rPr lang="en-US" smtClean="0"/>
              <a:t>10</a:t>
            </a:fld>
            <a:endParaRPr lang="en-US"/>
          </a:p>
        </p:txBody>
      </p:sp>
    </p:spTree>
    <p:extLst>
      <p:ext uri="{BB962C8B-B14F-4D97-AF65-F5344CB8AC3E}">
        <p14:creationId xmlns:p14="http://schemas.microsoft.com/office/powerpoint/2010/main" val="66120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48437-9E91-4328-82EC-31B75EDD51EF}" type="slidenum">
              <a:rPr lang="en-US" smtClean="0"/>
              <a:t>23</a:t>
            </a:fld>
            <a:endParaRPr lang="en-US"/>
          </a:p>
        </p:txBody>
      </p:sp>
    </p:spTree>
    <p:extLst>
      <p:ext uri="{BB962C8B-B14F-4D97-AF65-F5344CB8AC3E}">
        <p14:creationId xmlns:p14="http://schemas.microsoft.com/office/powerpoint/2010/main" val="419855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48437-9E91-4328-82EC-31B75EDD51EF}" type="slidenum">
              <a:rPr lang="en-US" smtClean="0"/>
              <a:t>25</a:t>
            </a:fld>
            <a:endParaRPr lang="en-US"/>
          </a:p>
        </p:txBody>
      </p:sp>
    </p:spTree>
    <p:extLst>
      <p:ext uri="{BB962C8B-B14F-4D97-AF65-F5344CB8AC3E}">
        <p14:creationId xmlns:p14="http://schemas.microsoft.com/office/powerpoint/2010/main" val="2036284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48905D-E779-48C0-9477-6D2C760590FA}"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7B6D4-1064-4B48-AEDD-93F9F42E1133}" type="slidenum">
              <a:rPr lang="en-US" smtClean="0"/>
              <a:t>‹#›</a:t>
            </a:fld>
            <a:endParaRPr lang="en-US"/>
          </a:p>
        </p:txBody>
      </p:sp>
    </p:spTree>
    <p:extLst>
      <p:ext uri="{BB962C8B-B14F-4D97-AF65-F5344CB8AC3E}">
        <p14:creationId xmlns:p14="http://schemas.microsoft.com/office/powerpoint/2010/main" val="299946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8905D-E779-48C0-9477-6D2C760590FA}"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7B6D4-1064-4B48-AEDD-93F9F42E1133}" type="slidenum">
              <a:rPr lang="en-US" smtClean="0"/>
              <a:t>‹#›</a:t>
            </a:fld>
            <a:endParaRPr lang="en-US"/>
          </a:p>
        </p:txBody>
      </p:sp>
    </p:spTree>
    <p:extLst>
      <p:ext uri="{BB962C8B-B14F-4D97-AF65-F5344CB8AC3E}">
        <p14:creationId xmlns:p14="http://schemas.microsoft.com/office/powerpoint/2010/main" val="99849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8905D-E779-48C0-9477-6D2C760590FA}"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7B6D4-1064-4B48-AEDD-93F9F42E1133}" type="slidenum">
              <a:rPr lang="en-US" smtClean="0"/>
              <a:t>‹#›</a:t>
            </a:fld>
            <a:endParaRPr lang="en-US"/>
          </a:p>
        </p:txBody>
      </p:sp>
    </p:spTree>
    <p:extLst>
      <p:ext uri="{BB962C8B-B14F-4D97-AF65-F5344CB8AC3E}">
        <p14:creationId xmlns:p14="http://schemas.microsoft.com/office/powerpoint/2010/main" val="225104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8905D-E779-48C0-9477-6D2C760590FA}"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7B6D4-1064-4B48-AEDD-93F9F42E1133}" type="slidenum">
              <a:rPr lang="en-US" smtClean="0"/>
              <a:t>‹#›</a:t>
            </a:fld>
            <a:endParaRPr lang="en-US"/>
          </a:p>
        </p:txBody>
      </p:sp>
    </p:spTree>
    <p:extLst>
      <p:ext uri="{BB962C8B-B14F-4D97-AF65-F5344CB8AC3E}">
        <p14:creationId xmlns:p14="http://schemas.microsoft.com/office/powerpoint/2010/main" val="2112353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48905D-E779-48C0-9477-6D2C760590FA}" type="datetimeFigureOut">
              <a:rPr lang="en-US" smtClean="0"/>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87B6D4-1064-4B48-AEDD-93F9F42E1133}" type="slidenum">
              <a:rPr lang="en-US" smtClean="0"/>
              <a:t>‹#›</a:t>
            </a:fld>
            <a:endParaRPr lang="en-US"/>
          </a:p>
        </p:txBody>
      </p:sp>
    </p:spTree>
    <p:extLst>
      <p:ext uri="{BB962C8B-B14F-4D97-AF65-F5344CB8AC3E}">
        <p14:creationId xmlns:p14="http://schemas.microsoft.com/office/powerpoint/2010/main" val="211661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48905D-E779-48C0-9477-6D2C760590FA}"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7B6D4-1064-4B48-AEDD-93F9F42E1133}" type="slidenum">
              <a:rPr lang="en-US" smtClean="0"/>
              <a:t>‹#›</a:t>
            </a:fld>
            <a:endParaRPr lang="en-US"/>
          </a:p>
        </p:txBody>
      </p:sp>
    </p:spTree>
    <p:extLst>
      <p:ext uri="{BB962C8B-B14F-4D97-AF65-F5344CB8AC3E}">
        <p14:creationId xmlns:p14="http://schemas.microsoft.com/office/powerpoint/2010/main" val="204234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48905D-E779-48C0-9477-6D2C760590FA}" type="datetimeFigureOut">
              <a:rPr lang="en-US" smtClean="0"/>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87B6D4-1064-4B48-AEDD-93F9F42E1133}" type="slidenum">
              <a:rPr lang="en-US" smtClean="0"/>
              <a:t>‹#›</a:t>
            </a:fld>
            <a:endParaRPr lang="en-US"/>
          </a:p>
        </p:txBody>
      </p:sp>
    </p:spTree>
    <p:extLst>
      <p:ext uri="{BB962C8B-B14F-4D97-AF65-F5344CB8AC3E}">
        <p14:creationId xmlns:p14="http://schemas.microsoft.com/office/powerpoint/2010/main" val="408155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48905D-E779-48C0-9477-6D2C760590FA}" type="datetimeFigureOut">
              <a:rPr lang="en-US" smtClean="0"/>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87B6D4-1064-4B48-AEDD-93F9F42E1133}" type="slidenum">
              <a:rPr lang="en-US" smtClean="0"/>
              <a:t>‹#›</a:t>
            </a:fld>
            <a:endParaRPr lang="en-US"/>
          </a:p>
        </p:txBody>
      </p:sp>
    </p:spTree>
    <p:extLst>
      <p:ext uri="{BB962C8B-B14F-4D97-AF65-F5344CB8AC3E}">
        <p14:creationId xmlns:p14="http://schemas.microsoft.com/office/powerpoint/2010/main" val="261980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8905D-E779-48C0-9477-6D2C760590FA}" type="datetimeFigureOut">
              <a:rPr lang="en-US" smtClean="0"/>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87B6D4-1064-4B48-AEDD-93F9F42E1133}" type="slidenum">
              <a:rPr lang="en-US" smtClean="0"/>
              <a:t>‹#›</a:t>
            </a:fld>
            <a:endParaRPr lang="en-US"/>
          </a:p>
        </p:txBody>
      </p:sp>
    </p:spTree>
    <p:extLst>
      <p:ext uri="{BB962C8B-B14F-4D97-AF65-F5344CB8AC3E}">
        <p14:creationId xmlns:p14="http://schemas.microsoft.com/office/powerpoint/2010/main" val="307252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48905D-E779-48C0-9477-6D2C760590FA}"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7B6D4-1064-4B48-AEDD-93F9F42E1133}" type="slidenum">
              <a:rPr lang="en-US" smtClean="0"/>
              <a:t>‹#›</a:t>
            </a:fld>
            <a:endParaRPr lang="en-US"/>
          </a:p>
        </p:txBody>
      </p:sp>
    </p:spTree>
    <p:extLst>
      <p:ext uri="{BB962C8B-B14F-4D97-AF65-F5344CB8AC3E}">
        <p14:creationId xmlns:p14="http://schemas.microsoft.com/office/powerpoint/2010/main" val="328774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48905D-E779-48C0-9477-6D2C760590FA}" type="datetimeFigureOut">
              <a:rPr lang="en-US" smtClean="0"/>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87B6D4-1064-4B48-AEDD-93F9F42E1133}" type="slidenum">
              <a:rPr lang="en-US" smtClean="0"/>
              <a:t>‹#›</a:t>
            </a:fld>
            <a:endParaRPr lang="en-US"/>
          </a:p>
        </p:txBody>
      </p:sp>
    </p:spTree>
    <p:extLst>
      <p:ext uri="{BB962C8B-B14F-4D97-AF65-F5344CB8AC3E}">
        <p14:creationId xmlns:p14="http://schemas.microsoft.com/office/powerpoint/2010/main" val="108425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8905D-E779-48C0-9477-6D2C760590FA}" type="datetimeFigureOut">
              <a:rPr lang="en-US" smtClean="0"/>
              <a:t>10/6/2017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7B6D4-1064-4B48-AEDD-93F9F42E1133}" type="slidenum">
              <a:rPr lang="en-US" smtClean="0"/>
              <a:t>‹#›</a:t>
            </a:fld>
            <a:endParaRPr lang="en-US"/>
          </a:p>
        </p:txBody>
      </p:sp>
    </p:spTree>
    <p:extLst>
      <p:ext uri="{BB962C8B-B14F-4D97-AF65-F5344CB8AC3E}">
        <p14:creationId xmlns:p14="http://schemas.microsoft.com/office/powerpoint/2010/main" val="340262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ethz.ch/content/dam/ethz/special-interest/bsse/borgwardt-lab/documents/slides/CA10_GraphMining.pdf" TargetMode="External"/><Relationship Id="rId3" Type="http://schemas.openxmlformats.org/officeDocument/2006/relationships/hyperlink" Target="https://link.springer.com/article/10.1186/2192-1962-2-4" TargetMode="External"/><Relationship Id="rId7" Type="http://schemas.openxmlformats.org/officeDocument/2006/relationships/hyperlink" Target="http://www.cse.iitm.ac.in/~ravi/papers/Shivashankar_thesis.pdf" TargetMode="External"/><Relationship Id="rId2" Type="http://schemas.openxmlformats.org/officeDocument/2006/relationships/hyperlink" Target="http://citeseerx.ist.psu.edu/viewdoc/download?doi=10.1.1.278.6499&amp;rep=rep1&amp;type=pdf" TargetMode="External"/><Relationship Id="rId1" Type="http://schemas.openxmlformats.org/officeDocument/2006/relationships/slideLayout" Target="../slideLayouts/slideLayout2.xml"/><Relationship Id="rId6" Type="http://schemas.openxmlformats.org/officeDocument/2006/relationships/hyperlink" Target="http://web.engr.illinois.edu/~hanj/cs512/bk2chaps/chapter_9.pdf" TargetMode="External"/><Relationship Id="rId5" Type="http://schemas.openxmlformats.org/officeDocument/2006/relationships/hyperlink" Target="https://homes.cs.washington.edu/~pedrod/papers/ske03.pdf" TargetMode="External"/><Relationship Id="rId4" Type="http://schemas.openxmlformats.org/officeDocument/2006/relationships/hyperlink" Target="https://l.facebook.com/l.php?u=https%3A%2F%2Flink.springer.com%2Fchapter%2F10.1007%2F978-3-319-11933-5_12&amp;h=ATOkY3lHCl1ORXTOAPaRFM2fkLIgWVfw0dOkQ2r4bNcHquqHY1mgpzDmGHEhYofAPkmz-F1kiK4OvwHdmqmMJwARyj99nJF0vcyhlVUDe4emxUcDQAYQ12aqL-6lpufxryjJR5rXQGLXW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Relational Data mining</a:t>
            </a:r>
          </a:p>
        </p:txBody>
      </p:sp>
      <p:sp>
        <p:nvSpPr>
          <p:cNvPr id="3" name="Subtitle 2"/>
          <p:cNvSpPr>
            <a:spLocks noGrp="1"/>
          </p:cNvSpPr>
          <p:nvPr>
            <p:ph type="subTitle" idx="1"/>
          </p:nvPr>
        </p:nvSpPr>
        <p:spPr/>
        <p:txBody>
          <a:bodyPr/>
          <a:lstStyle/>
          <a:p>
            <a:r>
              <a:rPr lang="en-US" dirty="0"/>
              <a:t>Afshan Ejaz</a:t>
            </a:r>
          </a:p>
          <a:p>
            <a:r>
              <a:rPr lang="en-US" dirty="0"/>
              <a:t>Samreen kazi</a:t>
            </a:r>
          </a:p>
          <a:p>
            <a:r>
              <a:rPr lang="en-US" dirty="0"/>
              <a:t>Institute of Business Administration, Karachi</a:t>
            </a:r>
          </a:p>
        </p:txBody>
      </p:sp>
    </p:spTree>
    <p:extLst>
      <p:ext uri="{BB962C8B-B14F-4D97-AF65-F5344CB8AC3E}">
        <p14:creationId xmlns:p14="http://schemas.microsoft.com/office/powerpoint/2010/main" val="3397535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927" y="662747"/>
            <a:ext cx="7179733" cy="1018423"/>
          </a:xfrm>
        </p:spPr>
        <p:txBody>
          <a:bodyPr>
            <a:normAutofit fontScale="90000"/>
          </a:bodyPr>
          <a:lstStyle/>
          <a:p>
            <a:pPr lvl="0"/>
            <a:r>
              <a:rPr lang="en-US" dirty="0">
                <a:latin typeface="Times New Roman" panose="02020603050405020304" pitchFamily="18" charset="0"/>
                <a:cs typeface="Times New Roman" panose="02020603050405020304" pitchFamily="18" charset="0"/>
              </a:rPr>
              <a:t>Challenges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190" y="1914856"/>
            <a:ext cx="11105923" cy="3777622"/>
          </a:xfrm>
        </p:spPr>
        <p:txBody>
          <a:bodyPr>
            <a:normAutofit/>
          </a:bodyPr>
          <a:lstStyle/>
          <a:p>
            <a:pPr lvl="0">
              <a:lnSpc>
                <a:spcPct val="150000"/>
              </a:lnSpc>
            </a:pPr>
            <a:r>
              <a:rPr lang="en-US" sz="2000" dirty="0">
                <a:latin typeface="Times New Roman" panose="02020603050405020304" pitchFamily="18" charset="0"/>
                <a:cs typeface="Times New Roman" panose="02020603050405020304" pitchFamily="18" charset="0"/>
              </a:rPr>
              <a:t>Not suitable for use with spatial databases as database navigation is done on the basis of the existing spatial relationships that are not evidently modeled in the schema.</a:t>
            </a:r>
          </a:p>
          <a:p>
            <a:pPr lvl="0">
              <a:lnSpc>
                <a:spcPct val="150000"/>
              </a:lnSpc>
            </a:pPr>
            <a:r>
              <a:rPr lang="en-US" sz="2000" dirty="0">
                <a:latin typeface="Times New Roman" panose="02020603050405020304" pitchFamily="18" charset="0"/>
                <a:cs typeface="Times New Roman" panose="02020603050405020304" pitchFamily="18" charset="0"/>
              </a:rPr>
              <a:t>The presence of autocorrelation in spatial and relational phenomena brings in additional challenges</a:t>
            </a:r>
          </a:p>
          <a:p>
            <a:pPr lvl="0">
              <a:lnSpc>
                <a:spcPct val="150000"/>
              </a:lnSpc>
            </a:pPr>
            <a:r>
              <a:rPr lang="en-US" sz="2000" dirty="0">
                <a:latin typeface="Times New Roman" panose="02020603050405020304" pitchFamily="18" charset="0"/>
                <a:cs typeface="Times New Roman" panose="02020603050405020304" pitchFamily="18" charset="0"/>
              </a:rPr>
              <a:t>Large sets of data may be required in predictive tasks where inductive learning logarithms are used.</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91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9C94-0F1A-4E68-98F7-2ED0C856B64F}"/>
              </a:ext>
            </a:extLst>
          </p:cNvPr>
          <p:cNvSpPr>
            <a:spLocks noGrp="1"/>
          </p:cNvSpPr>
          <p:nvPr>
            <p:ph type="title"/>
          </p:nvPr>
        </p:nvSpPr>
        <p:spPr>
          <a:xfrm>
            <a:off x="3087756" y="1709738"/>
            <a:ext cx="8259693" cy="2852737"/>
          </a:xfrm>
        </p:spPr>
        <p:txBody>
          <a:bodyPr/>
          <a:lstStyle/>
          <a:p>
            <a:r>
              <a:rPr lang="en-US" dirty="0"/>
              <a:t>Graph Mining</a:t>
            </a:r>
            <a:br>
              <a:rPr lang="en-US" dirty="0"/>
            </a:br>
            <a:endParaRPr lang="en-US" dirty="0"/>
          </a:p>
        </p:txBody>
      </p:sp>
    </p:spTree>
    <p:extLst>
      <p:ext uri="{BB962C8B-B14F-4D97-AF65-F5344CB8AC3E}">
        <p14:creationId xmlns:p14="http://schemas.microsoft.com/office/powerpoint/2010/main" val="251037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D232-DA91-4F1B-A1F0-8DAE102CBA4C}"/>
              </a:ext>
            </a:extLst>
          </p:cNvPr>
          <p:cNvSpPr>
            <a:spLocks noGrp="1"/>
          </p:cNvSpPr>
          <p:nvPr>
            <p:ph type="title"/>
          </p:nvPr>
        </p:nvSpPr>
        <p:spPr/>
        <p:txBody>
          <a:bodyPr/>
          <a:lstStyle/>
          <a:p>
            <a:r>
              <a:rPr lang="en-US" b="1" dirty="0"/>
              <a:t>From Data Mining To Graph Mining</a:t>
            </a:r>
          </a:p>
        </p:txBody>
      </p:sp>
      <p:sp>
        <p:nvSpPr>
          <p:cNvPr id="3" name="Content Placeholder 2">
            <a:extLst>
              <a:ext uri="{FF2B5EF4-FFF2-40B4-BE49-F238E27FC236}">
                <a16:creationId xmlns:a16="http://schemas.microsoft.com/office/drawing/2014/main" id="{1ADB06B2-FE59-4FF1-90D2-5B20AB9DE828}"/>
              </a:ext>
            </a:extLst>
          </p:cNvPr>
          <p:cNvSpPr>
            <a:spLocks noGrp="1"/>
          </p:cNvSpPr>
          <p:nvPr>
            <p:ph idx="1"/>
          </p:nvPr>
        </p:nvSpPr>
        <p:spPr/>
        <p:txBody>
          <a:bodyPr/>
          <a:lstStyle/>
          <a:p>
            <a:pPr marL="0" indent="0">
              <a:buNone/>
            </a:pPr>
            <a:r>
              <a:rPr lang="en-US" b="1" dirty="0"/>
              <a:t>Data Mining </a:t>
            </a:r>
          </a:p>
          <a:p>
            <a:r>
              <a:rPr lang="en-US" dirty="0"/>
              <a:t>Classification</a:t>
            </a:r>
          </a:p>
          <a:p>
            <a:r>
              <a:rPr lang="en-US" dirty="0"/>
              <a:t>Clustering </a:t>
            </a:r>
          </a:p>
          <a:p>
            <a:r>
              <a:rPr lang="en-US" dirty="0"/>
              <a:t>Association rule learning</a:t>
            </a:r>
          </a:p>
          <a:p>
            <a:pPr marL="0" indent="0">
              <a:buNone/>
            </a:pPr>
            <a:r>
              <a:rPr lang="en-US" b="1" dirty="0"/>
              <a:t>Graph Mining </a:t>
            </a:r>
          </a:p>
          <a:p>
            <a:r>
              <a:rPr lang="en-US" dirty="0"/>
              <a:t>Powerful way to represent data </a:t>
            </a:r>
          </a:p>
          <a:p>
            <a:r>
              <a:rPr lang="en-US" dirty="0"/>
              <a:t>output: expressed as graphs</a:t>
            </a:r>
          </a:p>
        </p:txBody>
      </p:sp>
    </p:spTree>
    <p:extLst>
      <p:ext uri="{BB962C8B-B14F-4D97-AF65-F5344CB8AC3E}">
        <p14:creationId xmlns:p14="http://schemas.microsoft.com/office/powerpoint/2010/main" val="651321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9E1F-0ADA-49F7-A599-26B0FB961A98}"/>
              </a:ext>
            </a:extLst>
          </p:cNvPr>
          <p:cNvSpPr>
            <a:spLocks noGrp="1"/>
          </p:cNvSpPr>
          <p:nvPr>
            <p:ph type="title"/>
          </p:nvPr>
        </p:nvSpPr>
        <p:spPr/>
        <p:txBody>
          <a:bodyPr/>
          <a:lstStyle/>
          <a:p>
            <a:r>
              <a:rPr lang="en-US" b="1" dirty="0"/>
              <a:t>What Graphs are good for?</a:t>
            </a:r>
          </a:p>
        </p:txBody>
      </p:sp>
      <p:sp>
        <p:nvSpPr>
          <p:cNvPr id="3" name="Content Placeholder 2">
            <a:extLst>
              <a:ext uri="{FF2B5EF4-FFF2-40B4-BE49-F238E27FC236}">
                <a16:creationId xmlns:a16="http://schemas.microsoft.com/office/drawing/2014/main" id="{9A2D66F8-4509-48D2-BBE0-E6BF9319808A}"/>
              </a:ext>
            </a:extLst>
          </p:cNvPr>
          <p:cNvSpPr>
            <a:spLocks noGrp="1"/>
          </p:cNvSpPr>
          <p:nvPr>
            <p:ph idx="1"/>
          </p:nvPr>
        </p:nvSpPr>
        <p:spPr/>
        <p:txBody>
          <a:bodyPr/>
          <a:lstStyle/>
          <a:p>
            <a:r>
              <a:rPr lang="en-US" dirty="0"/>
              <a:t>Most of existing data mining algorithms are based on Flat transaction representation, i.e., sets of items.</a:t>
            </a:r>
          </a:p>
          <a:p>
            <a:r>
              <a:rPr lang="en-US" dirty="0"/>
              <a:t>Datasets with structures, layers, hierarchy and/or geometry often do not fit well in this flat transaction setting. </a:t>
            </a:r>
          </a:p>
          <a:p>
            <a:r>
              <a:rPr lang="en-US" dirty="0"/>
              <a:t>For example: </a:t>
            </a:r>
          </a:p>
          <a:p>
            <a:pPr>
              <a:buFont typeface="Wingdings" panose="05000000000000000000" pitchFamily="2" charset="2"/>
              <a:buChar char="Ø"/>
            </a:pPr>
            <a:r>
              <a:rPr lang="en-US" dirty="0"/>
              <a:t>Numerical simulations </a:t>
            </a:r>
          </a:p>
          <a:p>
            <a:pPr>
              <a:buFont typeface="Wingdings" panose="05000000000000000000" pitchFamily="2" charset="2"/>
              <a:buChar char="Ø"/>
            </a:pPr>
            <a:r>
              <a:rPr lang="en-US" dirty="0"/>
              <a:t>3D protein structures</a:t>
            </a:r>
          </a:p>
          <a:p>
            <a:pPr>
              <a:buFont typeface="Wingdings" panose="05000000000000000000" pitchFamily="2" charset="2"/>
              <a:buChar char="Ø"/>
            </a:pPr>
            <a:r>
              <a:rPr lang="en-US" dirty="0"/>
              <a:t>Chemical compounds </a:t>
            </a:r>
          </a:p>
          <a:p>
            <a:pPr>
              <a:buFont typeface="Wingdings" panose="05000000000000000000" pitchFamily="2" charset="2"/>
              <a:buChar char="Ø"/>
            </a:pPr>
            <a:r>
              <a:rPr lang="en-US" dirty="0"/>
              <a:t>Generic XML files</a:t>
            </a:r>
          </a:p>
        </p:txBody>
      </p:sp>
    </p:spTree>
    <p:extLst>
      <p:ext uri="{BB962C8B-B14F-4D97-AF65-F5344CB8AC3E}">
        <p14:creationId xmlns:p14="http://schemas.microsoft.com/office/powerpoint/2010/main" val="293822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23DB-D0BF-41D2-A701-EEA008502A62}"/>
              </a:ext>
            </a:extLst>
          </p:cNvPr>
          <p:cNvSpPr>
            <a:spLocks noGrp="1"/>
          </p:cNvSpPr>
          <p:nvPr>
            <p:ph type="title"/>
          </p:nvPr>
        </p:nvSpPr>
        <p:spPr/>
        <p:txBody>
          <a:bodyPr/>
          <a:lstStyle/>
          <a:p>
            <a:r>
              <a:rPr lang="en-US" b="1" dirty="0"/>
              <a:t>Why Graphs? Why now?</a:t>
            </a:r>
          </a:p>
        </p:txBody>
      </p:sp>
      <p:sp>
        <p:nvSpPr>
          <p:cNvPr id="3" name="Content Placeholder 2">
            <a:extLst>
              <a:ext uri="{FF2B5EF4-FFF2-40B4-BE49-F238E27FC236}">
                <a16:creationId xmlns:a16="http://schemas.microsoft.com/office/drawing/2014/main" id="{BD01E624-E257-48FB-A942-9EBAAA91D9D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A533C3A-0331-4470-8961-0F5ADA4DBE40}"/>
              </a:ext>
            </a:extLst>
          </p:cNvPr>
          <p:cNvPicPr>
            <a:picLocks noChangeAspect="1"/>
          </p:cNvPicPr>
          <p:nvPr/>
        </p:nvPicPr>
        <p:blipFill>
          <a:blip r:embed="rId2"/>
          <a:stretch>
            <a:fillRect/>
          </a:stretch>
        </p:blipFill>
        <p:spPr>
          <a:xfrm>
            <a:off x="633046" y="365125"/>
            <a:ext cx="11099409" cy="6246690"/>
          </a:xfrm>
          <a:prstGeom prst="rect">
            <a:avLst/>
          </a:prstGeom>
        </p:spPr>
      </p:pic>
    </p:spTree>
    <p:extLst>
      <p:ext uri="{BB962C8B-B14F-4D97-AF65-F5344CB8AC3E}">
        <p14:creationId xmlns:p14="http://schemas.microsoft.com/office/powerpoint/2010/main" val="347514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FD826-B9F9-438C-A870-2B6DE06256AA}"/>
              </a:ext>
            </a:extLst>
          </p:cNvPr>
          <p:cNvSpPr>
            <a:spLocks noGrp="1"/>
          </p:cNvSpPr>
          <p:nvPr>
            <p:ph type="title"/>
          </p:nvPr>
        </p:nvSpPr>
        <p:spPr/>
        <p:txBody>
          <a:bodyPr/>
          <a:lstStyle/>
          <a:p>
            <a:r>
              <a:rPr lang="en-US" b="1" dirty="0"/>
              <a:t>Domain of graph Mining </a:t>
            </a:r>
          </a:p>
        </p:txBody>
      </p:sp>
      <p:sp>
        <p:nvSpPr>
          <p:cNvPr id="3" name="Content Placeholder 2">
            <a:extLst>
              <a:ext uri="{FF2B5EF4-FFF2-40B4-BE49-F238E27FC236}">
                <a16:creationId xmlns:a16="http://schemas.microsoft.com/office/drawing/2014/main" id="{A3F172E4-7F1E-4A20-87C6-5B918E01074F}"/>
              </a:ext>
            </a:extLst>
          </p:cNvPr>
          <p:cNvSpPr>
            <a:spLocks noGrp="1"/>
          </p:cNvSpPr>
          <p:nvPr>
            <p:ph idx="1"/>
          </p:nvPr>
        </p:nvSpPr>
        <p:spPr/>
        <p:txBody>
          <a:bodyPr/>
          <a:lstStyle/>
          <a:p>
            <a:r>
              <a:rPr lang="en-US" dirty="0"/>
              <a:t>Internet Movie Database </a:t>
            </a:r>
          </a:p>
          <a:p>
            <a:r>
              <a:rPr lang="en-US" dirty="0"/>
              <a:t>Web Data</a:t>
            </a:r>
          </a:p>
          <a:p>
            <a:r>
              <a:rPr lang="en-US" dirty="0"/>
              <a:t> Social Networks Analysis</a:t>
            </a:r>
          </a:p>
          <a:p>
            <a:r>
              <a:rPr lang="en-US" dirty="0"/>
              <a:t> Bio-Informatics</a:t>
            </a:r>
          </a:p>
        </p:txBody>
      </p:sp>
    </p:spTree>
    <p:extLst>
      <p:ext uri="{BB962C8B-B14F-4D97-AF65-F5344CB8AC3E}">
        <p14:creationId xmlns:p14="http://schemas.microsoft.com/office/powerpoint/2010/main" val="3526565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B1A0-8A0B-4307-845B-760D14B42E77}"/>
              </a:ext>
            </a:extLst>
          </p:cNvPr>
          <p:cNvSpPr>
            <a:spLocks noGrp="1"/>
          </p:cNvSpPr>
          <p:nvPr>
            <p:ph type="title"/>
          </p:nvPr>
        </p:nvSpPr>
        <p:spPr>
          <a:xfrm>
            <a:off x="-203395" y="500062"/>
            <a:ext cx="10515600" cy="1325563"/>
          </a:xfrm>
        </p:spPr>
        <p:txBody>
          <a:bodyPr/>
          <a:lstStyle/>
          <a:p>
            <a:pPr algn="ctr"/>
            <a:r>
              <a:rPr lang="en-US" b="1" dirty="0"/>
              <a:t>Internet Movie Database </a:t>
            </a:r>
          </a:p>
        </p:txBody>
      </p:sp>
      <p:sp>
        <p:nvSpPr>
          <p:cNvPr id="3" name="Content Placeholder 2">
            <a:extLst>
              <a:ext uri="{FF2B5EF4-FFF2-40B4-BE49-F238E27FC236}">
                <a16:creationId xmlns:a16="http://schemas.microsoft.com/office/drawing/2014/main" id="{74AFD048-A248-4DDD-B4C9-6973E39E652E}"/>
              </a:ext>
            </a:extLst>
          </p:cNvPr>
          <p:cNvSpPr>
            <a:spLocks noGrp="1"/>
          </p:cNvSpPr>
          <p:nvPr>
            <p:ph idx="1"/>
          </p:nvPr>
        </p:nvSpPr>
        <p:spPr/>
        <p:txBody>
          <a:bodyPr/>
          <a:lstStyle/>
          <a:p>
            <a:r>
              <a:rPr lang="en-US" dirty="0"/>
              <a:t>Movie Recommendation </a:t>
            </a:r>
          </a:p>
          <a:p>
            <a:r>
              <a:rPr lang="en-US" dirty="0"/>
              <a:t>Community Detection</a:t>
            </a:r>
          </a:p>
          <a:p>
            <a:r>
              <a:rPr lang="en-US" dirty="0"/>
              <a:t> Prediction</a:t>
            </a:r>
          </a:p>
        </p:txBody>
      </p:sp>
      <p:pic>
        <p:nvPicPr>
          <p:cNvPr id="4" name="Picture 3">
            <a:extLst>
              <a:ext uri="{FF2B5EF4-FFF2-40B4-BE49-F238E27FC236}">
                <a16:creationId xmlns:a16="http://schemas.microsoft.com/office/drawing/2014/main" id="{1CE3F2DC-5B39-4402-900B-ABF876463729}"/>
              </a:ext>
            </a:extLst>
          </p:cNvPr>
          <p:cNvPicPr>
            <a:picLocks noChangeAspect="1"/>
          </p:cNvPicPr>
          <p:nvPr/>
        </p:nvPicPr>
        <p:blipFill>
          <a:blip r:embed="rId2"/>
          <a:stretch>
            <a:fillRect/>
          </a:stretch>
        </p:blipFill>
        <p:spPr>
          <a:xfrm>
            <a:off x="5054405" y="2199175"/>
            <a:ext cx="6781800" cy="4429125"/>
          </a:xfrm>
          <a:prstGeom prst="rect">
            <a:avLst/>
          </a:prstGeom>
        </p:spPr>
      </p:pic>
    </p:spTree>
    <p:extLst>
      <p:ext uri="{BB962C8B-B14F-4D97-AF65-F5344CB8AC3E}">
        <p14:creationId xmlns:p14="http://schemas.microsoft.com/office/powerpoint/2010/main" val="232141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CDEA2-761D-4A81-A2F9-D6556BAC1C37}"/>
              </a:ext>
            </a:extLst>
          </p:cNvPr>
          <p:cNvSpPr>
            <a:spLocks noGrp="1"/>
          </p:cNvSpPr>
          <p:nvPr>
            <p:ph type="title"/>
          </p:nvPr>
        </p:nvSpPr>
        <p:spPr/>
        <p:txBody>
          <a:bodyPr/>
          <a:lstStyle/>
          <a:p>
            <a:pPr algn="ctr"/>
            <a:r>
              <a:rPr lang="en-US" b="1" dirty="0"/>
              <a:t>Web Data</a:t>
            </a:r>
          </a:p>
        </p:txBody>
      </p:sp>
      <p:sp>
        <p:nvSpPr>
          <p:cNvPr id="3" name="Content Placeholder 2">
            <a:extLst>
              <a:ext uri="{FF2B5EF4-FFF2-40B4-BE49-F238E27FC236}">
                <a16:creationId xmlns:a16="http://schemas.microsoft.com/office/drawing/2014/main" id="{892C1B15-0635-4D70-90DB-4505F7A020D8}"/>
              </a:ext>
            </a:extLst>
          </p:cNvPr>
          <p:cNvSpPr>
            <a:spLocks noGrp="1"/>
          </p:cNvSpPr>
          <p:nvPr>
            <p:ph idx="1"/>
          </p:nvPr>
        </p:nvSpPr>
        <p:spPr/>
        <p:txBody>
          <a:bodyPr/>
          <a:lstStyle/>
          <a:p>
            <a:pPr marL="0" indent="0">
              <a:buNone/>
            </a:pPr>
            <a:r>
              <a:rPr lang="en-US" b="1" dirty="0"/>
              <a:t>Web Content Mining </a:t>
            </a:r>
          </a:p>
          <a:p>
            <a:r>
              <a:rPr lang="en-US" dirty="0"/>
              <a:t>Topic Prediction </a:t>
            </a:r>
          </a:p>
          <a:p>
            <a:pPr marL="0" indent="0">
              <a:buNone/>
            </a:pPr>
            <a:r>
              <a:rPr lang="en-US" b="1" dirty="0"/>
              <a:t>Web Structure Mining</a:t>
            </a:r>
          </a:p>
          <a:p>
            <a:r>
              <a:rPr lang="en-US" dirty="0"/>
              <a:t> Community Mining </a:t>
            </a:r>
          </a:p>
          <a:p>
            <a:pPr marL="0" indent="0">
              <a:buNone/>
            </a:pPr>
            <a:r>
              <a:rPr lang="en-US" b="1" dirty="0"/>
              <a:t>Web Usage Mining </a:t>
            </a:r>
          </a:p>
          <a:p>
            <a:r>
              <a:rPr lang="en-US" dirty="0"/>
              <a:t>Website Roadmap </a:t>
            </a:r>
          </a:p>
        </p:txBody>
      </p:sp>
      <p:pic>
        <p:nvPicPr>
          <p:cNvPr id="4" name="Picture 3">
            <a:extLst>
              <a:ext uri="{FF2B5EF4-FFF2-40B4-BE49-F238E27FC236}">
                <a16:creationId xmlns:a16="http://schemas.microsoft.com/office/drawing/2014/main" id="{2D8DA44C-0CA8-46BF-BE93-779405404F18}"/>
              </a:ext>
            </a:extLst>
          </p:cNvPr>
          <p:cNvPicPr>
            <a:picLocks noChangeAspect="1"/>
          </p:cNvPicPr>
          <p:nvPr/>
        </p:nvPicPr>
        <p:blipFill>
          <a:blip r:embed="rId2"/>
          <a:stretch>
            <a:fillRect/>
          </a:stretch>
        </p:blipFill>
        <p:spPr>
          <a:xfrm>
            <a:off x="5524866" y="2023989"/>
            <a:ext cx="5362575" cy="3429000"/>
          </a:xfrm>
          <a:prstGeom prst="rect">
            <a:avLst/>
          </a:prstGeom>
        </p:spPr>
      </p:pic>
    </p:spTree>
    <p:extLst>
      <p:ext uri="{BB962C8B-B14F-4D97-AF65-F5344CB8AC3E}">
        <p14:creationId xmlns:p14="http://schemas.microsoft.com/office/powerpoint/2010/main" val="104763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26D8-9805-4E15-92B0-C688701FA748}"/>
              </a:ext>
            </a:extLst>
          </p:cNvPr>
          <p:cNvSpPr>
            <a:spLocks noGrp="1"/>
          </p:cNvSpPr>
          <p:nvPr>
            <p:ph type="title"/>
          </p:nvPr>
        </p:nvSpPr>
        <p:spPr/>
        <p:txBody>
          <a:bodyPr/>
          <a:lstStyle/>
          <a:p>
            <a:pPr algn="ctr"/>
            <a:r>
              <a:rPr lang="en-US" b="1" dirty="0"/>
              <a:t> Social Networks Analysis</a:t>
            </a:r>
          </a:p>
        </p:txBody>
      </p:sp>
      <p:sp>
        <p:nvSpPr>
          <p:cNvPr id="3" name="Content Placeholder 2">
            <a:extLst>
              <a:ext uri="{FF2B5EF4-FFF2-40B4-BE49-F238E27FC236}">
                <a16:creationId xmlns:a16="http://schemas.microsoft.com/office/drawing/2014/main" id="{538B9EE2-D545-4093-8480-7AD5FD604D93}"/>
              </a:ext>
            </a:extLst>
          </p:cNvPr>
          <p:cNvSpPr>
            <a:spLocks noGrp="1"/>
          </p:cNvSpPr>
          <p:nvPr>
            <p:ph idx="1"/>
          </p:nvPr>
        </p:nvSpPr>
        <p:spPr>
          <a:xfrm>
            <a:off x="294249" y="1800665"/>
            <a:ext cx="6727772" cy="4393258"/>
          </a:xfrm>
        </p:spPr>
        <p:txBody>
          <a:bodyPr>
            <a:normAutofit lnSpcReduction="10000"/>
          </a:bodyPr>
          <a:lstStyle/>
          <a:p>
            <a:pPr algn="just"/>
            <a:r>
              <a:rPr lang="en-US" dirty="0"/>
              <a:t>Relationships and flows between people</a:t>
            </a:r>
          </a:p>
          <a:p>
            <a:pPr algn="just"/>
            <a:r>
              <a:rPr lang="en-US" dirty="0"/>
              <a:t>Technologies like Email, Blogs</a:t>
            </a:r>
          </a:p>
          <a:p>
            <a:pPr algn="just"/>
            <a:r>
              <a:rPr lang="en-US" dirty="0"/>
              <a:t> Social Networking Software like Orkut, Facebook</a:t>
            </a:r>
          </a:p>
          <a:p>
            <a:pPr marL="0" indent="0" algn="just">
              <a:buNone/>
            </a:pPr>
            <a:r>
              <a:rPr lang="en-US" b="1" dirty="0"/>
              <a:t>Questions: </a:t>
            </a:r>
          </a:p>
          <a:p>
            <a:pPr algn="just"/>
            <a:r>
              <a:rPr lang="en-US" sz="2600" dirty="0"/>
              <a:t>Who has control over what flows in the Network?</a:t>
            </a:r>
          </a:p>
          <a:p>
            <a:pPr algn="just"/>
            <a:r>
              <a:rPr lang="en-US" sz="2600" dirty="0"/>
              <a:t>Who has best visibility of what is happening in the Network?</a:t>
            </a:r>
          </a:p>
          <a:p>
            <a:pPr algn="just"/>
            <a:r>
              <a:rPr lang="en-US" sz="2600" dirty="0"/>
              <a:t>Customer Network Value </a:t>
            </a:r>
          </a:p>
        </p:txBody>
      </p:sp>
      <p:pic>
        <p:nvPicPr>
          <p:cNvPr id="4" name="Picture 3">
            <a:extLst>
              <a:ext uri="{FF2B5EF4-FFF2-40B4-BE49-F238E27FC236}">
                <a16:creationId xmlns:a16="http://schemas.microsoft.com/office/drawing/2014/main" id="{2FD8EAEC-3AB0-45CA-9F7E-9E4A26516236}"/>
              </a:ext>
            </a:extLst>
          </p:cNvPr>
          <p:cNvPicPr>
            <a:picLocks noChangeAspect="1"/>
          </p:cNvPicPr>
          <p:nvPr/>
        </p:nvPicPr>
        <p:blipFill>
          <a:blip r:embed="rId2"/>
          <a:stretch>
            <a:fillRect/>
          </a:stretch>
        </p:blipFill>
        <p:spPr>
          <a:xfrm>
            <a:off x="7022021" y="1349872"/>
            <a:ext cx="5048250" cy="4371975"/>
          </a:xfrm>
          <a:prstGeom prst="rect">
            <a:avLst/>
          </a:prstGeom>
        </p:spPr>
      </p:pic>
    </p:spTree>
    <p:extLst>
      <p:ext uri="{BB962C8B-B14F-4D97-AF65-F5344CB8AC3E}">
        <p14:creationId xmlns:p14="http://schemas.microsoft.com/office/powerpoint/2010/main" val="424225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112A-0E68-4256-B8F3-D3650F9E8205}"/>
              </a:ext>
            </a:extLst>
          </p:cNvPr>
          <p:cNvSpPr>
            <a:spLocks noGrp="1"/>
          </p:cNvSpPr>
          <p:nvPr>
            <p:ph type="title"/>
          </p:nvPr>
        </p:nvSpPr>
        <p:spPr/>
        <p:txBody>
          <a:bodyPr/>
          <a:lstStyle/>
          <a:p>
            <a:r>
              <a:rPr lang="en-US" b="1" dirty="0"/>
              <a:t>Protein-Protein Interaction(PPI) Network</a:t>
            </a:r>
          </a:p>
        </p:txBody>
      </p:sp>
      <p:sp>
        <p:nvSpPr>
          <p:cNvPr id="3" name="Content Placeholder 2">
            <a:extLst>
              <a:ext uri="{FF2B5EF4-FFF2-40B4-BE49-F238E27FC236}">
                <a16:creationId xmlns:a16="http://schemas.microsoft.com/office/drawing/2014/main" id="{069CC255-A3A0-4701-AA3F-F72ED6E8E992}"/>
              </a:ext>
            </a:extLst>
          </p:cNvPr>
          <p:cNvSpPr>
            <a:spLocks noGrp="1"/>
          </p:cNvSpPr>
          <p:nvPr>
            <p:ph idx="1"/>
          </p:nvPr>
        </p:nvSpPr>
        <p:spPr>
          <a:xfrm>
            <a:off x="838200" y="1825625"/>
            <a:ext cx="4383157" cy="4351338"/>
          </a:xfrm>
        </p:spPr>
        <p:txBody>
          <a:bodyPr/>
          <a:lstStyle/>
          <a:p>
            <a:r>
              <a:rPr lang="en-US" b="1" dirty="0"/>
              <a:t>Nodes: </a:t>
            </a:r>
            <a:r>
              <a:rPr lang="en-US" dirty="0"/>
              <a:t>Proteins</a:t>
            </a:r>
          </a:p>
          <a:p>
            <a:pPr marL="0" indent="0">
              <a:buNone/>
            </a:pPr>
            <a:endParaRPr lang="en-US" dirty="0"/>
          </a:p>
          <a:p>
            <a:r>
              <a:rPr lang="en-US" b="1" dirty="0"/>
              <a:t>Edges: </a:t>
            </a:r>
            <a:r>
              <a:rPr lang="en-US" dirty="0"/>
              <a:t>Interaction among the Proteins</a:t>
            </a:r>
          </a:p>
          <a:p>
            <a:pPr marL="0" indent="0">
              <a:buNone/>
            </a:pPr>
            <a:endParaRPr lang="en-US" dirty="0"/>
          </a:p>
          <a:p>
            <a:r>
              <a:rPr lang="en-US" b="1" dirty="0"/>
              <a:t>Open Problems: </a:t>
            </a:r>
            <a:r>
              <a:rPr lang="en-US" dirty="0"/>
              <a:t>Function Prediction, Drug Discovery </a:t>
            </a:r>
          </a:p>
        </p:txBody>
      </p:sp>
      <p:pic>
        <p:nvPicPr>
          <p:cNvPr id="4" name="Picture 3">
            <a:extLst>
              <a:ext uri="{FF2B5EF4-FFF2-40B4-BE49-F238E27FC236}">
                <a16:creationId xmlns:a16="http://schemas.microsoft.com/office/drawing/2014/main" id="{44B88C3E-BD61-4FCC-B1E5-FB43E2E3F070}"/>
              </a:ext>
            </a:extLst>
          </p:cNvPr>
          <p:cNvPicPr>
            <a:picLocks noChangeAspect="1"/>
          </p:cNvPicPr>
          <p:nvPr/>
        </p:nvPicPr>
        <p:blipFill>
          <a:blip r:embed="rId2"/>
          <a:stretch>
            <a:fillRect/>
          </a:stretch>
        </p:blipFill>
        <p:spPr>
          <a:xfrm>
            <a:off x="6096000" y="1357313"/>
            <a:ext cx="4467225" cy="4819650"/>
          </a:xfrm>
          <a:prstGeom prst="rect">
            <a:avLst/>
          </a:prstGeom>
        </p:spPr>
      </p:pic>
    </p:spTree>
    <p:extLst>
      <p:ext uri="{BB962C8B-B14F-4D97-AF65-F5344CB8AC3E}">
        <p14:creationId xmlns:p14="http://schemas.microsoft.com/office/powerpoint/2010/main" val="310795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pPr algn="just"/>
            <a:r>
              <a:rPr lang="en-US" dirty="0"/>
              <a:t>21st century is called as the information science where the large organizations need useful knowledge. There are so many data sets which are in many different objects and linked together through different linkages. The data mining algorithms look for patterns in data. While traditionally most existing data mining approaches look for patterns in a single data table.</a:t>
            </a:r>
          </a:p>
        </p:txBody>
      </p:sp>
    </p:spTree>
    <p:extLst>
      <p:ext uri="{BB962C8B-B14F-4D97-AF65-F5344CB8AC3E}">
        <p14:creationId xmlns:p14="http://schemas.microsoft.com/office/powerpoint/2010/main" val="738935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58A6-595A-4B80-9B65-224FD33DAB25}"/>
              </a:ext>
            </a:extLst>
          </p:cNvPr>
          <p:cNvSpPr>
            <a:spLocks noGrp="1"/>
          </p:cNvSpPr>
          <p:nvPr>
            <p:ph type="title"/>
          </p:nvPr>
        </p:nvSpPr>
        <p:spPr/>
        <p:txBody>
          <a:bodyPr/>
          <a:lstStyle/>
          <a:p>
            <a:r>
              <a:rPr lang="en-US" dirty="0"/>
              <a:t>What can we do with graph mining?</a:t>
            </a:r>
          </a:p>
        </p:txBody>
      </p:sp>
      <p:sp>
        <p:nvSpPr>
          <p:cNvPr id="3" name="Content Placeholder 2">
            <a:extLst>
              <a:ext uri="{FF2B5EF4-FFF2-40B4-BE49-F238E27FC236}">
                <a16:creationId xmlns:a16="http://schemas.microsoft.com/office/drawing/2014/main" id="{D102431D-5FF2-4828-AEF7-AF63146D4B8A}"/>
              </a:ext>
            </a:extLst>
          </p:cNvPr>
          <p:cNvSpPr>
            <a:spLocks noGrp="1"/>
          </p:cNvSpPr>
          <p:nvPr>
            <p:ph idx="1"/>
          </p:nvPr>
        </p:nvSpPr>
        <p:spPr>
          <a:xfrm>
            <a:off x="838200" y="1690688"/>
            <a:ext cx="10515600" cy="4351338"/>
          </a:xfrm>
        </p:spPr>
        <p:txBody>
          <a:bodyPr>
            <a:normAutofit lnSpcReduction="10000"/>
          </a:bodyPr>
          <a:lstStyle/>
          <a:p>
            <a:r>
              <a:rPr lang="en-US" dirty="0"/>
              <a:t>Compressing graphs without losing information </a:t>
            </a:r>
          </a:p>
          <a:p>
            <a:r>
              <a:rPr lang="en-US" dirty="0"/>
              <a:t>Finding complex structures fast </a:t>
            </a:r>
          </a:p>
          <a:p>
            <a:r>
              <a:rPr lang="en-US" dirty="0"/>
              <a:t>Recognizing communities and social patterns </a:t>
            </a:r>
          </a:p>
          <a:p>
            <a:r>
              <a:rPr lang="en-US" dirty="0"/>
              <a:t>Study the propagation of viruses</a:t>
            </a:r>
          </a:p>
          <a:p>
            <a:r>
              <a:rPr lang="en-US" dirty="0"/>
              <a:t>Predicting if two people will become friends</a:t>
            </a:r>
          </a:p>
          <a:p>
            <a:r>
              <a:rPr lang="en-US" dirty="0"/>
              <a:t>Understanding what are the important nodes </a:t>
            </a:r>
          </a:p>
          <a:p>
            <a:r>
              <a:rPr lang="en-US" dirty="0"/>
              <a:t>Showing how the network will evolve</a:t>
            </a:r>
          </a:p>
          <a:p>
            <a:r>
              <a:rPr lang="en-US" dirty="0"/>
              <a:t>Helping the visualization of complex structures </a:t>
            </a:r>
          </a:p>
          <a:p>
            <a:r>
              <a:rPr lang="en-US" dirty="0"/>
              <a:t>Finding roles, positive and negative influence prediction</a:t>
            </a:r>
          </a:p>
        </p:txBody>
      </p:sp>
    </p:spTree>
    <p:extLst>
      <p:ext uri="{BB962C8B-B14F-4D97-AF65-F5344CB8AC3E}">
        <p14:creationId xmlns:p14="http://schemas.microsoft.com/office/powerpoint/2010/main" val="937400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A8E0-44E3-498F-A817-CC3D64E49344}"/>
              </a:ext>
            </a:extLst>
          </p:cNvPr>
          <p:cNvSpPr>
            <a:spLocks noGrp="1"/>
          </p:cNvSpPr>
          <p:nvPr>
            <p:ph type="title"/>
          </p:nvPr>
        </p:nvSpPr>
        <p:spPr/>
        <p:txBody>
          <a:bodyPr/>
          <a:lstStyle/>
          <a:p>
            <a:r>
              <a:rPr lang="en-US" b="1" dirty="0"/>
              <a:t>What is involved in graph mining?</a:t>
            </a:r>
          </a:p>
        </p:txBody>
      </p:sp>
      <p:sp>
        <p:nvSpPr>
          <p:cNvPr id="3" name="Content Placeholder 2">
            <a:extLst>
              <a:ext uri="{FF2B5EF4-FFF2-40B4-BE49-F238E27FC236}">
                <a16:creationId xmlns:a16="http://schemas.microsoft.com/office/drawing/2014/main" id="{F5849877-8018-43B1-B2BA-EF02C81A2802}"/>
              </a:ext>
            </a:extLst>
          </p:cNvPr>
          <p:cNvSpPr>
            <a:spLocks noGrp="1"/>
          </p:cNvSpPr>
          <p:nvPr>
            <p:ph idx="1"/>
          </p:nvPr>
        </p:nvSpPr>
        <p:spPr/>
        <p:txBody>
          <a:bodyPr>
            <a:normAutofit fontScale="92500" lnSpcReduction="10000"/>
          </a:bodyPr>
          <a:lstStyle/>
          <a:p>
            <a:r>
              <a:rPr lang="en-US" dirty="0"/>
              <a:t>Basic graph algorithms (shortest paths, BFS, DFS, isomorphisms, traversals, random walks …)</a:t>
            </a:r>
          </a:p>
          <a:p>
            <a:r>
              <a:rPr lang="en-US" dirty="0"/>
              <a:t>Storage and indexing</a:t>
            </a:r>
          </a:p>
          <a:p>
            <a:r>
              <a:rPr lang="en-US" dirty="0"/>
              <a:t>Smart representations for compactness</a:t>
            </a:r>
          </a:p>
          <a:p>
            <a:r>
              <a:rPr lang="en-US" dirty="0"/>
              <a:t>Modeling of problems as graphs</a:t>
            </a:r>
          </a:p>
          <a:p>
            <a:r>
              <a:rPr lang="en-US" dirty="0"/>
              <a:t>Distance metrics and similarity measures </a:t>
            </a:r>
          </a:p>
          <a:p>
            <a:r>
              <a:rPr lang="en-US" dirty="0"/>
              <a:t>Exact, Approximate, and heuristic algorithms </a:t>
            </a:r>
          </a:p>
          <a:p>
            <a:r>
              <a:rPr lang="en-US" dirty="0"/>
              <a:t>Evolving structures </a:t>
            </a:r>
          </a:p>
          <a:p>
            <a:r>
              <a:rPr lang="en-US" dirty="0"/>
              <a:t>Interactivity and online updates </a:t>
            </a:r>
          </a:p>
          <a:p>
            <a:r>
              <a:rPr lang="en-US" dirty="0"/>
              <a:t>Complexity (most of the problems are not </a:t>
            </a:r>
            <a:r>
              <a:rPr lang="en-US" dirty="0" err="1"/>
              <a:t>polynomially</a:t>
            </a:r>
            <a:r>
              <a:rPr lang="en-US" dirty="0"/>
              <a:t> solvable)</a:t>
            </a:r>
          </a:p>
        </p:txBody>
      </p:sp>
    </p:spTree>
    <p:extLst>
      <p:ext uri="{BB962C8B-B14F-4D97-AF65-F5344CB8AC3E}">
        <p14:creationId xmlns:p14="http://schemas.microsoft.com/office/powerpoint/2010/main" val="3995419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877B-2681-44DE-8CE6-1B7A6B1C8243}"/>
              </a:ext>
            </a:extLst>
          </p:cNvPr>
          <p:cNvSpPr>
            <a:spLocks noGrp="1"/>
          </p:cNvSpPr>
          <p:nvPr>
            <p:ph type="title"/>
          </p:nvPr>
        </p:nvSpPr>
        <p:spPr/>
        <p:txBody>
          <a:bodyPr/>
          <a:lstStyle/>
          <a:p>
            <a:r>
              <a:rPr lang="en-US" b="1" dirty="0" err="1"/>
              <a:t>Apriori</a:t>
            </a:r>
            <a:r>
              <a:rPr lang="en-US" b="1" dirty="0"/>
              <a:t>-based approach</a:t>
            </a:r>
          </a:p>
        </p:txBody>
      </p:sp>
      <p:sp>
        <p:nvSpPr>
          <p:cNvPr id="3" name="Content Placeholder 2">
            <a:extLst>
              <a:ext uri="{FF2B5EF4-FFF2-40B4-BE49-F238E27FC236}">
                <a16:creationId xmlns:a16="http://schemas.microsoft.com/office/drawing/2014/main" id="{9D98C316-CBA6-4CDF-8B05-8EE3FD8E0DF2}"/>
              </a:ext>
            </a:extLst>
          </p:cNvPr>
          <p:cNvSpPr>
            <a:spLocks noGrp="1"/>
          </p:cNvSpPr>
          <p:nvPr>
            <p:ph idx="1"/>
          </p:nvPr>
        </p:nvSpPr>
        <p:spPr>
          <a:xfrm>
            <a:off x="838200" y="1457739"/>
            <a:ext cx="8160026" cy="4719224"/>
          </a:xfrm>
        </p:spPr>
        <p:txBody>
          <a:bodyPr>
            <a:normAutofit fontScale="92500" lnSpcReduction="10000"/>
          </a:bodyPr>
          <a:lstStyle/>
          <a:p>
            <a:pPr algn="just"/>
            <a:r>
              <a:rPr lang="en-US" sz="2500" dirty="0"/>
              <a:t>The algorithm uses a level-wise search, where k-itemset are used to explore (K+1)item set.</a:t>
            </a:r>
          </a:p>
          <a:p>
            <a:pPr marL="0" indent="0" algn="just">
              <a:buNone/>
            </a:pPr>
            <a:r>
              <a:rPr lang="en-US" sz="1600" dirty="0"/>
              <a:t>(https://homes.cs.washington.edu/~pedrod/papers/ske03.pdf)</a:t>
            </a:r>
          </a:p>
          <a:p>
            <a:pPr algn="just"/>
            <a:r>
              <a:rPr lang="en-US" sz="2500" dirty="0"/>
              <a:t>In this algorithm, frequent subset are extended one item at a time(this step is known as candidate generation process).</a:t>
            </a:r>
          </a:p>
          <a:p>
            <a:pPr algn="just"/>
            <a:r>
              <a:rPr lang="en-US" sz="2500" dirty="0"/>
              <a:t>Then groups of candidate are tested against the data.</a:t>
            </a:r>
          </a:p>
          <a:p>
            <a:pPr algn="just"/>
            <a:r>
              <a:rPr lang="en-US" sz="2500" dirty="0"/>
              <a:t>It identifies the frequent individual items in the database and extends them to larger and larger item sets as long as those itemset appear sufficiently often in database.</a:t>
            </a:r>
          </a:p>
          <a:p>
            <a:pPr algn="just"/>
            <a:r>
              <a:rPr lang="en-US" sz="2500" dirty="0"/>
              <a:t>The algorithm determines frequent itemset that can be used to determine association rule which general trends in the database.  </a:t>
            </a:r>
          </a:p>
          <a:p>
            <a:pPr algn="just"/>
            <a:r>
              <a:rPr lang="en-US" sz="2500" dirty="0"/>
              <a:t>The </a:t>
            </a:r>
            <a:r>
              <a:rPr lang="en-US" sz="2500" dirty="0" err="1"/>
              <a:t>Apriori</a:t>
            </a:r>
            <a:r>
              <a:rPr lang="en-US" sz="2500" dirty="0"/>
              <a:t>-based approach has to use the breadth-first search (BFS) strategy because of its level-wise candidate generation</a:t>
            </a:r>
          </a:p>
          <a:p>
            <a:pPr algn="just"/>
            <a:endParaRPr lang="en-US" sz="2500" dirty="0"/>
          </a:p>
        </p:txBody>
      </p:sp>
      <p:pic>
        <p:nvPicPr>
          <p:cNvPr id="4" name="Picture 3">
            <a:extLst>
              <a:ext uri="{FF2B5EF4-FFF2-40B4-BE49-F238E27FC236}">
                <a16:creationId xmlns:a16="http://schemas.microsoft.com/office/drawing/2014/main" id="{BE5BE867-2F79-49B7-B1EC-4764935D5EE9}"/>
              </a:ext>
            </a:extLst>
          </p:cNvPr>
          <p:cNvPicPr>
            <a:picLocks noChangeAspect="1"/>
          </p:cNvPicPr>
          <p:nvPr/>
        </p:nvPicPr>
        <p:blipFill>
          <a:blip r:embed="rId2"/>
          <a:stretch>
            <a:fillRect/>
          </a:stretch>
        </p:blipFill>
        <p:spPr>
          <a:xfrm>
            <a:off x="9777046" y="1457739"/>
            <a:ext cx="1801837" cy="3902052"/>
          </a:xfrm>
          <a:prstGeom prst="rect">
            <a:avLst/>
          </a:prstGeom>
        </p:spPr>
      </p:pic>
    </p:spTree>
    <p:extLst>
      <p:ext uri="{BB962C8B-B14F-4D97-AF65-F5344CB8AC3E}">
        <p14:creationId xmlns:p14="http://schemas.microsoft.com/office/powerpoint/2010/main" val="1551309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EFD5-C638-4109-9501-456510C334D2}"/>
              </a:ext>
            </a:extLst>
          </p:cNvPr>
          <p:cNvSpPr>
            <a:spLocks noGrp="1"/>
          </p:cNvSpPr>
          <p:nvPr>
            <p:ph type="title"/>
          </p:nvPr>
        </p:nvSpPr>
        <p:spPr/>
        <p:txBody>
          <a:bodyPr/>
          <a:lstStyle/>
          <a:p>
            <a:r>
              <a:rPr lang="en-US" b="1" dirty="0"/>
              <a:t>Pattern-growth approach</a:t>
            </a:r>
          </a:p>
        </p:txBody>
      </p:sp>
      <p:sp>
        <p:nvSpPr>
          <p:cNvPr id="3" name="Content Placeholder 2">
            <a:extLst>
              <a:ext uri="{FF2B5EF4-FFF2-40B4-BE49-F238E27FC236}">
                <a16:creationId xmlns:a16="http://schemas.microsoft.com/office/drawing/2014/main" id="{45FF360B-004E-4349-A52B-4A54225B5640}"/>
              </a:ext>
            </a:extLst>
          </p:cNvPr>
          <p:cNvSpPr>
            <a:spLocks noGrp="1"/>
          </p:cNvSpPr>
          <p:nvPr>
            <p:ph idx="1"/>
          </p:nvPr>
        </p:nvSpPr>
        <p:spPr>
          <a:xfrm>
            <a:off x="838200" y="1825625"/>
            <a:ext cx="7046843" cy="4351338"/>
          </a:xfrm>
        </p:spPr>
        <p:txBody>
          <a:bodyPr>
            <a:normAutofit fontScale="85000" lnSpcReduction="20000"/>
          </a:bodyPr>
          <a:lstStyle/>
          <a:p>
            <a:pPr algn="just"/>
            <a:r>
              <a:rPr lang="en-US" dirty="0"/>
              <a:t>In contrast, the pattern-growth approach is more flexible regarding its search method. </a:t>
            </a:r>
          </a:p>
          <a:p>
            <a:pPr marL="0" indent="0" algn="just">
              <a:buNone/>
            </a:pPr>
            <a:endParaRPr lang="en-US" dirty="0"/>
          </a:p>
          <a:p>
            <a:pPr algn="just"/>
            <a:r>
              <a:rPr lang="en-US" dirty="0"/>
              <a:t>It can use breadth-first search as well as depth-first search (DFS), the latter of which consumes less memory.</a:t>
            </a:r>
          </a:p>
          <a:p>
            <a:pPr algn="just"/>
            <a:endParaRPr lang="en-US" dirty="0"/>
          </a:p>
          <a:p>
            <a:pPr algn="just"/>
            <a:r>
              <a:rPr lang="en-US" dirty="0"/>
              <a:t>The pattern-growth mining algorithm extends a frequent graph by adding a new edge, in every possible position.</a:t>
            </a:r>
          </a:p>
          <a:p>
            <a:pPr marL="0" indent="0" algn="just">
              <a:buNone/>
            </a:pPr>
            <a:endParaRPr lang="en-US" dirty="0"/>
          </a:p>
          <a:p>
            <a:pPr algn="just"/>
            <a:r>
              <a:rPr lang="en-US" dirty="0"/>
              <a:t> A potential problem with the edge extension is that the same graph can be discovered many times. </a:t>
            </a:r>
          </a:p>
          <a:p>
            <a:pPr algn="just"/>
            <a:endParaRPr lang="en-US" dirty="0"/>
          </a:p>
        </p:txBody>
      </p:sp>
      <p:pic>
        <p:nvPicPr>
          <p:cNvPr id="4" name="Picture 3">
            <a:extLst>
              <a:ext uri="{FF2B5EF4-FFF2-40B4-BE49-F238E27FC236}">
                <a16:creationId xmlns:a16="http://schemas.microsoft.com/office/drawing/2014/main" id="{653408EB-3730-4F6D-9A67-DA93D512776D}"/>
              </a:ext>
            </a:extLst>
          </p:cNvPr>
          <p:cNvPicPr>
            <a:picLocks noChangeAspect="1"/>
          </p:cNvPicPr>
          <p:nvPr/>
        </p:nvPicPr>
        <p:blipFill>
          <a:blip r:embed="rId3"/>
          <a:stretch>
            <a:fillRect/>
          </a:stretch>
        </p:blipFill>
        <p:spPr>
          <a:xfrm>
            <a:off x="8384345" y="1825625"/>
            <a:ext cx="3132552" cy="3463827"/>
          </a:xfrm>
          <a:prstGeom prst="rect">
            <a:avLst/>
          </a:prstGeom>
        </p:spPr>
      </p:pic>
    </p:spTree>
    <p:extLst>
      <p:ext uri="{BB962C8B-B14F-4D97-AF65-F5344CB8AC3E}">
        <p14:creationId xmlns:p14="http://schemas.microsoft.com/office/powerpoint/2010/main" val="3613825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03FC-18E4-4149-BAC8-1AD962EACC3A}"/>
              </a:ext>
            </a:extLst>
          </p:cNvPr>
          <p:cNvSpPr>
            <a:spLocks noGrp="1"/>
          </p:cNvSpPr>
          <p:nvPr>
            <p:ph type="title"/>
          </p:nvPr>
        </p:nvSpPr>
        <p:spPr/>
        <p:txBody>
          <a:bodyPr/>
          <a:lstStyle/>
          <a:p>
            <a:r>
              <a:rPr lang="en-US" dirty="0" err="1"/>
              <a:t>Refernces</a:t>
            </a:r>
            <a:r>
              <a:rPr lang="en-US" dirty="0"/>
              <a:t> </a:t>
            </a:r>
          </a:p>
        </p:txBody>
      </p:sp>
      <p:sp>
        <p:nvSpPr>
          <p:cNvPr id="3" name="Content Placeholder 2">
            <a:extLst>
              <a:ext uri="{FF2B5EF4-FFF2-40B4-BE49-F238E27FC236}">
                <a16:creationId xmlns:a16="http://schemas.microsoft.com/office/drawing/2014/main" id="{7BFCC1F1-58A8-4016-ADB5-6AAEF929CACF}"/>
              </a:ext>
            </a:extLst>
          </p:cNvPr>
          <p:cNvSpPr>
            <a:spLocks noGrp="1"/>
          </p:cNvSpPr>
          <p:nvPr>
            <p:ph idx="1"/>
          </p:nvPr>
        </p:nvSpPr>
        <p:spPr/>
        <p:txBody>
          <a:bodyPr>
            <a:normAutofit/>
          </a:bodyPr>
          <a:lstStyle/>
          <a:p>
            <a:pPr>
              <a:lnSpc>
                <a:spcPct val="100000"/>
              </a:lnSpc>
            </a:pPr>
            <a:r>
              <a:rPr lang="en-US" sz="1700" dirty="0">
                <a:hlinkClick r:id="rId2"/>
              </a:rPr>
              <a:t>http://citeseerx.ist.psu.edu/viewdoc/download?doi=10.1.1.278.6499&amp;rep=rep1&amp;type=pdf</a:t>
            </a:r>
            <a:endParaRPr lang="en-US" sz="1700" dirty="0"/>
          </a:p>
          <a:p>
            <a:pPr>
              <a:lnSpc>
                <a:spcPct val="100000"/>
              </a:lnSpc>
            </a:pPr>
            <a:r>
              <a:rPr lang="en-US" sz="1700" dirty="0">
                <a:hlinkClick r:id="rId3"/>
              </a:rPr>
              <a:t>https://link.springer.com/article/10.1186/2192-1962-2-4</a:t>
            </a:r>
            <a:endParaRPr lang="en-US" sz="1700" dirty="0"/>
          </a:p>
          <a:p>
            <a:pPr>
              <a:lnSpc>
                <a:spcPct val="100000"/>
              </a:lnSpc>
            </a:pPr>
            <a:r>
              <a:rPr lang="en-US" sz="1700" dirty="0">
                <a:hlinkClick r:id="rId4"/>
              </a:rPr>
              <a:t>https://link.springer.com/chapter/10.1007/978-3-319-11933-5_12</a:t>
            </a:r>
            <a:endParaRPr lang="en-US" sz="1700" dirty="0">
              <a:hlinkClick r:id="rId5"/>
            </a:endParaRPr>
          </a:p>
          <a:p>
            <a:r>
              <a:rPr lang="en-US" sz="1700">
                <a:hlinkClick r:id="rId5"/>
              </a:rPr>
              <a:t>https</a:t>
            </a:r>
            <a:r>
              <a:rPr lang="en-US" sz="1700" dirty="0">
                <a:hlinkClick r:id="rId5"/>
              </a:rPr>
              <a:t>://homes.cs.washington.edu/~pedrod/papers/ske03.pdf</a:t>
            </a:r>
            <a:endParaRPr lang="en-US" sz="1700" dirty="0"/>
          </a:p>
          <a:p>
            <a:r>
              <a:rPr lang="en-US" sz="1700" dirty="0">
                <a:hlinkClick r:id="rId2"/>
              </a:rPr>
              <a:t>http://citeseerx.ist.psu.edu/viewdoc/download?doi=10.1.1.278.6499&amp;rep=rep1&amp;type=pdf</a:t>
            </a:r>
            <a:endParaRPr lang="en-US" sz="1700" dirty="0"/>
          </a:p>
          <a:p>
            <a:r>
              <a:rPr lang="en-US" sz="1700" dirty="0">
                <a:hlinkClick r:id="rId6"/>
              </a:rPr>
              <a:t>http://web.engr.illinois.edu/~hanj/cs512/bk2chaps/chapter_9.pdf</a:t>
            </a:r>
            <a:endParaRPr lang="en-US" sz="1700" dirty="0"/>
          </a:p>
          <a:p>
            <a:r>
              <a:rPr lang="en-US" sz="1700" dirty="0">
                <a:hlinkClick r:id="rId7"/>
              </a:rPr>
              <a:t>http://www.cse.iitm.ac.in/~ravi/papers/Shivashankar_thesis.pdf</a:t>
            </a:r>
            <a:endParaRPr lang="en-US" sz="1700" dirty="0"/>
          </a:p>
          <a:p>
            <a:r>
              <a:rPr lang="en-US" sz="1700" dirty="0">
                <a:hlinkClick r:id="rId8"/>
              </a:rPr>
              <a:t>https://www.ethz.ch/content/dam/ethz/special-interest/bsse/borgwardt-lab/documents/slides/CA10_GraphMining.pdf</a:t>
            </a:r>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3132406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122D-1809-48E7-8333-67ACEFBC6B51}"/>
              </a:ext>
            </a:extLst>
          </p:cNvPr>
          <p:cNvSpPr>
            <a:spLocks noGrp="1"/>
          </p:cNvSpPr>
          <p:nvPr>
            <p:ph type="title"/>
          </p:nvPr>
        </p:nvSpPr>
        <p:spPr>
          <a:xfrm>
            <a:off x="546652" y="2445716"/>
            <a:ext cx="10515600" cy="1325563"/>
          </a:xfrm>
        </p:spPr>
        <p:txBody>
          <a:bodyPr/>
          <a:lstStyle/>
          <a:p>
            <a:pPr algn="ctr"/>
            <a:r>
              <a:rPr lang="en-US" b="1" dirty="0"/>
              <a:t>Thank You</a:t>
            </a:r>
          </a:p>
        </p:txBody>
      </p:sp>
    </p:spTree>
    <p:extLst>
      <p:ext uri="{BB962C8B-B14F-4D97-AF65-F5344CB8AC3E}">
        <p14:creationId xmlns:p14="http://schemas.microsoft.com/office/powerpoint/2010/main" val="161986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t>multi-relational data mining (MRDM) approaches look for patterns that involve multiple tables (relations) from a relational database.</a:t>
            </a:r>
          </a:p>
          <a:p>
            <a:r>
              <a:rPr lang="en-US" dirty="0"/>
              <a:t>It consist of multiple interconnected relations and each of which represents the specific objects or types of different relations. So far the existing algorithm cant handle the relational data until and unless the relational data is not transferred into single table</a:t>
            </a:r>
          </a:p>
        </p:txBody>
      </p:sp>
    </p:spTree>
    <p:extLst>
      <p:ext uri="{BB962C8B-B14F-4D97-AF65-F5344CB8AC3E}">
        <p14:creationId xmlns:p14="http://schemas.microsoft.com/office/powerpoint/2010/main" val="243086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a:t>
            </a:r>
          </a:p>
        </p:txBody>
      </p:sp>
      <p:sp>
        <p:nvSpPr>
          <p:cNvPr id="3" name="Content Placeholder 2"/>
          <p:cNvSpPr>
            <a:spLocks noGrp="1"/>
          </p:cNvSpPr>
          <p:nvPr>
            <p:ph idx="1"/>
          </p:nvPr>
        </p:nvSpPr>
        <p:spPr/>
        <p:txBody>
          <a:bodyPr>
            <a:normAutofit/>
          </a:bodyPr>
          <a:lstStyle/>
          <a:p>
            <a:pPr marL="0" indent="0">
              <a:buNone/>
            </a:pPr>
            <a:r>
              <a:rPr lang="en-US" dirty="0"/>
              <a:t>Following approaches are available which are:</a:t>
            </a:r>
          </a:p>
          <a:p>
            <a:pPr marL="0" indent="0">
              <a:buNone/>
            </a:pPr>
            <a:r>
              <a:rPr lang="en-US" dirty="0"/>
              <a:t>(I)Transformation of the data to Single –Table Schema and</a:t>
            </a:r>
          </a:p>
          <a:p>
            <a:pPr marL="0" indent="0">
              <a:buNone/>
            </a:pPr>
            <a:r>
              <a:rPr lang="en-US" dirty="0"/>
              <a:t>applications of traditional data mining methods.</a:t>
            </a:r>
          </a:p>
          <a:p>
            <a:pPr marL="0" indent="0">
              <a:buNone/>
            </a:pPr>
            <a:r>
              <a:rPr lang="en-US" dirty="0"/>
              <a:t>(II) By ILP (Inductive Logic Program: for decision making)</a:t>
            </a:r>
          </a:p>
          <a:p>
            <a:pPr marL="0" lvl="0" indent="0">
              <a:lnSpc>
                <a:spcPct val="150000"/>
              </a:lnSpc>
              <a:buNone/>
            </a:pPr>
            <a:r>
              <a:rPr lang="en-US" dirty="0"/>
              <a:t>(III)</a:t>
            </a:r>
            <a:r>
              <a:rPr lang="en-US" dirty="0">
                <a:latin typeface="Times New Roman" panose="02020603050405020304" pitchFamily="18" charset="0"/>
                <a:cs typeface="Times New Roman" panose="02020603050405020304" pitchFamily="18" charset="0"/>
              </a:rPr>
              <a:t> Graph Mining</a:t>
            </a:r>
          </a:p>
          <a:p>
            <a:pPr marL="0" lvl="0" indent="0">
              <a:lnSpc>
                <a:spcPct val="150000"/>
              </a:lnSpc>
              <a:buNone/>
            </a:pPr>
            <a:r>
              <a:rPr lang="en-US" dirty="0">
                <a:latin typeface="Times New Roman" panose="02020603050405020304" pitchFamily="18" charset="0"/>
                <a:cs typeface="Times New Roman" panose="02020603050405020304" pitchFamily="18" charset="0"/>
              </a:rPr>
              <a:t>(IV) Multi-view learning</a:t>
            </a:r>
          </a:p>
          <a:p>
            <a:pPr marL="0" indent="0">
              <a:buNone/>
            </a:pPr>
            <a:endParaRPr lang="en-US" dirty="0"/>
          </a:p>
        </p:txBody>
      </p:sp>
    </p:spTree>
    <p:extLst>
      <p:ext uri="{BB962C8B-B14F-4D97-AF65-F5344CB8AC3E}">
        <p14:creationId xmlns:p14="http://schemas.microsoft.com/office/powerpoint/2010/main" val="35772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468" y="624110"/>
            <a:ext cx="7128933" cy="1280890"/>
          </a:xfrm>
        </p:spPr>
        <p:txBody>
          <a:bodyPr>
            <a:normAutofit fontScale="90000"/>
          </a:bodyPr>
          <a:lstStyle/>
          <a:p>
            <a:pPr algn="ctr"/>
            <a:r>
              <a:rPr dirty="0">
                <a:latin typeface="Times New Roman" panose="02020603050405020304" pitchFamily="18" charset="0"/>
                <a:cs typeface="Times New Roman" panose="02020603050405020304" pitchFamily="18" charset="0"/>
              </a:rPr>
              <a:t>Approaches to re</a:t>
            </a:r>
            <a:r>
              <a:rPr lang="en-US" dirty="0">
                <a:latin typeface="Times New Roman" panose="02020603050405020304" pitchFamily="18" charset="0"/>
                <a:cs typeface="Times New Roman" panose="02020603050405020304" pitchFamily="18" charset="0"/>
              </a:rPr>
              <a:t>la</a:t>
            </a:r>
            <a:r>
              <a:rPr dirty="0">
                <a:latin typeface="Times New Roman" panose="02020603050405020304" pitchFamily="18" charset="0"/>
                <a:cs typeface="Times New Roman" panose="02020603050405020304" pitchFamily="18" charset="0"/>
              </a:rPr>
              <a:t>tional mining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nSpc>
                <a:spcPct val="150000"/>
              </a:lnSpc>
            </a:pPr>
            <a:r>
              <a:rP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a:t>
            </a:r>
            <a:r>
              <a:rPr sz="2000" dirty="0">
                <a:latin typeface="Times New Roman" panose="02020603050405020304" pitchFamily="18" charset="0"/>
                <a:cs typeface="Times New Roman" panose="02020603050405020304" pitchFamily="18" charset="0"/>
              </a:rPr>
              <a:t>Inductive Logic Programming (ILP)</a:t>
            </a:r>
          </a:p>
          <a:p>
            <a:pPr lvl="0">
              <a:lnSpc>
                <a:spcPct val="150000"/>
              </a:lnSpc>
            </a:pPr>
            <a:r>
              <a:rPr sz="2000" dirty="0">
                <a:latin typeface="Times New Roman" panose="02020603050405020304" pitchFamily="18" charset="0"/>
                <a:cs typeface="Times New Roman" panose="02020603050405020304" pitchFamily="18" charset="0"/>
              </a:rPr>
              <a:t>2. Statistical Relational Learning (SRL)</a:t>
            </a:r>
          </a:p>
          <a:p>
            <a:pPr lvl="0">
              <a:lnSpc>
                <a:spcPct val="150000"/>
              </a:lnSpc>
            </a:pPr>
            <a:r>
              <a:rPr sz="2000" dirty="0">
                <a:latin typeface="Times New Roman" panose="02020603050405020304" pitchFamily="18" charset="0"/>
                <a:cs typeface="Times New Roman" panose="02020603050405020304" pitchFamily="18" charset="0"/>
              </a:rPr>
              <a:t>3. Graph Mining</a:t>
            </a:r>
          </a:p>
          <a:p>
            <a:pPr lvl="0">
              <a:lnSpc>
                <a:spcPct val="150000"/>
              </a:lnSpc>
            </a:pPr>
            <a:r>
              <a:rPr sz="2000" dirty="0">
                <a:latin typeface="Times New Roman" panose="02020603050405020304" pitchFamily="18" charset="0"/>
                <a:cs typeface="Times New Roman" panose="02020603050405020304" pitchFamily="18" charset="0"/>
              </a:rPr>
              <a:t>4. Propositionalization</a:t>
            </a:r>
          </a:p>
          <a:p>
            <a:pPr lvl="0">
              <a:lnSpc>
                <a:spcPct val="150000"/>
              </a:lnSpc>
            </a:pPr>
            <a:r>
              <a:rPr sz="2000" dirty="0">
                <a:latin typeface="Times New Roman" panose="02020603050405020304" pitchFamily="18" charset="0"/>
                <a:cs typeface="Times New Roman" panose="02020603050405020304" pitchFamily="18" charset="0"/>
              </a:rPr>
              <a:t>5. Multi-view learning</a:t>
            </a:r>
          </a:p>
        </p:txBody>
      </p:sp>
    </p:spTree>
    <p:extLst>
      <p:ext uri="{BB962C8B-B14F-4D97-AF65-F5344CB8AC3E}">
        <p14:creationId xmlns:p14="http://schemas.microsoft.com/office/powerpoint/2010/main" val="349015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US" dirty="0"/>
              <a:t>Logically valid arguments</a:t>
            </a:r>
          </a:p>
        </p:txBody>
      </p:sp>
      <p:pic>
        <p:nvPicPr>
          <p:cNvPr id="4" name="Content Placeholder 3"/>
          <p:cNvPicPr>
            <a:picLocks noGrp="1" noChangeAspect="1"/>
          </p:cNvPicPr>
          <p:nvPr>
            <p:ph idx="1"/>
          </p:nvPr>
        </p:nvPicPr>
        <p:blipFill>
          <a:blip r:embed="rId2"/>
          <a:stretch>
            <a:fillRect/>
          </a:stretch>
        </p:blipFill>
        <p:spPr>
          <a:xfrm>
            <a:off x="447555" y="1365948"/>
            <a:ext cx="2771335" cy="4056057"/>
          </a:xfrm>
          <a:prstGeom prst="rect">
            <a:avLst/>
          </a:prstGeom>
        </p:spPr>
      </p:pic>
      <p:pic>
        <p:nvPicPr>
          <p:cNvPr id="5" name="Picture 4"/>
          <p:cNvPicPr>
            <a:picLocks noChangeAspect="1"/>
          </p:cNvPicPr>
          <p:nvPr/>
        </p:nvPicPr>
        <p:blipFill>
          <a:blip r:embed="rId3"/>
          <a:stretch>
            <a:fillRect/>
          </a:stretch>
        </p:blipFill>
        <p:spPr>
          <a:xfrm>
            <a:off x="5866438" y="1365948"/>
            <a:ext cx="2771335" cy="4056057"/>
          </a:xfrm>
          <a:prstGeom prst="rect">
            <a:avLst/>
          </a:prstGeom>
        </p:spPr>
      </p:pic>
      <p:pic>
        <p:nvPicPr>
          <p:cNvPr id="6" name="Picture 5"/>
          <p:cNvPicPr>
            <a:picLocks noChangeAspect="1"/>
          </p:cNvPicPr>
          <p:nvPr/>
        </p:nvPicPr>
        <p:blipFill>
          <a:blip r:embed="rId4"/>
          <a:stretch>
            <a:fillRect/>
          </a:stretch>
        </p:blipFill>
        <p:spPr>
          <a:xfrm>
            <a:off x="8628856" y="1365948"/>
            <a:ext cx="2142239" cy="4056057"/>
          </a:xfrm>
          <a:prstGeom prst="rect">
            <a:avLst/>
          </a:prstGeom>
        </p:spPr>
      </p:pic>
      <p:pic>
        <p:nvPicPr>
          <p:cNvPr id="7" name="Picture 6"/>
          <p:cNvPicPr>
            <a:picLocks noChangeAspect="1"/>
          </p:cNvPicPr>
          <p:nvPr/>
        </p:nvPicPr>
        <p:blipFill>
          <a:blip r:embed="rId5"/>
          <a:stretch>
            <a:fillRect/>
          </a:stretch>
        </p:blipFill>
        <p:spPr>
          <a:xfrm>
            <a:off x="3218890" y="1365948"/>
            <a:ext cx="2263025" cy="4056057"/>
          </a:xfrm>
          <a:prstGeom prst="rect">
            <a:avLst/>
          </a:prstGeom>
        </p:spPr>
      </p:pic>
    </p:spTree>
    <p:extLst>
      <p:ext uri="{BB962C8B-B14F-4D97-AF65-F5344CB8AC3E}">
        <p14:creationId xmlns:p14="http://schemas.microsoft.com/office/powerpoint/2010/main" val="311572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What is ILP?</a:t>
            </a:r>
          </a:p>
        </p:txBody>
      </p:sp>
      <p:sp>
        <p:nvSpPr>
          <p:cNvPr id="7171" name="Rectangle 3"/>
          <p:cNvSpPr>
            <a:spLocks noGrp="1" noChangeArrowheads="1"/>
          </p:cNvSpPr>
          <p:nvPr>
            <p:ph type="body" idx="1"/>
          </p:nvPr>
        </p:nvSpPr>
        <p:spPr>
          <a:xfrm>
            <a:off x="1981200" y="1719264"/>
            <a:ext cx="8229600" cy="4757737"/>
          </a:xfrm>
        </p:spPr>
        <p:txBody>
          <a:bodyPr/>
          <a:lstStyle/>
          <a:p>
            <a:pPr eaLnBrk="1" hangingPunct="1"/>
            <a:r>
              <a:rPr lang="en-US" altLang="en-US" dirty="0"/>
              <a:t>Inductive Logic Programming (ILP)</a:t>
            </a:r>
          </a:p>
          <a:p>
            <a:pPr lvl="1" eaLnBrk="1" hangingPunct="1"/>
            <a:r>
              <a:rPr lang="en-US" altLang="en-US" dirty="0"/>
              <a:t>Automated </a:t>
            </a:r>
            <a:r>
              <a:rPr lang="en-US" altLang="en-US" i="1" dirty="0"/>
              <a:t>learning</a:t>
            </a:r>
            <a:r>
              <a:rPr lang="en-US" altLang="en-US" dirty="0"/>
              <a:t> of logic rules from examples and background knowledge</a:t>
            </a:r>
          </a:p>
          <a:p>
            <a:pPr lvl="1" eaLnBrk="1" hangingPunct="1"/>
            <a:r>
              <a:rPr lang="en-US" altLang="en-US" dirty="0"/>
              <a:t>E.g., learn the rule for grandparents, given background knowledge of parents and examples of grandparents</a:t>
            </a:r>
          </a:p>
          <a:p>
            <a:pPr eaLnBrk="1" hangingPunct="1"/>
            <a:endParaRPr lang="en-US" altLang="en-US" dirty="0"/>
          </a:p>
          <a:p>
            <a:r>
              <a:rPr lang="en-US" dirty="0"/>
              <a:t>Inductive Logic Programming (ILP) has been defined as the intersection of inductive learning and logic programming. Thus</a:t>
            </a:r>
            <a:r>
              <a:rPr lang="en-US"/>
              <a:t>, ILP employs </a:t>
            </a:r>
            <a:r>
              <a:rPr lang="en-US" dirty="0"/>
              <a:t>techniques from both machine learning and logic programming. </a:t>
            </a:r>
            <a:endParaRPr lang="en-US" altLang="en-US" dirty="0"/>
          </a:p>
          <a:p>
            <a:pPr eaLnBrk="1" hangingPunct="1"/>
            <a:r>
              <a:rPr lang="en-US" altLang="en-US" dirty="0"/>
              <a:t>ILP can be used for classification and prediction</a:t>
            </a:r>
          </a:p>
        </p:txBody>
      </p:sp>
      <p:sp>
        <p:nvSpPr>
          <p:cNvPr id="717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CS774</a:t>
            </a:r>
          </a:p>
        </p:txBody>
      </p:sp>
      <p:sp>
        <p:nvSpPr>
          <p:cNvPr id="717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E62D8D-4676-4DFA-8952-E90D44C5B5B6}" type="slidenum">
              <a:rPr lang="en-US" altLang="en-US"/>
              <a:pPr eaLnBrk="1" hangingPunct="1"/>
              <a:t>7</a:t>
            </a:fld>
            <a:endParaRPr lang="en-US" altLang="en-US"/>
          </a:p>
        </p:txBody>
      </p:sp>
      <p:sp>
        <p:nvSpPr>
          <p:cNvPr id="7174" name="Footer Placeholder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L16ILP</a:t>
            </a:r>
          </a:p>
        </p:txBody>
      </p:sp>
    </p:spTree>
    <p:extLst>
      <p:ext uri="{BB962C8B-B14F-4D97-AF65-F5344CB8AC3E}">
        <p14:creationId xmlns:p14="http://schemas.microsoft.com/office/powerpoint/2010/main" val="428442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p:txBody>
          <a:bodyPr/>
          <a:lstStyle/>
          <a:p>
            <a:r>
              <a:rPr lang="en-US" dirty="0"/>
              <a:t>Multi relational data mining requires the complex pre-processing of data.</a:t>
            </a:r>
          </a:p>
          <a:p>
            <a:r>
              <a:rPr lang="en-US" dirty="0"/>
              <a:t>The limited scalability of multi relational algorithms.</a:t>
            </a:r>
          </a:p>
          <a:p>
            <a:r>
              <a:rPr lang="en-US" dirty="0"/>
              <a:t>Their inability to explicitly handle noise and uncertainty.</a:t>
            </a:r>
          </a:p>
          <a:p>
            <a:r>
              <a:rPr lang="en-US" dirty="0">
                <a:latin typeface="Times New Roman" panose="02020603050405020304" pitchFamily="18" charset="0"/>
                <a:cs typeface="Times New Roman" panose="02020603050405020304" pitchFamily="18" charset="0"/>
              </a:rPr>
              <a:t>Not suitable for use with spatial databases as database navigation is done on the basis of the existing spatial relationships that are not evidently modeled in the schema</a:t>
            </a:r>
            <a:endParaRPr lang="en-US" dirty="0"/>
          </a:p>
          <a:p>
            <a:endParaRPr lang="en-US" dirty="0"/>
          </a:p>
        </p:txBody>
      </p:sp>
    </p:spTree>
    <p:extLst>
      <p:ext uri="{BB962C8B-B14F-4D97-AF65-F5344CB8AC3E}">
        <p14:creationId xmlns:p14="http://schemas.microsoft.com/office/powerpoint/2010/main" val="365349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PatriciaMine- MR-Radix</a:t>
            </a:r>
          </a:p>
        </p:txBody>
      </p:sp>
      <p:sp>
        <p:nvSpPr>
          <p:cNvPr id="3" name="Content Placeholder 2"/>
          <p:cNvSpPr>
            <a:spLocks noGrp="1"/>
          </p:cNvSpPr>
          <p:nvPr>
            <p:ph idx="1"/>
          </p:nvPr>
        </p:nvSpPr>
        <p:spPr/>
        <p:txBody>
          <a:bodyPr>
            <a:normAutofit fontScale="92500"/>
          </a:bodyPr>
          <a:lstStyle/>
          <a:p>
            <a:r>
              <a:rPr lang="en-US" dirty="0"/>
              <a:t>To bypass the scalability problem, the MR-Radix was proposed.</a:t>
            </a:r>
          </a:p>
          <a:p>
            <a:r>
              <a:rPr lang="en-US" dirty="0"/>
              <a:t>Discussion on an empirical study between PatriciaMine - an traditional algorithm - and its corresponding multi-relational proposed </a:t>
            </a:r>
            <a:r>
              <a:rPr lang="en-US" sz="1300" i="1" u="sng" dirty="0"/>
              <a:t>(MR-Radix MR-Radix: a multi-relational data mining algorithm Carlos Roberto Valêncio1*, Fernando Takeshi Oyama1 , Paulo </a:t>
            </a:r>
            <a:r>
              <a:rPr lang="en-US" sz="1300" i="1" u="sng" dirty="0" err="1"/>
              <a:t>Scarpelini</a:t>
            </a:r>
            <a:r>
              <a:rPr lang="en-US" sz="1300" i="1" u="sng" dirty="0"/>
              <a:t> Neto1 , Angelo Cesar Colombini2 , Adriano Mauro Cansian1 , </a:t>
            </a:r>
            <a:r>
              <a:rPr lang="en-US" sz="1300" i="1" u="sng" dirty="0" err="1"/>
              <a:t>Rogéria</a:t>
            </a:r>
            <a:r>
              <a:rPr lang="en-US" sz="1300" i="1" u="sng" dirty="0"/>
              <a:t> </a:t>
            </a:r>
            <a:r>
              <a:rPr lang="en-US" sz="1300" i="1" u="sng" dirty="0" err="1"/>
              <a:t>Cristiane</a:t>
            </a:r>
            <a:r>
              <a:rPr lang="en-US" sz="1300" i="1" u="sng" dirty="0"/>
              <a:t> </a:t>
            </a:r>
            <a:r>
              <a:rPr lang="en-US" sz="1300" i="1" u="sng" dirty="0" err="1"/>
              <a:t>Gratão</a:t>
            </a:r>
            <a:r>
              <a:rPr lang="en-US" sz="1300" i="1" u="sng" dirty="0"/>
              <a:t> de Souza1 and Pedro Luiz </a:t>
            </a:r>
            <a:r>
              <a:rPr lang="en-US" sz="1300" i="1" u="sng" dirty="0" err="1"/>
              <a:t>Pizzigatti</a:t>
            </a:r>
            <a:r>
              <a:rPr lang="en-US" sz="1300" i="1" u="sng" dirty="0"/>
              <a:t> Corrêa3 )</a:t>
            </a:r>
          </a:p>
          <a:p>
            <a:r>
              <a:rPr lang="en-US" dirty="0"/>
              <a:t>MR-Radix is a multi-relational data mining algorithm, which has a data structure called Radix-tree that compresses the database in the memory</a:t>
            </a:r>
          </a:p>
          <a:p>
            <a:r>
              <a:rPr lang="en-US" dirty="0">
                <a:solidFill>
                  <a:srgbClr val="FF0000"/>
                </a:solidFill>
              </a:rPr>
              <a:t>Applying said algorithms to a central table which is made up of attributes that summaries or aggregate the information found in other tables. Nevertheless, this technique has the disadvantage of generating tables having many attributes and data repetitions</a:t>
            </a:r>
          </a:p>
        </p:txBody>
      </p:sp>
    </p:spTree>
    <p:extLst>
      <p:ext uri="{BB962C8B-B14F-4D97-AF65-F5344CB8AC3E}">
        <p14:creationId xmlns:p14="http://schemas.microsoft.com/office/powerpoint/2010/main" val="38500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1298</Words>
  <Application>Microsoft Office PowerPoint</Application>
  <PresentationFormat>Widescreen</PresentationFormat>
  <Paragraphs>147</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Relational Data mining</vt:lpstr>
      <vt:lpstr>Problem Statement</vt:lpstr>
      <vt:lpstr>Solution</vt:lpstr>
      <vt:lpstr>Approaches</vt:lpstr>
      <vt:lpstr>Approaches to relational mining</vt:lpstr>
      <vt:lpstr>Logically valid arguments</vt:lpstr>
      <vt:lpstr>What is ILP?</vt:lpstr>
      <vt:lpstr>Problems</vt:lpstr>
      <vt:lpstr>PatriciaMine- MR-Radix</vt:lpstr>
      <vt:lpstr>Challenges </vt:lpstr>
      <vt:lpstr>Graph Mining </vt:lpstr>
      <vt:lpstr>From Data Mining To Graph Mining</vt:lpstr>
      <vt:lpstr>What Graphs are good for?</vt:lpstr>
      <vt:lpstr>Why Graphs? Why now?</vt:lpstr>
      <vt:lpstr>Domain of graph Mining </vt:lpstr>
      <vt:lpstr>Internet Movie Database </vt:lpstr>
      <vt:lpstr>Web Data</vt:lpstr>
      <vt:lpstr> Social Networks Analysis</vt:lpstr>
      <vt:lpstr>Protein-Protein Interaction(PPI) Network</vt:lpstr>
      <vt:lpstr>What can we do with graph mining?</vt:lpstr>
      <vt:lpstr>What is involved in graph mining?</vt:lpstr>
      <vt:lpstr>Apriori-based approach</vt:lpstr>
      <vt:lpstr>Pattern-growth approach</vt:lpstr>
      <vt:lpstr>Refernces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 mining</dc:title>
  <dc:creator>Samreen Ahmed  / PhD Scholar (FCS)</dc:creator>
  <cp:lastModifiedBy>Ashar</cp:lastModifiedBy>
  <cp:revision>20</cp:revision>
  <dcterms:created xsi:type="dcterms:W3CDTF">2017-10-04T09:30:06Z</dcterms:created>
  <dcterms:modified xsi:type="dcterms:W3CDTF">2017-10-06T05:25:25Z</dcterms:modified>
</cp:coreProperties>
</file>