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1" r:id="rId4"/>
    <p:sldId id="276" r:id="rId5"/>
    <p:sldId id="273" r:id="rId6"/>
    <p:sldId id="274" r:id="rId7"/>
    <p:sldId id="263" r:id="rId8"/>
    <p:sldId id="265" r:id="rId9"/>
    <p:sldId id="283" r:id="rId10"/>
    <p:sldId id="266" r:id="rId11"/>
    <p:sldId id="277" r:id="rId12"/>
    <p:sldId id="267" r:id="rId13"/>
    <p:sldId id="284" r:id="rId14"/>
    <p:sldId id="285" r:id="rId15"/>
    <p:sldId id="286" r:id="rId16"/>
    <p:sldId id="272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B87A4-FA9A-438C-B06A-55131A409DB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7FCA8-81B6-4A96-B5BA-66F6B09E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2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quests_per_second" TargetMode="External"/><Relationship Id="rId3" Type="http://schemas.openxmlformats.org/officeDocument/2006/relationships/hyperlink" Target="https://en.wikipedia.org/wiki/Information_retrieval" TargetMode="External"/><Relationship Id="rId7" Type="http://schemas.openxmlformats.org/officeDocument/2006/relationships/hyperlink" Target="https://en.wikipedia.org/wiki/Request%E2%80%93respons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Queries_per_second#cite_note-1" TargetMode="External"/><Relationship Id="rId5" Type="http://schemas.openxmlformats.org/officeDocument/2006/relationships/hyperlink" Target="https://en.wikipedia.org/wiki/Database" TargetMode="External"/><Relationship Id="rId4" Type="http://schemas.openxmlformats.org/officeDocument/2006/relationships/hyperlink" Target="https://en.wikipedia.org/wiki/Search_engin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 per second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(QPS) is a common measure of the amount of search traffic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formation retrieval"/>
              </a:rPr>
              <a:t>information retrieval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system, such 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earch engine"/>
              </a:rPr>
              <a:t>search engine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atabase"/>
              </a:rPr>
              <a:t>database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receives during one second.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term is used more broadly for 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Request–response"/>
              </a:rPr>
              <a:t>request–response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system, more correctly called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Requests per second"/>
              </a:rPr>
              <a:t>requests per second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(RPS).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High-traffic systems must watch their QPS in order to know when to scale the system to handle more load.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5EFBD-4251-4501-B758-2D5EE8FAFC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2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8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F777-8806-4CDD-A61D-A43281FE1F9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5197-F15E-4130-BEA3-E9728C9AF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GIOSS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QUERY THROUGHPUT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Afshan Ejaz</a:t>
            </a:r>
          </a:p>
          <a:p>
            <a:r>
              <a:rPr lang="en-US" dirty="0" smtClean="0"/>
              <a:t>Samreen kazi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r>
              <a:rPr lang="en-US" dirty="0" smtClean="0"/>
              <a:t>Solution..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3" y="1378039"/>
            <a:ext cx="11881837" cy="47989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Given a query and a set of databases, the user may be interested in (at least) four </a:t>
            </a:r>
            <a:r>
              <a:rPr lang="en-US" dirty="0" smtClean="0"/>
              <a:t>different </a:t>
            </a:r>
            <a:r>
              <a:rPr lang="en-US" dirty="0"/>
              <a:t>semantics for the </a:t>
            </a:r>
            <a:r>
              <a:rPr lang="en-US" dirty="0" smtClean="0"/>
              <a:t>query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exhaustive search: (most expensive)</a:t>
            </a:r>
          </a:p>
          <a:p>
            <a:r>
              <a:rPr lang="en-US" sz="1800" dirty="0"/>
              <a:t>	</a:t>
            </a:r>
            <a:r>
              <a:rPr lang="en-US" sz="1900" dirty="0" smtClean="0"/>
              <a:t>The </a:t>
            </a:r>
            <a:r>
              <a:rPr lang="en-US" sz="1900" dirty="0"/>
              <a:t>user is interested in the set of all databases </a:t>
            </a:r>
            <a:r>
              <a:rPr lang="en-US" sz="1900" dirty="0" smtClean="0"/>
              <a:t>which </a:t>
            </a:r>
            <a:r>
              <a:rPr lang="en-US" sz="1900" dirty="0"/>
              <a:t>contain any relevant documents. </a:t>
            </a:r>
            <a:endParaRPr lang="en-US" sz="1900" dirty="0" smtClean="0"/>
          </a:p>
          <a:p>
            <a:pPr marL="0" indent="0">
              <a:buNone/>
            </a:pPr>
            <a:r>
              <a:rPr lang="en-US" dirty="0" smtClean="0"/>
              <a:t> – all-best search :     </a:t>
            </a:r>
          </a:p>
          <a:p>
            <a:r>
              <a:rPr lang="en-US" sz="1600" dirty="0"/>
              <a:t>	</a:t>
            </a:r>
            <a:r>
              <a:rPr lang="en-US" sz="1900" dirty="0" smtClean="0"/>
              <a:t>The </a:t>
            </a:r>
            <a:r>
              <a:rPr lang="en-US" sz="1900" dirty="0"/>
              <a:t>user wants all the best databases for the query. </a:t>
            </a:r>
            <a:r>
              <a:rPr lang="en-US" sz="1900" dirty="0" smtClean="0"/>
              <a:t> The </a:t>
            </a:r>
            <a:r>
              <a:rPr lang="en-US" sz="1900" dirty="0"/>
              <a:t>best databases are the ones which contain </a:t>
            </a:r>
            <a:r>
              <a:rPr lang="en-US" sz="1900" dirty="0" smtClean="0"/>
              <a:t> more relevant 	documents </a:t>
            </a:r>
            <a:r>
              <a:rPr lang="en-US" sz="1900" dirty="0"/>
              <a:t>than any other database.</a:t>
            </a:r>
            <a:endParaRPr lang="en-US" sz="1900" dirty="0" smtClean="0"/>
          </a:p>
          <a:p>
            <a:pPr marL="0" indent="0">
              <a:buNone/>
            </a:pPr>
            <a:r>
              <a:rPr lang="en-US" dirty="0" smtClean="0"/>
              <a:t>– only-best search:    </a:t>
            </a:r>
          </a:p>
          <a:p>
            <a:r>
              <a:rPr lang="en-US" sz="1600" dirty="0" smtClean="0"/>
              <a:t>                </a:t>
            </a:r>
            <a:r>
              <a:rPr lang="en-US" sz="1900" dirty="0" smtClean="0"/>
              <a:t>The </a:t>
            </a:r>
            <a:r>
              <a:rPr lang="en-US" sz="1900" dirty="0"/>
              <a:t>user is interested in any one best database (not necessarily in all of them). </a:t>
            </a:r>
            <a:endParaRPr lang="en-US" sz="1900" dirty="0" smtClean="0"/>
          </a:p>
          <a:p>
            <a:pPr marL="0" indent="0">
              <a:buNone/>
            </a:pPr>
            <a:r>
              <a:rPr lang="en-US" dirty="0" smtClean="0"/>
              <a:t>– sample search </a:t>
            </a:r>
            <a:r>
              <a:rPr lang="en-US" dirty="0" smtClean="0">
                <a:sym typeface="Wingdings" panose="05000000000000000000" pitchFamily="2" charset="2"/>
              </a:rPr>
              <a:t>(least expensive)</a:t>
            </a:r>
            <a:endParaRPr lang="en-US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900" dirty="0" smtClean="0"/>
              <a:t>The user is interested in any one database which contains at least one relevant </a:t>
            </a:r>
            <a:r>
              <a:rPr lang="en-US" sz="1900" dirty="0"/>
              <a:t>document (not necessarily in all such databases). </a:t>
            </a:r>
            <a:endParaRPr lang="en-US" sz="1900" dirty="0" smtClean="0"/>
          </a:p>
          <a:p>
            <a:endParaRPr lang="en-US" sz="1900" dirty="0" smtClean="0"/>
          </a:p>
          <a:p>
            <a:pPr marL="0" indent="0">
              <a:buNone/>
            </a:pPr>
            <a:r>
              <a:rPr lang="en-US" dirty="0" smtClean="0"/>
              <a:t>• Example 1. find Subject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GlOSS</a:t>
            </a:r>
            <a:r>
              <a:rPr lang="en-US" dirty="0"/>
              <a:t>: Glossary Of Servers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query q that we want to evaluate over a set of databases DB. </a:t>
            </a:r>
            <a:r>
              <a:rPr lang="en-US" dirty="0" err="1" smtClean="0"/>
              <a:t>GlOSS</a:t>
            </a:r>
            <a:r>
              <a:rPr lang="en-US" dirty="0" smtClean="0"/>
              <a:t> (Glossary Of </a:t>
            </a:r>
            <a:r>
              <a:rPr lang="en-US" dirty="0"/>
              <a:t>Servers Server) selects a subset of DB consisting of \good candidate" databases for </a:t>
            </a:r>
            <a:r>
              <a:rPr lang="en-US" dirty="0" smtClean="0"/>
              <a:t>actually submitting </a:t>
            </a:r>
            <a:r>
              <a:rPr lang="en-US" dirty="0"/>
              <a:t>q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make this selection, </a:t>
            </a:r>
            <a:r>
              <a:rPr lang="en-US" dirty="0" err="1"/>
              <a:t>GlOSS</a:t>
            </a:r>
            <a:r>
              <a:rPr lang="en-US" dirty="0"/>
              <a:t> uses an estimator, which assesses how \good" </a:t>
            </a:r>
            <a:r>
              <a:rPr lang="en-US" dirty="0" smtClean="0"/>
              <a:t>each database </a:t>
            </a:r>
            <a:r>
              <a:rPr lang="en-US" dirty="0"/>
              <a:t>in DB is with respect to the given query</a:t>
            </a:r>
          </a:p>
        </p:txBody>
      </p:sp>
    </p:spTree>
    <p:extLst>
      <p:ext uri="{BB962C8B-B14F-4D97-AF65-F5344CB8AC3E}">
        <p14:creationId xmlns:p14="http://schemas.microsoft.com/office/powerpoint/2010/main" val="13684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GLOSS: Glossary of Servers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0363" cy="465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Query representation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– atomic subquery is a </a:t>
            </a:r>
            <a:r>
              <a:rPr lang="en-US" dirty="0" smtClean="0">
                <a:solidFill>
                  <a:srgbClr val="FF0000"/>
                </a:solidFill>
              </a:rPr>
              <a:t>keyword field-</a:t>
            </a:r>
            <a:r>
              <a:rPr lang="en-US" dirty="0" smtClean="0">
                <a:solidFill>
                  <a:schemeClr val="accent1"/>
                </a:solidFill>
              </a:rPr>
              <a:t>designation pair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– only consider Boolean `and` queries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» find </a:t>
            </a:r>
            <a:r>
              <a:rPr lang="en-US" dirty="0" smtClean="0">
                <a:solidFill>
                  <a:srgbClr val="FF0000"/>
                </a:solidFill>
              </a:rPr>
              <a:t>Author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Knuth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Subject</a:t>
            </a:r>
            <a:r>
              <a:rPr lang="en-US" dirty="0" smtClean="0">
                <a:solidFill>
                  <a:schemeClr val="accent1"/>
                </a:solidFill>
              </a:rPr>
              <a:t> computer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• Database histograms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 err="1" smtClean="0"/>
              <a:t>DBSize</a:t>
            </a:r>
            <a:r>
              <a:rPr lang="en-US" dirty="0" smtClean="0"/>
              <a:t>(</a:t>
            </a:r>
            <a:r>
              <a:rPr lang="en-US" dirty="0" err="1" smtClean="0"/>
              <a:t>db</a:t>
            </a:r>
            <a:r>
              <a:rPr lang="en-US" dirty="0" smtClean="0"/>
              <a:t>) : the total number of documents in database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 err="1" smtClean="0"/>
              <a:t>freq</a:t>
            </a:r>
            <a:r>
              <a:rPr lang="en-US" dirty="0" smtClean="0"/>
              <a:t>(t, </a:t>
            </a:r>
            <a:r>
              <a:rPr lang="en-US" dirty="0" err="1" smtClean="0"/>
              <a:t>db</a:t>
            </a:r>
            <a:r>
              <a:rPr lang="en-US" dirty="0" smtClean="0"/>
              <a:t>) : the number of documents in </a:t>
            </a:r>
            <a:r>
              <a:rPr lang="en-US" dirty="0" err="1" smtClean="0"/>
              <a:t>db</a:t>
            </a:r>
            <a:r>
              <a:rPr lang="en-US" dirty="0" smtClean="0"/>
              <a:t> that contain t </a:t>
            </a:r>
          </a:p>
          <a:p>
            <a:pPr marL="0" indent="0">
              <a:buNone/>
            </a:pPr>
            <a:r>
              <a:rPr lang="en-US" dirty="0" smtClean="0"/>
              <a:t>• Estimate of the result size of a query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–</a:t>
            </a:r>
            <a:r>
              <a:rPr lang="en-US" dirty="0" err="1" smtClean="0"/>
              <a:t>ESize</a:t>
            </a:r>
            <a:r>
              <a:rPr lang="en-US" dirty="0" smtClean="0"/>
              <a:t>/</a:t>
            </a:r>
            <a:r>
              <a:rPr lang="en-US" dirty="0" err="1" smtClean="0"/>
              <a:t>Est</a:t>
            </a:r>
            <a:r>
              <a:rPr lang="en-US" dirty="0" smtClean="0"/>
              <a:t>(q, </a:t>
            </a:r>
            <a:r>
              <a:rPr lang="en-US" dirty="0" err="1" smtClean="0"/>
              <a:t>db</a:t>
            </a:r>
            <a:r>
              <a:rPr lang="en-US" dirty="0" smtClean="0"/>
              <a:t>) =max </a:t>
            </a:r>
            <a:r>
              <a:rPr lang="en-US" dirty="0" err="1" smtClean="0"/>
              <a:t>ESize</a:t>
            </a:r>
            <a:r>
              <a:rPr lang="en-US" dirty="0" smtClean="0"/>
              <a:t>/</a:t>
            </a:r>
            <a:r>
              <a:rPr lang="en-US" dirty="0" err="1" smtClean="0"/>
              <a:t>Est</a:t>
            </a:r>
            <a:r>
              <a:rPr lang="en-US" dirty="0" smtClean="0"/>
              <a:t>(q, </a:t>
            </a:r>
            <a:r>
              <a:rPr lang="en-US" dirty="0" err="1" smtClean="0"/>
              <a:t>db</a:t>
            </a:r>
            <a:r>
              <a:rPr lang="en-US" dirty="0" smtClean="0"/>
              <a:t>`), for all </a:t>
            </a:r>
            <a:r>
              <a:rPr lang="en-US" dirty="0" err="1" smtClean="0"/>
              <a:t>db</a:t>
            </a:r>
            <a:r>
              <a:rPr lang="en-US" dirty="0" smtClean="0"/>
              <a:t>` in DB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three databases, A, B, and C, and suppose that </a:t>
            </a:r>
            <a:r>
              <a:rPr lang="en-US" dirty="0" err="1"/>
              <a:t>bGlOSS</a:t>
            </a:r>
            <a:r>
              <a:rPr lang="en-US" dirty="0"/>
              <a:t> has collected the statistics </a:t>
            </a:r>
            <a:r>
              <a:rPr lang="en-US" dirty="0" smtClean="0"/>
              <a:t>as given below. </a:t>
            </a:r>
            <a:r>
              <a:rPr lang="en-US" dirty="0"/>
              <a:t>Suppose that </a:t>
            </a:r>
            <a:r>
              <a:rPr lang="en-US" dirty="0" err="1"/>
              <a:t>bGlOSS</a:t>
            </a:r>
            <a:r>
              <a:rPr lang="en-US" dirty="0"/>
              <a:t> receives a query q=retrieval ∧ discovery (this query searches for documents that contain both words, retrieval and discovery). Using the information in the figure, </a:t>
            </a:r>
            <a:r>
              <a:rPr lang="en-US" dirty="0" err="1"/>
              <a:t>bGlOSS</a:t>
            </a:r>
            <a:r>
              <a:rPr lang="en-US" dirty="0"/>
              <a:t> then estimates the number of matching documents in each of the databases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1" y="4108361"/>
            <a:ext cx="7379593" cy="20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used by GLOSS to choose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probability that a document in A contains the word retrieval is </a:t>
            </a:r>
            <a:r>
              <a:rPr lang="en-US" dirty="0" smtClean="0"/>
              <a:t>40/100</a:t>
            </a:r>
          </a:p>
          <a:p>
            <a:r>
              <a:rPr lang="en-US" dirty="0"/>
              <a:t>Similarly, the probability that an A document contains the word discovery is </a:t>
            </a:r>
            <a:r>
              <a:rPr lang="en-US" dirty="0" smtClean="0"/>
              <a:t>5/100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Under the assumption that words appear independently in documents, the probability that an A document has both words is 40 /</a:t>
            </a:r>
            <a:r>
              <a:rPr lang="en-US" dirty="0" smtClean="0"/>
              <a:t>100 </a:t>
            </a:r>
            <a:r>
              <a:rPr lang="en-US" dirty="0"/>
              <a:t>× 5 </a:t>
            </a:r>
            <a:r>
              <a:rPr lang="en-US" dirty="0" smtClean="0"/>
              <a:t>100</a:t>
            </a:r>
          </a:p>
          <a:p>
            <a:r>
              <a:rPr lang="en-US" dirty="0" smtClean="0"/>
              <a:t>Consequently</a:t>
            </a:r>
            <a:r>
              <a:rPr lang="en-US" dirty="0"/>
              <a:t>, we can estimate the result size of query q in database A as Estimate(q, A) = </a:t>
            </a:r>
            <a:r>
              <a:rPr lang="en-US" dirty="0" smtClean="0"/>
              <a:t>40/100 </a:t>
            </a:r>
            <a:r>
              <a:rPr lang="en-US" dirty="0"/>
              <a:t>× 5 100 × 100 = 2 documents</a:t>
            </a:r>
            <a:r>
              <a:rPr lang="en-US" dirty="0" smtClean="0"/>
              <a:t>.</a:t>
            </a:r>
          </a:p>
          <a:p>
            <a:r>
              <a:rPr lang="en-US" dirty="0"/>
              <a:t>Similarly, Estimate(q, B) = </a:t>
            </a:r>
            <a:r>
              <a:rPr lang="en-US" dirty="0" smtClean="0"/>
              <a:t>500/1000 </a:t>
            </a:r>
            <a:r>
              <a:rPr lang="en-US" dirty="0"/>
              <a:t>× 40 1000 ×1000 = 20, </a:t>
            </a:r>
            <a:endParaRPr lang="en-US" dirty="0" smtClean="0"/>
          </a:p>
          <a:p>
            <a:r>
              <a:rPr lang="en-US" dirty="0" smtClean="0"/>
              <a:t>Estimate(q</a:t>
            </a:r>
            <a:r>
              <a:rPr lang="en-US" dirty="0"/>
              <a:t>, C) = 10 200 × 0 200 ×200 = 0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Therefore, the best database for q according to </a:t>
            </a:r>
            <a:r>
              <a:rPr lang="en-US" dirty="0" err="1">
                <a:solidFill>
                  <a:srgbClr val="FF0000"/>
                </a:solidFill>
              </a:rPr>
              <a:t>Ind</a:t>
            </a:r>
            <a:r>
              <a:rPr lang="en-US" dirty="0">
                <a:solidFill>
                  <a:srgbClr val="FF0000"/>
                </a:solidFill>
              </a:rPr>
              <a:t> is B, followed by database A. Database C is not included in the database rank, since it cannot have any matching document</a:t>
            </a:r>
          </a:p>
        </p:txBody>
      </p:sp>
    </p:spTree>
    <p:extLst>
      <p:ext uri="{BB962C8B-B14F-4D97-AF65-F5344CB8AC3E}">
        <p14:creationId xmlns:p14="http://schemas.microsoft.com/office/powerpoint/2010/main" val="20064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Advantages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statistical information kept by </a:t>
            </a:r>
            <a:r>
              <a:rPr lang="en-US" dirty="0" smtClean="0"/>
              <a:t>both </a:t>
            </a:r>
            <a:r>
              <a:rPr lang="en-US" dirty="0" err="1" smtClean="0"/>
              <a:t>bGlOSS</a:t>
            </a:r>
            <a:r>
              <a:rPr lang="en-US" dirty="0" smtClean="0"/>
              <a:t> and </a:t>
            </a:r>
            <a:r>
              <a:rPr lang="en-US" dirty="0" err="1"/>
              <a:t>vGlOSS</a:t>
            </a:r>
            <a:r>
              <a:rPr lang="en-US" dirty="0"/>
              <a:t> can be “compressed” in a variety of ways, for additional space savings.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technique is based on a frequency threshold. If a database </a:t>
            </a:r>
            <a:r>
              <a:rPr lang="en-US" dirty="0" err="1"/>
              <a:t>dbi</a:t>
            </a:r>
            <a:r>
              <a:rPr lang="en-US" dirty="0"/>
              <a:t> has no more than threshold documents with a given keyword-field pair </a:t>
            </a:r>
            <a:r>
              <a:rPr lang="en-US" dirty="0" err="1"/>
              <a:t>tj</a:t>
            </a:r>
            <a:r>
              <a:rPr lang="en-US" dirty="0"/>
              <a:t> , then </a:t>
            </a:r>
            <a:r>
              <a:rPr lang="en-US" dirty="0" err="1"/>
              <a:t>bGlOSS</a:t>
            </a:r>
            <a:r>
              <a:rPr lang="en-US" dirty="0"/>
              <a:t> will not keep this information</a:t>
            </a:r>
            <a:r>
              <a:rPr lang="en-US" b="1" dirty="0">
                <a:solidFill>
                  <a:srgbClr val="FF0000"/>
                </a:solidFill>
              </a:rPr>
              <a:t>. Introducing thresholds reduces the storage cost of the </a:t>
            </a:r>
            <a:r>
              <a:rPr lang="en-US" b="1" dirty="0" smtClean="0">
                <a:solidFill>
                  <a:srgbClr val="FF0000"/>
                </a:solidFill>
              </a:rPr>
              <a:t>estimator</a:t>
            </a:r>
          </a:p>
          <a:p>
            <a:r>
              <a:rPr lang="en-US" dirty="0"/>
              <a:t>The storage cost of </a:t>
            </a:r>
            <a:r>
              <a:rPr lang="en-US" dirty="0" err="1"/>
              <a:t>GlOSS</a:t>
            </a:r>
            <a:r>
              <a:rPr lang="en-US" dirty="0"/>
              <a:t> is relatively </a:t>
            </a:r>
            <a:r>
              <a:rPr lang="en-US" dirty="0" smtClean="0"/>
              <a:t>low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A small index means it is easier to replicate the discovery service, for improved load balancing and availability.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GLOSS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</a:t>
            </a:r>
          </a:p>
          <a:p>
            <a:pPr marL="0" indent="0">
              <a:buNone/>
            </a:pPr>
            <a:r>
              <a:rPr lang="en-US" dirty="0" smtClean="0"/>
              <a:t> 	– a formal framework for the text database discovery problem</a:t>
            </a:r>
          </a:p>
          <a:p>
            <a:pPr marL="0" indent="0">
              <a:buNone/>
            </a:pPr>
            <a:r>
              <a:rPr lang="en-US" dirty="0" smtClean="0"/>
              <a:t>	 – concept of routing queries to appropriate information sources based 	on 	    previously collected frequency statistics about sources </a:t>
            </a:r>
          </a:p>
          <a:p>
            <a:pPr marL="0" indent="0">
              <a:buNone/>
            </a:pPr>
            <a:r>
              <a:rPr lang="en-US" dirty="0" smtClean="0"/>
              <a:t>	– some estimators that may be used to make decisions</a:t>
            </a:r>
          </a:p>
          <a:p>
            <a:pPr marL="0" indent="0">
              <a:buNone/>
            </a:pPr>
            <a:r>
              <a:rPr lang="en-US" dirty="0" smtClean="0"/>
              <a:t> 	– an experimental evaluation according to different semantics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IR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distributed IR system is made of two components:</a:t>
            </a:r>
          </a:p>
          <a:p>
            <a:pPr algn="just"/>
            <a:r>
              <a:rPr lang="en-US" dirty="0"/>
              <a:t>The brokers</a:t>
            </a:r>
          </a:p>
          <a:p>
            <a:pPr algn="just"/>
            <a:r>
              <a:rPr lang="en-US" dirty="0"/>
              <a:t>The Query servers </a:t>
            </a:r>
          </a:p>
          <a:p>
            <a:pPr algn="just"/>
            <a:r>
              <a:rPr lang="en-US" dirty="0"/>
              <a:t>The brokers receive the queries from the users, distribute them to the query server, and send back the final results to the users</a:t>
            </a:r>
          </a:p>
          <a:p>
            <a:pPr algn="just"/>
            <a:r>
              <a:rPr lang="en-US" dirty="0"/>
              <a:t>The Query server hold the distributed index, process  the queries and send their partial result back to the brokers for final merging.</a:t>
            </a:r>
          </a:p>
        </p:txBody>
      </p:sp>
    </p:spTree>
    <p:extLst>
      <p:ext uri="{BB962C8B-B14F-4D97-AF65-F5344CB8AC3E}">
        <p14:creationId xmlns:p14="http://schemas.microsoft.com/office/powerpoint/2010/main" val="20983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computer science, </a:t>
            </a:r>
            <a:r>
              <a:rPr lang="en-US" b="1" dirty="0"/>
              <a:t>Query Throughput</a:t>
            </a:r>
            <a:r>
              <a:rPr lang="en-US" dirty="0"/>
              <a:t> (</a:t>
            </a:r>
            <a:r>
              <a:rPr lang="en-US" dirty="0" err="1"/>
              <a:t>QthD</a:t>
            </a:r>
            <a:r>
              <a:rPr lang="en-US" dirty="0"/>
              <a:t>) is a measurement used to determine the performance of a database system.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throughput</a:t>
            </a:r>
            <a:r>
              <a:rPr lang="en-US" dirty="0"/>
              <a:t> metric is a classical </a:t>
            </a:r>
            <a:r>
              <a:rPr lang="en-US" b="1" dirty="0"/>
              <a:t>throughput</a:t>
            </a:r>
            <a:r>
              <a:rPr lang="en-US" dirty="0"/>
              <a:t> measure characterizing the ability of the system to support a multi-user workload in a balanced way.</a:t>
            </a:r>
          </a:p>
        </p:txBody>
      </p:sp>
    </p:spTree>
    <p:extLst>
      <p:ext uri="{BB962C8B-B14F-4D97-AF65-F5344CB8AC3E}">
        <p14:creationId xmlns:p14="http://schemas.microsoft.com/office/powerpoint/2010/main" val="16113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09F5-72DC-41EC-B433-93771986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query throughput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C2164C-4B50-4211-B9A7-CEDF00C20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692" y="1483830"/>
            <a:ext cx="7682060" cy="2581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5CAC04-8EA2-4583-ACDB-7E8007E000DD}"/>
              </a:ext>
            </a:extLst>
          </p:cNvPr>
          <p:cNvSpPr/>
          <p:nvPr/>
        </p:nvSpPr>
        <p:spPr>
          <a:xfrm>
            <a:off x="1113181" y="4537479"/>
            <a:ext cx="10058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Broker</a:t>
            </a:r>
            <a:r>
              <a:rPr lang="en-US" sz="2400" dirty="0"/>
              <a:t> == Load Balancer </a:t>
            </a:r>
          </a:p>
          <a:p>
            <a:r>
              <a:rPr lang="en-US" sz="2400" b="1" dirty="0"/>
              <a:t>Search Engines </a:t>
            </a:r>
            <a:r>
              <a:rPr lang="en-US" sz="2400" dirty="0"/>
              <a:t>either share search index or have their own copy of one</a:t>
            </a:r>
          </a:p>
        </p:txBody>
      </p:sp>
    </p:spTree>
    <p:extLst>
      <p:ext uri="{BB962C8B-B14F-4D97-AF65-F5344CB8AC3E}">
        <p14:creationId xmlns:p14="http://schemas.microsoft.com/office/powerpoint/2010/main" val="40153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GLOSS: Glossary of Servers Server</a:t>
            </a:r>
          </a:p>
          <a:p>
            <a:r>
              <a:rPr lang="en-US" dirty="0" smtClean="0"/>
              <a:t>Distributed IR system</a:t>
            </a:r>
          </a:p>
          <a:p>
            <a:r>
              <a:rPr lang="en-US" dirty="0" smtClean="0"/>
              <a:t>Query throughput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 query 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index distribution is necessary to deal with a high volume of data and to keep the response time low.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When the volume of queries handled by the system must be increased (e.g. because multiple users simultaneously send queries to a Web search engine), then the IR system must be parallelized to process multiple queries concurrently.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Two  main type of system can be defined to increase the query throughput : replicated and clustered </a:t>
            </a:r>
          </a:p>
        </p:txBody>
      </p:sp>
    </p:spTree>
    <p:extLst>
      <p:ext uri="{BB962C8B-B14F-4D97-AF65-F5344CB8AC3E}">
        <p14:creationId xmlns:p14="http://schemas.microsoft.com/office/powerpoint/2010/main" val="2609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</a:blip>
          <a:srcRect t="-526" b="23666"/>
          <a:stretch/>
        </p:blipFill>
        <p:spPr>
          <a:xfrm>
            <a:off x="870857" y="1285462"/>
            <a:ext cx="10450285" cy="38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77" y="4589464"/>
            <a:ext cx="11191740" cy="10901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dramatic growth of the Internet over the past few years has created a new problem: finding the right text databases to evaluate a given query.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3934"/>
            <a:ext cx="10515600" cy="1325563"/>
          </a:xfrm>
        </p:spPr>
        <p:txBody>
          <a:bodyPr/>
          <a:lstStyle/>
          <a:p>
            <a:pPr algn="ctr"/>
            <a:r>
              <a:rPr lang="en-US" b="1" cap="all" dirty="0" smtClean="0"/>
              <a:t>text database discovery?????</a:t>
            </a:r>
            <a:endParaRPr lang="en-US" b="1" cap="all" dirty="0"/>
          </a:p>
        </p:txBody>
      </p:sp>
    </p:spTree>
    <p:extLst>
      <p:ext uri="{BB962C8B-B14F-4D97-AF65-F5344CB8AC3E}">
        <p14:creationId xmlns:p14="http://schemas.microsoft.com/office/powerpoint/2010/main" val="751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There are thousands of sources available to the users on the Internet,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and it is practically impossible to query all of them when searching for information on a given  topic: not only would such an exhaustive search take a long time to complete, but it could also be expensive, since some of the text databases on the Internet may charge for their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with traditional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6057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Forwarding a user’s query to all known databases and merging the results obtained </a:t>
            </a:r>
            <a:r>
              <a:rPr lang="en-US" dirty="0" smtClean="0">
                <a:solidFill>
                  <a:schemeClr val="accent2"/>
                </a:solidFill>
              </a:rPr>
              <a:t>is not a feasible solution due to the enormous amount of traffic that would be generated and the load that would be received by the information sources</a:t>
            </a:r>
          </a:p>
          <a:p>
            <a:r>
              <a:rPr lang="en-US" dirty="0" smtClean="0"/>
              <a:t>Also if the databases charge for their use this approach would be </a:t>
            </a:r>
            <a:r>
              <a:rPr lang="en-US" dirty="0" smtClean="0">
                <a:solidFill>
                  <a:schemeClr val="accent2"/>
                </a:solidFill>
              </a:rPr>
              <a:t>exceedingly expensive to the users since most likely lots of useless databases would be accessed when processing each query</a:t>
            </a:r>
          </a:p>
          <a:p>
            <a:r>
              <a:rPr lang="en-US" dirty="0" smtClean="0"/>
              <a:t>The other obvious solution that of building a central full index for al l of the documents does not scale well </a:t>
            </a:r>
            <a:r>
              <a:rPr lang="en-US" dirty="0" smtClean="0">
                <a:solidFill>
                  <a:schemeClr val="accent2"/>
                </a:solidFill>
              </a:rPr>
              <a:t>either, As we know full indexes tend to be as large as the document collection itself.</a:t>
            </a:r>
          </a:p>
          <a:p>
            <a:r>
              <a:rPr lang="en-US" dirty="0" smtClean="0"/>
              <a:t>Alternatively, many other tools index only a small part of each available document (e.g., its title). </a:t>
            </a:r>
            <a:r>
              <a:rPr lang="en-US" dirty="0" smtClean="0">
                <a:solidFill>
                  <a:schemeClr val="accent2"/>
                </a:solidFill>
              </a:rPr>
              <a:t>This approach fails to identify many useful sources because a </a:t>
            </a:r>
            <a:r>
              <a:rPr lang="en-US" dirty="0" err="1" smtClean="0">
                <a:solidFill>
                  <a:schemeClr val="accent2"/>
                </a:solidFill>
              </a:rPr>
              <a:t>signicant</a:t>
            </a:r>
            <a:r>
              <a:rPr lang="en-US" dirty="0" smtClean="0">
                <a:solidFill>
                  <a:schemeClr val="accent2"/>
                </a:solidFill>
              </a:rPr>
              <a:t> part of each document is simply discarded.</a:t>
            </a:r>
          </a:p>
          <a:p>
            <a:r>
              <a:rPr lang="en-US" dirty="0" smtClean="0"/>
              <a:t>Similarly, other tools just keep concise summaries of the contents of each database. </a:t>
            </a:r>
            <a:r>
              <a:rPr lang="en-US" dirty="0" smtClean="0">
                <a:solidFill>
                  <a:schemeClr val="accent2"/>
                </a:solidFill>
              </a:rPr>
              <a:t>These summaries are sometimes manually written, are often out of date, and fail to capture the whole content of the databases.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</a:t>
            </a:r>
          </a:p>
          <a:p>
            <a:pPr marL="0" indent="0">
              <a:buNone/>
            </a:pPr>
            <a:r>
              <a:rPr lang="en-US" dirty="0" smtClean="0"/>
              <a:t>	– find a scalable solution to the text database discovery problem</a:t>
            </a:r>
          </a:p>
          <a:p>
            <a:pPr marL="0" indent="0">
              <a:buNone/>
            </a:pPr>
            <a:r>
              <a:rPr lang="en-US" dirty="0" smtClean="0"/>
              <a:t>	– obvious solutions »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	» forwarding the queries to all known databases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» central full index for all of the documents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1486882" cy="46186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generalized Glossary-Of-Servers Server, that keeps statistics on the available databases to estimate which databases are the potentially most useful for a given query.</a:t>
            </a:r>
          </a:p>
          <a:p>
            <a:pPr marL="0" indent="0">
              <a:buNone/>
            </a:pPr>
            <a:r>
              <a:rPr lang="en-US" dirty="0" smtClean="0"/>
              <a:t>	– suggest potentially good databases to search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» present the query to server to select a set of promising databases </a:t>
            </a:r>
          </a:p>
          <a:p>
            <a:pPr marL="0" indent="0">
              <a:buNone/>
            </a:pPr>
            <a:r>
              <a:rPr lang="en-US" dirty="0" smtClean="0"/>
              <a:t>		» </a:t>
            </a:r>
            <a:r>
              <a:rPr lang="en-US" sz="2400" dirty="0" smtClean="0"/>
              <a:t>evaluate the query at the chosen databases</a:t>
            </a:r>
          </a:p>
          <a:p>
            <a:pPr marL="0" indent="0">
              <a:buNone/>
            </a:pPr>
            <a:r>
              <a:rPr lang="en-US" dirty="0" smtClean="0"/>
              <a:t> 	– estimate by the word-frequency information for each database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» how many documents at that database actually contain each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970</Words>
  <Application>Microsoft Office PowerPoint</Application>
  <PresentationFormat>Widescreen</PresentationFormat>
  <Paragraphs>107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GIOSS  &amp;  QUERY THROUGHPUT</vt:lpstr>
      <vt:lpstr>Outline</vt:lpstr>
      <vt:lpstr>Problem statement</vt:lpstr>
      <vt:lpstr>text database discovery?????</vt:lpstr>
      <vt:lpstr>Problem Description</vt:lpstr>
      <vt:lpstr>Solutions with traditional approaches</vt:lpstr>
      <vt:lpstr>Introduction</vt:lpstr>
      <vt:lpstr>solution</vt:lpstr>
      <vt:lpstr>Advantages</vt:lpstr>
      <vt:lpstr>Solution..</vt:lpstr>
      <vt:lpstr>GlOSS: Glossary Of Servers Server </vt:lpstr>
      <vt:lpstr>GLOSS: Glossary of Servers Server</vt:lpstr>
      <vt:lpstr>Working example</vt:lpstr>
      <vt:lpstr>Indicators used by GLOSS to choose DB</vt:lpstr>
      <vt:lpstr>Advantages</vt:lpstr>
      <vt:lpstr>Improving GLOSS </vt:lpstr>
      <vt:lpstr>Distributed IR System</vt:lpstr>
      <vt:lpstr>Query throughput</vt:lpstr>
      <vt:lpstr>Improving query throughput</vt:lpstr>
      <vt:lpstr>Increase query throughput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Dr. Shakeel Ahmed Khoja / Chairperson-Department of Computer Science @ City Campus</cp:lastModifiedBy>
  <cp:revision>26</cp:revision>
  <dcterms:created xsi:type="dcterms:W3CDTF">2017-11-02T08:40:10Z</dcterms:created>
  <dcterms:modified xsi:type="dcterms:W3CDTF">2017-11-04T13:30:39Z</dcterms:modified>
</cp:coreProperties>
</file>