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Relevant Document Distribution Estimation Method for </a:t>
            </a:r>
            <a:br>
              <a:rPr lang="en-US" dirty="0"/>
            </a:br>
            <a:r>
              <a:rPr lang="en-US" dirty="0"/>
              <a:t>Resource Selection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7653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C85C-46FC-4D18-B8CE-48AC38119531}"/>
              </a:ext>
            </a:extLst>
          </p:cNvPr>
          <p:cNvSpPr>
            <a:spLocks noGrp="1"/>
          </p:cNvSpPr>
          <p:nvPr>
            <p:ph type="title"/>
          </p:nvPr>
        </p:nvSpPr>
        <p:spPr/>
        <p:txBody>
          <a:bodyPr/>
          <a:lstStyle/>
          <a:p>
            <a:r>
              <a:rPr lang="en-US" dirty="0"/>
              <a:t>Probability of Relevance</a:t>
            </a:r>
          </a:p>
        </p:txBody>
      </p:sp>
      <p:sp>
        <p:nvSpPr>
          <p:cNvPr id="3" name="Content Placeholder 2">
            <a:extLst>
              <a:ext uri="{FF2B5EF4-FFF2-40B4-BE49-F238E27FC236}">
                <a16:creationId xmlns:a16="http://schemas.microsoft.com/office/drawing/2014/main" id="{7433BDE9-2C50-451F-AE98-0D81FF805CBC}"/>
              </a:ext>
            </a:extLst>
          </p:cNvPr>
          <p:cNvSpPr>
            <a:spLocks noGrp="1"/>
          </p:cNvSpPr>
          <p:nvPr>
            <p:ph idx="1"/>
          </p:nvPr>
        </p:nvSpPr>
        <p:spPr/>
        <p:txBody>
          <a:bodyPr>
            <a:normAutofit fontScale="92500" lnSpcReduction="20000"/>
          </a:bodyPr>
          <a:lstStyle/>
          <a:p>
            <a:r>
              <a:rPr lang="en-US" dirty="0"/>
              <a:t>Probability of relevance is modeled formally as:</a:t>
            </a:r>
          </a:p>
          <a:p>
            <a:endParaRPr lang="en-US" dirty="0"/>
          </a:p>
          <a:p>
            <a:endParaRPr lang="en-US" dirty="0"/>
          </a:p>
          <a:p>
            <a:endParaRPr lang="en-US" dirty="0"/>
          </a:p>
          <a:p>
            <a:r>
              <a:rPr lang="en-US" dirty="0"/>
              <a:t>Where,</a:t>
            </a:r>
          </a:p>
          <a:p>
            <a:pPr lvl="1"/>
            <a:r>
              <a:rPr lang="en-US" dirty="0" err="1" smtClean="0">
                <a:solidFill>
                  <a:srgbClr val="0070C0"/>
                </a:solidFill>
              </a:rPr>
              <a:t>Rank_central</a:t>
            </a:r>
            <a:r>
              <a:rPr lang="en-US" dirty="0" smtClean="0">
                <a:solidFill>
                  <a:srgbClr val="0070C0"/>
                </a:solidFill>
              </a:rPr>
              <a:t> </a:t>
            </a:r>
            <a:r>
              <a:rPr lang="en-US" dirty="0"/>
              <a:t>(di) is the </a:t>
            </a:r>
            <a:r>
              <a:rPr lang="en-US" dirty="0">
                <a:solidFill>
                  <a:srgbClr val="0070C0"/>
                </a:solidFill>
              </a:rPr>
              <a:t>rank</a:t>
            </a:r>
            <a:r>
              <a:rPr lang="en-US" dirty="0"/>
              <a:t> of document </a:t>
            </a:r>
            <a:r>
              <a:rPr lang="en-US" dirty="0">
                <a:solidFill>
                  <a:srgbClr val="0070C0"/>
                </a:solidFill>
              </a:rPr>
              <a:t>di</a:t>
            </a:r>
            <a:r>
              <a:rPr lang="en-US" dirty="0"/>
              <a:t> in the </a:t>
            </a:r>
            <a:r>
              <a:rPr lang="en-US" dirty="0">
                <a:solidFill>
                  <a:srgbClr val="0070C0"/>
                </a:solidFill>
              </a:rPr>
              <a:t>centralized complete </a:t>
            </a:r>
            <a:r>
              <a:rPr lang="en-US" dirty="0"/>
              <a:t>database,</a:t>
            </a:r>
          </a:p>
          <a:p>
            <a:pPr lvl="1"/>
            <a:r>
              <a:rPr lang="en-US" dirty="0">
                <a:solidFill>
                  <a:srgbClr val="0070C0"/>
                </a:solidFill>
              </a:rPr>
              <a:t>r</a:t>
            </a:r>
            <a:r>
              <a:rPr lang="en-US" dirty="0" smtClean="0">
                <a:solidFill>
                  <a:srgbClr val="0070C0"/>
                </a:solidFill>
              </a:rPr>
              <a:t>atio</a:t>
            </a:r>
            <a:r>
              <a:rPr lang="en-US" dirty="0" smtClean="0"/>
              <a:t> </a:t>
            </a:r>
            <a:r>
              <a:rPr lang="en-US" dirty="0"/>
              <a:t>is a </a:t>
            </a:r>
            <a:r>
              <a:rPr lang="en-US" dirty="0">
                <a:solidFill>
                  <a:srgbClr val="0070C0"/>
                </a:solidFill>
              </a:rPr>
              <a:t>threshold</a:t>
            </a:r>
            <a:r>
              <a:rPr lang="en-US" dirty="0"/>
              <a:t>. This threshold indicates how the algorithm focuses attention on different parts of the centralized complete DB ranking.</a:t>
            </a:r>
          </a:p>
          <a:p>
            <a:pPr lvl="1"/>
            <a:r>
              <a:rPr lang="en-US" i="1" dirty="0" err="1">
                <a:solidFill>
                  <a:srgbClr val="0070C0"/>
                </a:solidFill>
              </a:rPr>
              <a:t>N</a:t>
            </a:r>
            <a:r>
              <a:rPr lang="en-US" sz="1100" i="1" dirty="0" err="1">
                <a:solidFill>
                  <a:srgbClr val="0070C0"/>
                </a:solidFill>
              </a:rPr>
              <a:t>all</a:t>
            </a:r>
            <a:r>
              <a:rPr lang="en-US" i="1" dirty="0">
                <a:solidFill>
                  <a:srgbClr val="0070C0"/>
                </a:solidFill>
              </a:rPr>
              <a:t> </a:t>
            </a:r>
            <a:r>
              <a:rPr lang="en-US" dirty="0"/>
              <a:t>is the estimated total number of documents in the centralized complete database.</a:t>
            </a:r>
          </a:p>
          <a:p>
            <a:pPr lvl="1"/>
            <a:r>
              <a:rPr lang="en-US" dirty="0"/>
              <a:t> </a:t>
            </a:r>
            <a:r>
              <a:rPr lang="en-US" dirty="0" err="1">
                <a:solidFill>
                  <a:srgbClr val="0070C0"/>
                </a:solidFill>
              </a:rPr>
              <a:t>Cq</a:t>
            </a:r>
            <a:r>
              <a:rPr lang="en-US" dirty="0">
                <a:solidFill>
                  <a:srgbClr val="0070C0"/>
                </a:solidFill>
              </a:rPr>
              <a:t> </a:t>
            </a:r>
            <a:r>
              <a:rPr lang="en-US" dirty="0"/>
              <a:t>is a </a:t>
            </a:r>
            <a:r>
              <a:rPr lang="en-US" dirty="0">
                <a:solidFill>
                  <a:srgbClr val="0070C0"/>
                </a:solidFill>
              </a:rPr>
              <a:t>query</a:t>
            </a:r>
            <a:r>
              <a:rPr lang="en-US" dirty="0"/>
              <a:t> dependent constant.</a:t>
            </a:r>
          </a:p>
          <a:p>
            <a:r>
              <a:rPr lang="en-US" dirty="0"/>
              <a:t>The </a:t>
            </a:r>
            <a:r>
              <a:rPr lang="en-US" b="1" i="1" dirty="0"/>
              <a:t>centralized complete database </a:t>
            </a:r>
            <a:r>
              <a:rPr lang="en-US" dirty="0"/>
              <a:t>is the union of all of the individual databases available in the distributed IR environment.</a:t>
            </a:r>
          </a:p>
          <a:p>
            <a:endParaRPr lang="en-US" dirty="0"/>
          </a:p>
        </p:txBody>
      </p:sp>
      <p:pic>
        <p:nvPicPr>
          <p:cNvPr id="4" name="Picture 3">
            <a:extLst>
              <a:ext uri="{FF2B5EF4-FFF2-40B4-BE49-F238E27FC236}">
                <a16:creationId xmlns:a16="http://schemas.microsoft.com/office/drawing/2014/main" id="{7F11EB56-697B-4169-B65D-6D96B3E19C05}"/>
              </a:ext>
            </a:extLst>
          </p:cNvPr>
          <p:cNvPicPr>
            <a:picLocks noChangeAspect="1"/>
          </p:cNvPicPr>
          <p:nvPr/>
        </p:nvPicPr>
        <p:blipFill>
          <a:blip r:embed="rId2"/>
          <a:stretch>
            <a:fillRect/>
          </a:stretch>
        </p:blipFill>
        <p:spPr>
          <a:xfrm>
            <a:off x="2454508" y="2710276"/>
            <a:ext cx="4886161" cy="801550"/>
          </a:xfrm>
          <a:prstGeom prst="rect">
            <a:avLst/>
          </a:prstGeom>
        </p:spPr>
      </p:pic>
    </p:spTree>
    <p:extLst>
      <p:ext uri="{BB962C8B-B14F-4D97-AF65-F5344CB8AC3E}">
        <p14:creationId xmlns:p14="http://schemas.microsoft.com/office/powerpoint/2010/main" val="164223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dirty="0"/>
          </a:p>
        </p:txBody>
      </p:sp>
      <p:sp>
        <p:nvSpPr>
          <p:cNvPr id="3" name="Content Placeholder 2"/>
          <p:cNvSpPr>
            <a:spLocks noGrp="1"/>
          </p:cNvSpPr>
          <p:nvPr>
            <p:ph idx="1"/>
          </p:nvPr>
        </p:nvSpPr>
        <p:spPr/>
        <p:txBody>
          <a:bodyPr/>
          <a:lstStyle/>
          <a:p>
            <a:r>
              <a:rPr lang="en-US" dirty="0" smtClean="0"/>
              <a:t>[1] Si</a:t>
            </a:r>
            <a:r>
              <a:rPr lang="en-US" dirty="0"/>
              <a:t>, </a:t>
            </a:r>
            <a:r>
              <a:rPr lang="en-US" dirty="0" err="1"/>
              <a:t>Luo</a:t>
            </a:r>
            <a:r>
              <a:rPr lang="en-US" dirty="0"/>
              <a:t>, and Jamie Callan. "Relevant document distribution estimation method for resource selection." </a:t>
            </a:r>
            <a:r>
              <a:rPr lang="en-US" i="1" dirty="0"/>
              <a:t>Proceedings of the 26th annual international ACM SIGIR conference on Research and development in </a:t>
            </a:r>
            <a:r>
              <a:rPr lang="en-US" i="1" dirty="0" smtClean="0"/>
              <a:t>information </a:t>
            </a:r>
            <a:r>
              <a:rPr lang="en-US" i="1" dirty="0"/>
              <a:t>retrieval</a:t>
            </a:r>
            <a:r>
              <a:rPr lang="en-US" dirty="0"/>
              <a:t>. ACM, 2003</a:t>
            </a:r>
            <a:r>
              <a:rPr lang="en-US" dirty="0" smtClean="0"/>
              <a:t>.</a:t>
            </a:r>
          </a:p>
          <a:p>
            <a:r>
              <a:rPr lang="en-US" dirty="0" smtClean="0"/>
              <a:t>[2] Si</a:t>
            </a:r>
            <a:r>
              <a:rPr lang="en-US" dirty="0"/>
              <a:t>, </a:t>
            </a:r>
            <a:r>
              <a:rPr lang="en-US" dirty="0" err="1"/>
              <a:t>Luo</a:t>
            </a:r>
            <a:r>
              <a:rPr lang="en-US" dirty="0"/>
              <a:t>, and Jamie Callan. "Using sampled data and regression to merge search engine results." Proceedings of the 25th annual international ACM SIGIR conference on Research and development in information retrieval. ACM, 2002.</a:t>
            </a:r>
          </a:p>
        </p:txBody>
      </p:sp>
    </p:spTree>
    <p:extLst>
      <p:ext uri="{BB962C8B-B14F-4D97-AF65-F5344CB8AC3E}">
        <p14:creationId xmlns:p14="http://schemas.microsoft.com/office/powerpoint/2010/main" val="929950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b="1" dirty="0"/>
              <a:t>Distributed information retrieval</a:t>
            </a:r>
            <a:r>
              <a:rPr lang="en-US" dirty="0"/>
              <a:t>, also known as </a:t>
            </a:r>
            <a:r>
              <a:rPr lang="en-US" b="1" dirty="0"/>
              <a:t>federated search</a:t>
            </a:r>
            <a:r>
              <a:rPr lang="en-US" dirty="0"/>
              <a:t>, is ad-hoc search in environments containing multiple, possibly many, text databases</a:t>
            </a:r>
          </a:p>
          <a:p>
            <a:r>
              <a:rPr lang="en-US" dirty="0"/>
              <a:t>Distributed information retrieval includes three sub-problems:</a:t>
            </a:r>
          </a:p>
          <a:p>
            <a:pPr marL="0" indent="0">
              <a:buNone/>
            </a:pPr>
            <a:r>
              <a:rPr lang="en-US" dirty="0"/>
              <a:t>	 </a:t>
            </a:r>
            <a:r>
              <a:rPr lang="en-US" dirty="0" err="1"/>
              <a:t>i</a:t>
            </a:r>
            <a:r>
              <a:rPr lang="en-US" dirty="0"/>
              <a:t>) </a:t>
            </a:r>
            <a:r>
              <a:rPr lang="en-US" b="1" dirty="0"/>
              <a:t>Resource Representation: </a:t>
            </a:r>
            <a:r>
              <a:rPr lang="en-US" dirty="0"/>
              <a:t>Acquiring information about the contents of 		    each database </a:t>
            </a:r>
          </a:p>
          <a:p>
            <a:pPr marL="0" indent="0">
              <a:buNone/>
            </a:pPr>
            <a:r>
              <a:rPr lang="en-US" dirty="0"/>
              <a:t>	ii) </a:t>
            </a:r>
            <a:r>
              <a:rPr lang="en-US" b="1" dirty="0"/>
              <a:t>Resource Ranking:  </a:t>
            </a:r>
            <a:r>
              <a:rPr lang="en-US" dirty="0"/>
              <a:t>Ranking the resources and selecting a small number 	    of them for a given query</a:t>
            </a:r>
          </a:p>
          <a:p>
            <a:pPr marL="0" indent="0">
              <a:buNone/>
            </a:pPr>
            <a:r>
              <a:rPr lang="en-US" dirty="0"/>
              <a:t>	iii) </a:t>
            </a:r>
            <a:r>
              <a:rPr lang="en-US" b="1" dirty="0"/>
              <a:t>Result-Merging:</a:t>
            </a:r>
            <a:r>
              <a:rPr lang="en-US" dirty="0"/>
              <a:t> Merging the results returned from the selected 			   databases into a single ranked list before presenting it to the end user.</a:t>
            </a:r>
          </a:p>
          <a:p>
            <a:pPr marL="0" indent="0">
              <a:buNone/>
            </a:pPr>
            <a:endParaRPr lang="en-US" dirty="0"/>
          </a:p>
          <a:p>
            <a:endParaRPr lang="en-US" dirty="0"/>
          </a:p>
        </p:txBody>
      </p:sp>
    </p:spTree>
    <p:extLst>
      <p:ext uri="{BB962C8B-B14F-4D97-AF65-F5344CB8AC3E}">
        <p14:creationId xmlns:p14="http://schemas.microsoft.com/office/powerpoint/2010/main" val="2641705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Search Environments</a:t>
            </a:r>
            <a:endParaRPr lang="en-US" dirty="0"/>
          </a:p>
        </p:txBody>
      </p:sp>
      <p:sp>
        <p:nvSpPr>
          <p:cNvPr id="3" name="Content Placeholder 2"/>
          <p:cNvSpPr>
            <a:spLocks noGrp="1"/>
          </p:cNvSpPr>
          <p:nvPr>
            <p:ph idx="1"/>
          </p:nvPr>
        </p:nvSpPr>
        <p:spPr/>
        <p:txBody>
          <a:bodyPr/>
          <a:lstStyle/>
          <a:p>
            <a:r>
              <a:rPr lang="en-US" dirty="0"/>
              <a:t>Distributed Information Retrieval may work in either Cooperative Environment or Uncooperative environment.</a:t>
            </a:r>
          </a:p>
          <a:p>
            <a:r>
              <a:rPr lang="en-US" b="1" dirty="0"/>
              <a:t>Cooperative environments:</a:t>
            </a:r>
            <a:r>
              <a:rPr lang="en-US" dirty="0"/>
              <a:t> In which search engines could be relied upon to provide corpus vocabulary, corpus statistics, and search engine characteristics when requested to do so. </a:t>
            </a:r>
          </a:p>
          <a:p>
            <a:r>
              <a:rPr lang="en-US" dirty="0"/>
              <a:t>Uncooperative environments: Search engines only run queries and return documents. </a:t>
            </a:r>
          </a:p>
        </p:txBody>
      </p:sp>
    </p:spTree>
    <p:extLst>
      <p:ext uri="{BB962C8B-B14F-4D97-AF65-F5344CB8AC3E}">
        <p14:creationId xmlns:p14="http://schemas.microsoft.com/office/powerpoint/2010/main" val="3932827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D368-8498-43DF-9613-A35FDB8F0E6C}"/>
              </a:ext>
            </a:extLst>
          </p:cNvPr>
          <p:cNvSpPr>
            <a:spLocks noGrp="1"/>
          </p:cNvSpPr>
          <p:nvPr>
            <p:ph type="title"/>
          </p:nvPr>
        </p:nvSpPr>
        <p:spPr/>
        <p:txBody>
          <a:bodyPr/>
          <a:lstStyle/>
          <a:p>
            <a:r>
              <a:rPr lang="en-US" dirty="0" err="1"/>
              <a:t>ReDDE</a:t>
            </a:r>
            <a:endParaRPr lang="en-US" dirty="0"/>
          </a:p>
        </p:txBody>
      </p:sp>
      <p:sp>
        <p:nvSpPr>
          <p:cNvPr id="3" name="Content Placeholder 2">
            <a:extLst>
              <a:ext uri="{FF2B5EF4-FFF2-40B4-BE49-F238E27FC236}">
                <a16:creationId xmlns:a16="http://schemas.microsoft.com/office/drawing/2014/main" id="{5CDC00EB-787B-48FA-8E48-4FEAF35CA7CD}"/>
              </a:ext>
            </a:extLst>
          </p:cNvPr>
          <p:cNvSpPr>
            <a:spLocks noGrp="1"/>
          </p:cNvSpPr>
          <p:nvPr>
            <p:ph idx="1"/>
          </p:nvPr>
        </p:nvSpPr>
        <p:spPr/>
        <p:txBody>
          <a:bodyPr/>
          <a:lstStyle/>
          <a:p>
            <a:r>
              <a:rPr lang="en-US" dirty="0" err="1"/>
              <a:t>ReDDE</a:t>
            </a:r>
            <a:r>
              <a:rPr lang="en-US" dirty="0"/>
              <a:t> is a resource-ranking algorithm proposed by Si and Callan (2003)</a:t>
            </a:r>
          </a:p>
          <a:p>
            <a:r>
              <a:rPr lang="en-US" dirty="0"/>
              <a:t>The algorithm explicitly tries to estimate the distribution of relevant documents across the set of available databases. </a:t>
            </a:r>
          </a:p>
          <a:p>
            <a:r>
              <a:rPr lang="en-US" dirty="0"/>
              <a:t>The </a:t>
            </a:r>
            <a:r>
              <a:rPr lang="en-US" dirty="0" err="1"/>
              <a:t>ReDDE</a:t>
            </a:r>
            <a:r>
              <a:rPr lang="en-US" dirty="0"/>
              <a:t> algorithm considers both content similarity and database size when making its estimates. </a:t>
            </a:r>
          </a:p>
        </p:txBody>
      </p:sp>
    </p:spTree>
    <p:extLst>
      <p:ext uri="{BB962C8B-B14F-4D97-AF65-F5344CB8AC3E}">
        <p14:creationId xmlns:p14="http://schemas.microsoft.com/office/powerpoint/2010/main" val="10580042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1214-427F-4AAB-B0CE-7345255AD854}"/>
              </a:ext>
            </a:extLst>
          </p:cNvPr>
          <p:cNvSpPr>
            <a:spLocks noGrp="1"/>
          </p:cNvSpPr>
          <p:nvPr>
            <p:ph type="title"/>
          </p:nvPr>
        </p:nvSpPr>
        <p:spPr/>
        <p:txBody>
          <a:bodyPr/>
          <a:lstStyle/>
          <a:p>
            <a:r>
              <a:rPr lang="en-US" dirty="0"/>
              <a:t>How </a:t>
            </a:r>
            <a:r>
              <a:rPr lang="en-US" dirty="0" err="1"/>
              <a:t>ReDDE</a:t>
            </a:r>
            <a:r>
              <a:rPr lang="en-US" dirty="0"/>
              <a:t> works</a:t>
            </a:r>
          </a:p>
        </p:txBody>
      </p:sp>
      <p:sp>
        <p:nvSpPr>
          <p:cNvPr id="3" name="Content Placeholder 2">
            <a:extLst>
              <a:ext uri="{FF2B5EF4-FFF2-40B4-BE49-F238E27FC236}">
                <a16:creationId xmlns:a16="http://schemas.microsoft.com/office/drawing/2014/main" id="{463C9023-F2B9-413E-B686-108A15180308}"/>
              </a:ext>
            </a:extLst>
          </p:cNvPr>
          <p:cNvSpPr>
            <a:spLocks noGrp="1"/>
          </p:cNvSpPr>
          <p:nvPr>
            <p:ph idx="1"/>
          </p:nvPr>
        </p:nvSpPr>
        <p:spPr/>
        <p:txBody>
          <a:bodyPr/>
          <a:lstStyle/>
          <a:p>
            <a:pPr marL="0" indent="0">
              <a:buNone/>
            </a:pPr>
            <a:r>
              <a:rPr lang="en-US" dirty="0" err="1"/>
              <a:t>ReDDE</a:t>
            </a:r>
            <a:r>
              <a:rPr lang="en-US" dirty="0"/>
              <a:t> works as follows.</a:t>
            </a:r>
          </a:p>
          <a:p>
            <a:pPr>
              <a:buFont typeface="+mj-lt"/>
              <a:buAutoNum type="arabicPeriod"/>
            </a:pPr>
            <a:r>
              <a:rPr lang="en-US" dirty="0"/>
              <a:t>Sample a number of documents from each resource.</a:t>
            </a:r>
          </a:p>
          <a:p>
            <a:pPr>
              <a:buFont typeface="+mj-lt"/>
              <a:buAutoNum type="arabicPeriod"/>
            </a:pPr>
            <a:r>
              <a:rPr lang="en-US" dirty="0"/>
              <a:t>Index all sampled documents in a centralized sample index (CSI).</a:t>
            </a:r>
          </a:p>
          <a:p>
            <a:pPr>
              <a:buFont typeface="+mj-lt"/>
              <a:buAutoNum type="arabicPeriod"/>
            </a:pPr>
            <a:r>
              <a:rPr lang="en-US" dirty="0"/>
              <a:t>For a given user's query rank/score documents in CSI.</a:t>
            </a:r>
          </a:p>
          <a:p>
            <a:pPr>
              <a:buFont typeface="+mj-lt"/>
              <a:buAutoNum type="arabicPeriod"/>
            </a:pPr>
            <a:r>
              <a:rPr lang="en-US" dirty="0"/>
              <a:t>Consider the top </a:t>
            </a:r>
            <a:r>
              <a:rPr lang="en-US" i="1" dirty="0"/>
              <a:t>L</a:t>
            </a:r>
            <a:r>
              <a:rPr lang="en-US" dirty="0"/>
              <a:t> documents from this ranking.</a:t>
            </a:r>
          </a:p>
          <a:p>
            <a:pPr>
              <a:buFont typeface="+mj-lt"/>
              <a:buAutoNum type="arabicPeriod"/>
            </a:pPr>
            <a:r>
              <a:rPr lang="en-US" dirty="0"/>
              <a:t>Calculate a score for each resource based on its documents that appear in the top-</a:t>
            </a:r>
            <a:r>
              <a:rPr lang="en-US" i="1" dirty="0"/>
              <a:t>L</a:t>
            </a:r>
            <a:r>
              <a:rPr lang="en-US" dirty="0"/>
              <a:t>.</a:t>
            </a:r>
          </a:p>
          <a:p>
            <a:pPr>
              <a:buFont typeface="+mj-lt"/>
              <a:buAutoNum type="arabicPeriod"/>
            </a:pPr>
            <a:r>
              <a:rPr lang="en-US" dirty="0"/>
              <a:t>Than this number is scaled by </a:t>
            </a:r>
            <a:r>
              <a:rPr lang="en-US" b="1" dirty="0" err="1"/>
              <a:t>resource_size</a:t>
            </a:r>
            <a:r>
              <a:rPr lang="en-US" b="1" dirty="0"/>
              <a:t> </a:t>
            </a:r>
            <a:r>
              <a:rPr lang="en-US" dirty="0"/>
              <a:t>/ </a:t>
            </a:r>
            <a:r>
              <a:rPr lang="en-US" dirty="0" err="1"/>
              <a:t>size_of_sample</a:t>
            </a:r>
            <a:r>
              <a:rPr lang="en-US" dirty="0"/>
              <a:t>.</a:t>
            </a:r>
          </a:p>
          <a:p>
            <a:endParaRPr lang="en-US" dirty="0"/>
          </a:p>
        </p:txBody>
      </p:sp>
    </p:spTree>
    <p:extLst>
      <p:ext uri="{BB962C8B-B14F-4D97-AF65-F5344CB8AC3E}">
        <p14:creationId xmlns:p14="http://schemas.microsoft.com/office/powerpoint/2010/main" val="98966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BEA7-371B-4F06-A3F9-4B33885AE332}"/>
              </a:ext>
            </a:extLst>
          </p:cNvPr>
          <p:cNvSpPr>
            <a:spLocks noGrp="1"/>
          </p:cNvSpPr>
          <p:nvPr>
            <p:ph type="title"/>
          </p:nvPr>
        </p:nvSpPr>
        <p:spPr/>
        <p:txBody>
          <a:bodyPr/>
          <a:lstStyle/>
          <a:p>
            <a:r>
              <a:rPr lang="en-US" dirty="0"/>
              <a:t>DATABASE/RESOURCE SIZE ESTIMATION </a:t>
            </a:r>
          </a:p>
        </p:txBody>
      </p:sp>
      <p:sp>
        <p:nvSpPr>
          <p:cNvPr id="3" name="Content Placeholder 2">
            <a:extLst>
              <a:ext uri="{FF2B5EF4-FFF2-40B4-BE49-F238E27FC236}">
                <a16:creationId xmlns:a16="http://schemas.microsoft.com/office/drawing/2014/main" id="{4117AD9A-D97C-4745-8712-E3DDDFC205C3}"/>
              </a:ext>
            </a:extLst>
          </p:cNvPr>
          <p:cNvSpPr>
            <a:spLocks noGrp="1"/>
          </p:cNvSpPr>
          <p:nvPr>
            <p:ph idx="1"/>
          </p:nvPr>
        </p:nvSpPr>
        <p:spPr/>
        <p:txBody>
          <a:bodyPr/>
          <a:lstStyle/>
          <a:p>
            <a:r>
              <a:rPr lang="en-US" dirty="0"/>
              <a:t>Database size can be expressed in different ways, such as </a:t>
            </a:r>
          </a:p>
          <a:p>
            <a:pPr lvl="1"/>
            <a:r>
              <a:rPr lang="en-US" dirty="0"/>
              <a:t>the size of the vocabulary</a:t>
            </a:r>
          </a:p>
          <a:p>
            <a:pPr lvl="1"/>
            <a:r>
              <a:rPr lang="en-US" dirty="0"/>
              <a:t>the number of word occurrences</a:t>
            </a:r>
          </a:p>
          <a:p>
            <a:pPr lvl="1"/>
            <a:r>
              <a:rPr lang="en-US" dirty="0"/>
              <a:t>the number of documents. </a:t>
            </a:r>
          </a:p>
          <a:p>
            <a:r>
              <a:rPr lang="en-US" dirty="0"/>
              <a:t>In </a:t>
            </a:r>
            <a:r>
              <a:rPr lang="en-US" dirty="0" err="1"/>
              <a:t>ReDDE</a:t>
            </a:r>
            <a:r>
              <a:rPr lang="en-US" dirty="0"/>
              <a:t> </a:t>
            </a:r>
            <a:r>
              <a:rPr lang="en-US" dirty="0" smtClean="0"/>
              <a:t>framework considers </a:t>
            </a:r>
            <a:r>
              <a:rPr lang="en-US" dirty="0" smtClean="0">
                <a:solidFill>
                  <a:srgbClr val="0070C0"/>
                </a:solidFill>
              </a:rPr>
              <a:t>database </a:t>
            </a:r>
            <a:r>
              <a:rPr lang="en-US" dirty="0">
                <a:solidFill>
                  <a:srgbClr val="0070C0"/>
                </a:solidFill>
              </a:rPr>
              <a:t>size </a:t>
            </a:r>
            <a:r>
              <a:rPr lang="en-US" dirty="0" smtClean="0"/>
              <a:t>as </a:t>
            </a:r>
            <a:r>
              <a:rPr lang="en-US" dirty="0">
                <a:solidFill>
                  <a:srgbClr val="0070C0"/>
                </a:solidFill>
              </a:rPr>
              <a:t>number of documents</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438315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C780-50D0-47C2-BF6C-7723C088C5FA}"/>
              </a:ext>
            </a:extLst>
          </p:cNvPr>
          <p:cNvSpPr>
            <a:spLocks noGrp="1"/>
          </p:cNvSpPr>
          <p:nvPr>
            <p:ph type="title"/>
          </p:nvPr>
        </p:nvSpPr>
        <p:spPr/>
        <p:txBody>
          <a:bodyPr/>
          <a:lstStyle/>
          <a:p>
            <a:r>
              <a:rPr lang="en-US" b="1" dirty="0"/>
              <a:t>The Sample-Resample Method of Resource Size Estimation</a:t>
            </a:r>
            <a:endParaRPr lang="en-US" dirty="0"/>
          </a:p>
        </p:txBody>
      </p:sp>
      <p:sp>
        <p:nvSpPr>
          <p:cNvPr id="3" name="Content Placeholder 2">
            <a:extLst>
              <a:ext uri="{FF2B5EF4-FFF2-40B4-BE49-F238E27FC236}">
                <a16:creationId xmlns:a16="http://schemas.microsoft.com/office/drawing/2014/main" id="{2A75754A-E66B-4764-93AD-B8DA2D892101}"/>
              </a:ext>
            </a:extLst>
          </p:cNvPr>
          <p:cNvSpPr>
            <a:spLocks noGrp="1"/>
          </p:cNvSpPr>
          <p:nvPr>
            <p:ph idx="1"/>
          </p:nvPr>
        </p:nvSpPr>
        <p:spPr/>
        <p:txBody>
          <a:bodyPr/>
          <a:lstStyle/>
          <a:p>
            <a:pPr marL="0" indent="0">
              <a:buNone/>
            </a:pPr>
            <a:r>
              <a:rPr lang="en-US" dirty="0"/>
              <a:t>The </a:t>
            </a:r>
            <a:r>
              <a:rPr lang="en-US" i="1" dirty="0">
                <a:solidFill>
                  <a:srgbClr val="0070C0"/>
                </a:solidFill>
              </a:rPr>
              <a:t>sample-resample</a:t>
            </a:r>
            <a:r>
              <a:rPr lang="en-US" i="1" dirty="0"/>
              <a:t> </a:t>
            </a:r>
            <a:r>
              <a:rPr lang="en-US" dirty="0"/>
              <a:t>method of </a:t>
            </a:r>
            <a:r>
              <a:rPr lang="en-US" dirty="0">
                <a:solidFill>
                  <a:srgbClr val="0070C0"/>
                </a:solidFill>
              </a:rPr>
              <a:t>estimating database size </a:t>
            </a:r>
            <a:r>
              <a:rPr lang="en-US" dirty="0"/>
              <a:t>is as follows. </a:t>
            </a:r>
          </a:p>
          <a:p>
            <a:r>
              <a:rPr lang="en-US" dirty="0"/>
              <a:t>A </a:t>
            </a:r>
            <a:r>
              <a:rPr lang="en-US" dirty="0">
                <a:solidFill>
                  <a:srgbClr val="0070C0"/>
                </a:solidFill>
              </a:rPr>
              <a:t>term</a:t>
            </a:r>
            <a:r>
              <a:rPr lang="en-US" dirty="0"/>
              <a:t> from the database’s resource description is </a:t>
            </a:r>
            <a:r>
              <a:rPr lang="en-US" dirty="0">
                <a:solidFill>
                  <a:srgbClr val="0070C0"/>
                </a:solidFill>
              </a:rPr>
              <a:t>picked </a:t>
            </a:r>
            <a:r>
              <a:rPr lang="en-US" dirty="0"/>
              <a:t>randomly and submitted to the database as a single-term query (</a:t>
            </a:r>
            <a:r>
              <a:rPr lang="en-US" i="1" dirty="0"/>
              <a:t>resampling</a:t>
            </a:r>
            <a:r>
              <a:rPr lang="en-US" dirty="0"/>
              <a:t>)</a:t>
            </a:r>
          </a:p>
          <a:p>
            <a:r>
              <a:rPr lang="en-US" dirty="0" smtClean="0"/>
              <a:t>The </a:t>
            </a:r>
            <a:r>
              <a:rPr lang="en-US" dirty="0"/>
              <a:t>database </a:t>
            </a:r>
            <a:r>
              <a:rPr lang="en-US" dirty="0">
                <a:solidFill>
                  <a:srgbClr val="0070C0"/>
                </a:solidFill>
              </a:rPr>
              <a:t>returns</a:t>
            </a:r>
            <a:r>
              <a:rPr lang="en-US" dirty="0"/>
              <a:t> the number of documents that match this one-term query (the </a:t>
            </a:r>
            <a:r>
              <a:rPr lang="en-US" i="1" dirty="0"/>
              <a:t>document frequency </a:t>
            </a:r>
            <a:r>
              <a:rPr lang="en-US" dirty="0"/>
              <a:t>of the term) and the </a:t>
            </a:r>
            <a:r>
              <a:rPr lang="en-US" dirty="0">
                <a:solidFill>
                  <a:srgbClr val="0070C0"/>
                </a:solidFill>
              </a:rPr>
              <a:t>ids</a:t>
            </a:r>
            <a:r>
              <a:rPr lang="en-US" dirty="0"/>
              <a:t> of a few top-ranked </a:t>
            </a:r>
            <a:r>
              <a:rPr lang="en-US" dirty="0" smtClean="0"/>
              <a:t>documents, </a:t>
            </a:r>
            <a:r>
              <a:rPr lang="en-US" dirty="0" smtClean="0">
                <a:solidFill>
                  <a:srgbClr val="0070C0"/>
                </a:solidFill>
              </a:rPr>
              <a:t>ids</a:t>
            </a:r>
            <a:r>
              <a:rPr lang="en-US" dirty="0" smtClean="0"/>
              <a:t> are not used here.</a:t>
            </a:r>
          </a:p>
          <a:p>
            <a:r>
              <a:rPr lang="en-US" dirty="0" smtClean="0"/>
              <a:t>It is assumed that each </a:t>
            </a:r>
            <a:r>
              <a:rPr lang="en-US" dirty="0"/>
              <a:t>resource description lists the number of documents sampled, the terms contained in sampled documents, and the number of sampled documents containing each </a:t>
            </a:r>
            <a:r>
              <a:rPr lang="en-US" dirty="0" smtClean="0"/>
              <a:t>term [2]</a:t>
            </a:r>
            <a:endParaRPr lang="en-US" dirty="0"/>
          </a:p>
        </p:txBody>
      </p:sp>
    </p:spTree>
    <p:extLst>
      <p:ext uri="{BB962C8B-B14F-4D97-AF65-F5344CB8AC3E}">
        <p14:creationId xmlns:p14="http://schemas.microsoft.com/office/powerpoint/2010/main" val="251012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2DB0-F325-4F50-9E15-1EC4B8E39AD5}"/>
              </a:ext>
            </a:extLst>
          </p:cNvPr>
          <p:cNvSpPr>
            <a:spLocks noGrp="1"/>
          </p:cNvSpPr>
          <p:nvPr>
            <p:ph type="title"/>
          </p:nvPr>
        </p:nvSpPr>
        <p:spPr/>
        <p:txBody>
          <a:bodyPr/>
          <a:lstStyle/>
          <a:p>
            <a:r>
              <a:rPr lang="en-US" b="1" dirty="0"/>
              <a:t>The Sample-Resample Method of Resource Size </a:t>
            </a:r>
            <a:r>
              <a:rPr lang="en-US" b="1" dirty="0" smtClean="0"/>
              <a:t>Estimation Cont..</a:t>
            </a:r>
            <a:endParaRPr lang="en-US" dirty="0"/>
          </a:p>
        </p:txBody>
      </p:sp>
      <p:sp>
        <p:nvSpPr>
          <p:cNvPr id="3" name="Content Placeholder 2">
            <a:extLst>
              <a:ext uri="{FF2B5EF4-FFF2-40B4-BE49-F238E27FC236}">
                <a16:creationId xmlns:a16="http://schemas.microsoft.com/office/drawing/2014/main" id="{5AD2098C-89D9-49CE-9D58-97B3AB05258A}"/>
              </a:ext>
            </a:extLst>
          </p:cNvPr>
          <p:cNvSpPr>
            <a:spLocks noGrp="1"/>
          </p:cNvSpPr>
          <p:nvPr>
            <p:ph idx="1"/>
          </p:nvPr>
        </p:nvSpPr>
        <p:spPr/>
        <p:txBody>
          <a:bodyPr>
            <a:normAutofit lnSpcReduction="10000"/>
          </a:bodyPr>
          <a:lstStyle/>
          <a:p>
            <a:pPr marL="0" indent="0">
              <a:buNone/>
            </a:pPr>
            <a:r>
              <a:rPr lang="en-US" dirty="0"/>
              <a:t>Let</a:t>
            </a:r>
          </a:p>
          <a:p>
            <a:r>
              <a:rPr lang="en-US" dirty="0" err="1" smtClean="0"/>
              <a:t>Cj</a:t>
            </a:r>
            <a:r>
              <a:rPr lang="en-US" dirty="0"/>
              <a:t>: the database/resource</a:t>
            </a:r>
          </a:p>
          <a:p>
            <a:r>
              <a:rPr lang="en-US" dirty="0" err="1">
                <a:solidFill>
                  <a:schemeClr val="tx1"/>
                </a:solidFill>
              </a:rPr>
              <a:t>Cj_samp</a:t>
            </a:r>
            <a:r>
              <a:rPr lang="en-US" dirty="0"/>
              <a:t>: </a:t>
            </a:r>
            <a:r>
              <a:rPr lang="en-US" dirty="0" smtClean="0"/>
              <a:t>the </a:t>
            </a:r>
            <a:r>
              <a:rPr lang="en-US" dirty="0" smtClean="0">
                <a:solidFill>
                  <a:srgbClr val="0070C0"/>
                </a:solidFill>
              </a:rPr>
              <a:t>documents sampled </a:t>
            </a:r>
            <a:r>
              <a:rPr lang="en-US" dirty="0"/>
              <a:t>from the database when the resource description was </a:t>
            </a:r>
            <a:r>
              <a:rPr lang="en-US" dirty="0" smtClean="0"/>
              <a:t>created</a:t>
            </a:r>
            <a:r>
              <a:rPr lang="en-US" dirty="0"/>
              <a:t>. </a:t>
            </a:r>
          </a:p>
          <a:p>
            <a:r>
              <a:rPr lang="en-US" dirty="0" err="1" smtClean="0">
                <a:solidFill>
                  <a:srgbClr val="FF0000"/>
                </a:solidFill>
              </a:rPr>
              <a:t>Ncj</a:t>
            </a:r>
            <a:r>
              <a:rPr lang="en-US" dirty="0"/>
              <a:t>: the (unknown) size of </a:t>
            </a:r>
            <a:r>
              <a:rPr lang="en-US" dirty="0" err="1"/>
              <a:t>Cj</a:t>
            </a:r>
            <a:endParaRPr lang="en-US" dirty="0"/>
          </a:p>
          <a:p>
            <a:r>
              <a:rPr lang="en-US" dirty="0" smtClean="0">
                <a:solidFill>
                  <a:srgbClr val="0070C0"/>
                </a:solidFill>
              </a:rPr>
              <a:t>N </a:t>
            </a:r>
            <a:r>
              <a:rPr lang="en-US" dirty="0" err="1" smtClean="0">
                <a:solidFill>
                  <a:srgbClr val="0070C0"/>
                </a:solidFill>
              </a:rPr>
              <a:t>cj_samp</a:t>
            </a:r>
            <a:r>
              <a:rPr lang="en-US" dirty="0"/>
              <a:t>: the size of </a:t>
            </a:r>
            <a:r>
              <a:rPr lang="en-US" dirty="0" err="1" smtClean="0"/>
              <a:t>Cj_samp</a:t>
            </a:r>
            <a:r>
              <a:rPr lang="en-US" dirty="0" smtClean="0"/>
              <a:t> (size of documents sampled)</a:t>
            </a:r>
            <a:endParaRPr lang="en-US" dirty="0"/>
          </a:p>
          <a:p>
            <a:r>
              <a:rPr lang="en-US" dirty="0" smtClean="0"/>
              <a:t>qi: </a:t>
            </a:r>
            <a:r>
              <a:rPr lang="en-US" dirty="0"/>
              <a:t>the query term selected from the resource description for </a:t>
            </a:r>
            <a:r>
              <a:rPr lang="en-US" dirty="0" err="1" smtClean="0"/>
              <a:t>Cj</a:t>
            </a:r>
            <a:r>
              <a:rPr lang="en-US" dirty="0" smtClean="0"/>
              <a:t> (database).</a:t>
            </a:r>
            <a:endParaRPr lang="en-US" dirty="0"/>
          </a:p>
          <a:p>
            <a:r>
              <a:rPr lang="en-US" dirty="0" err="1">
                <a:solidFill>
                  <a:srgbClr val="0070C0"/>
                </a:solidFill>
              </a:rPr>
              <a:t>d</a:t>
            </a:r>
            <a:r>
              <a:rPr lang="en-US" dirty="0" err="1" smtClean="0">
                <a:solidFill>
                  <a:srgbClr val="0070C0"/>
                </a:solidFill>
              </a:rPr>
              <a:t>f</a:t>
            </a:r>
            <a:r>
              <a:rPr lang="en-US" dirty="0" smtClean="0">
                <a:solidFill>
                  <a:srgbClr val="0070C0"/>
                </a:solidFill>
              </a:rPr>
              <a:t> </a:t>
            </a:r>
            <a:r>
              <a:rPr lang="en-US" dirty="0" err="1" smtClean="0">
                <a:solidFill>
                  <a:srgbClr val="0070C0"/>
                </a:solidFill>
              </a:rPr>
              <a:t>qicj</a:t>
            </a:r>
            <a:r>
              <a:rPr lang="en-US" dirty="0"/>
              <a:t>: the number of documents in </a:t>
            </a:r>
            <a:r>
              <a:rPr lang="en-US" dirty="0" err="1"/>
              <a:t>Cj</a:t>
            </a:r>
            <a:r>
              <a:rPr lang="en-US" dirty="0"/>
              <a:t> </a:t>
            </a:r>
            <a:r>
              <a:rPr lang="en-US" dirty="0" smtClean="0"/>
              <a:t>(database) that </a:t>
            </a:r>
            <a:r>
              <a:rPr lang="en-US" dirty="0"/>
              <a:t>contain qi (returned by the search engine) </a:t>
            </a:r>
          </a:p>
          <a:p>
            <a:r>
              <a:rPr lang="en-US" dirty="0" err="1">
                <a:solidFill>
                  <a:srgbClr val="0070C0"/>
                </a:solidFill>
              </a:rPr>
              <a:t>df_qicj_samp</a:t>
            </a:r>
            <a:r>
              <a:rPr lang="en-US" dirty="0"/>
              <a:t>: the number of documents in </a:t>
            </a:r>
            <a:r>
              <a:rPr lang="en-US" dirty="0" err="1"/>
              <a:t>Cj_samp</a:t>
            </a:r>
            <a:r>
              <a:rPr lang="en-US" dirty="0"/>
              <a:t> that contain qi.</a:t>
            </a:r>
          </a:p>
          <a:p>
            <a:pPr marL="0" indent="0">
              <a:buNone/>
            </a:pPr>
            <a:r>
              <a:rPr lang="en-US" dirty="0"/>
              <a:t>Then size of resource can be estimated as </a:t>
            </a:r>
          </a:p>
          <a:p>
            <a:pPr marL="0" indent="0">
              <a:buNone/>
            </a:pPr>
            <a:endParaRPr lang="en-US" dirty="0"/>
          </a:p>
        </p:txBody>
      </p:sp>
      <p:pic>
        <p:nvPicPr>
          <p:cNvPr id="4" name="Picture 3">
            <a:extLst>
              <a:ext uri="{FF2B5EF4-FFF2-40B4-BE49-F238E27FC236}">
                <a16:creationId xmlns:a16="http://schemas.microsoft.com/office/drawing/2014/main" id="{4E00BDAD-42D7-4779-9EA9-B84048CA5B8F}"/>
              </a:ext>
            </a:extLst>
          </p:cNvPr>
          <p:cNvPicPr>
            <a:picLocks noChangeAspect="1"/>
          </p:cNvPicPr>
          <p:nvPr/>
        </p:nvPicPr>
        <p:blipFill>
          <a:blip r:embed="rId2"/>
          <a:stretch>
            <a:fillRect/>
          </a:stretch>
        </p:blipFill>
        <p:spPr>
          <a:xfrm>
            <a:off x="5126084" y="5708508"/>
            <a:ext cx="2254003" cy="796951"/>
          </a:xfrm>
          <a:prstGeom prst="rect">
            <a:avLst/>
          </a:prstGeom>
        </p:spPr>
      </p:pic>
    </p:spTree>
    <p:extLst>
      <p:ext uri="{BB962C8B-B14F-4D97-AF65-F5344CB8AC3E}">
        <p14:creationId xmlns:p14="http://schemas.microsoft.com/office/powerpoint/2010/main" val="2617550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EADC-835D-4C85-BE85-DB24539804B6}"/>
              </a:ext>
            </a:extLst>
          </p:cNvPr>
          <p:cNvSpPr>
            <a:spLocks noGrp="1"/>
          </p:cNvSpPr>
          <p:nvPr>
            <p:ph type="title"/>
          </p:nvPr>
        </p:nvSpPr>
        <p:spPr/>
        <p:txBody>
          <a:bodyPr/>
          <a:lstStyle/>
          <a:p>
            <a:r>
              <a:rPr lang="en-US" b="1" dirty="0"/>
              <a:t>RESOUCE SELECTION</a:t>
            </a:r>
            <a:endParaRPr lang="en-US" dirty="0"/>
          </a:p>
        </p:txBody>
      </p:sp>
      <p:sp>
        <p:nvSpPr>
          <p:cNvPr id="3" name="Content Placeholder 2">
            <a:extLst>
              <a:ext uri="{FF2B5EF4-FFF2-40B4-BE49-F238E27FC236}">
                <a16:creationId xmlns:a16="http://schemas.microsoft.com/office/drawing/2014/main" id="{903DA63E-AFDB-4AE6-A320-D001BE0D229F}"/>
              </a:ext>
            </a:extLst>
          </p:cNvPr>
          <p:cNvSpPr>
            <a:spLocks noGrp="1"/>
          </p:cNvSpPr>
          <p:nvPr>
            <p:ph idx="1"/>
          </p:nvPr>
        </p:nvSpPr>
        <p:spPr/>
        <p:txBody>
          <a:bodyPr>
            <a:normAutofit/>
          </a:bodyPr>
          <a:lstStyle/>
          <a:p>
            <a:r>
              <a:rPr lang="en-US" dirty="0"/>
              <a:t>The goal of resource selection is to select a small set of resources </a:t>
            </a:r>
            <a:r>
              <a:rPr lang="en-US" dirty="0" smtClean="0"/>
              <a:t>(databases) that </a:t>
            </a:r>
            <a:r>
              <a:rPr lang="en-US" dirty="0"/>
              <a:t>contain a lot of relevant documents.</a:t>
            </a:r>
          </a:p>
          <a:p>
            <a:r>
              <a:rPr lang="en-US" dirty="0"/>
              <a:t>The number of documents relevant to query q in </a:t>
            </a:r>
            <a:r>
              <a:rPr lang="en-US" dirty="0">
                <a:solidFill>
                  <a:srgbClr val="0070C0"/>
                </a:solidFill>
              </a:rPr>
              <a:t>database </a:t>
            </a:r>
            <a:r>
              <a:rPr lang="en-US" dirty="0" err="1">
                <a:solidFill>
                  <a:srgbClr val="0070C0"/>
                </a:solidFill>
              </a:rPr>
              <a:t>Cj</a:t>
            </a:r>
            <a:r>
              <a:rPr lang="en-US" dirty="0">
                <a:solidFill>
                  <a:srgbClr val="0070C0"/>
                </a:solidFill>
              </a:rPr>
              <a:t> </a:t>
            </a:r>
            <a:r>
              <a:rPr lang="en-US" dirty="0"/>
              <a:t>is estimated as:</a:t>
            </a:r>
          </a:p>
          <a:p>
            <a:endParaRPr lang="en-US" dirty="0"/>
          </a:p>
          <a:p>
            <a:endParaRPr lang="en-US" dirty="0"/>
          </a:p>
          <a:p>
            <a:endParaRPr lang="en-US" dirty="0"/>
          </a:p>
          <a:p>
            <a:pPr marL="0" indent="0">
              <a:buNone/>
            </a:pPr>
            <a:r>
              <a:rPr lang="en-US" dirty="0"/>
              <a:t>Where,</a:t>
            </a:r>
          </a:p>
          <a:p>
            <a:pPr marL="0" indent="0">
              <a:buNone/>
            </a:pPr>
            <a:r>
              <a:rPr lang="en-US" dirty="0"/>
              <a:t>	- </a:t>
            </a:r>
            <a:r>
              <a:rPr lang="en-US" dirty="0" err="1"/>
              <a:t>Ncj_samp</a:t>
            </a:r>
            <a:r>
              <a:rPr lang="en-US" dirty="0"/>
              <a:t> is the number of documents sampled from </a:t>
            </a:r>
            <a:r>
              <a:rPr lang="en-US" dirty="0" err="1" smtClean="0"/>
              <a:t>Cj</a:t>
            </a:r>
            <a:r>
              <a:rPr lang="en-US" dirty="0" smtClean="0"/>
              <a:t> (database)</a:t>
            </a:r>
            <a:endParaRPr lang="en-US" dirty="0"/>
          </a:p>
          <a:p>
            <a:pPr marL="0" indent="0">
              <a:buNone/>
            </a:pPr>
            <a:r>
              <a:rPr lang="en-US" dirty="0"/>
              <a:t>	- </a:t>
            </a:r>
            <a:r>
              <a:rPr lang="en-US" dirty="0" err="1"/>
              <a:t>Ncj</a:t>
            </a:r>
            <a:r>
              <a:rPr lang="en-US" dirty="0"/>
              <a:t> is the estimated size of </a:t>
            </a:r>
            <a:r>
              <a:rPr lang="en-US" dirty="0" smtClean="0"/>
              <a:t>resource (previous slide)</a:t>
            </a:r>
            <a:endParaRPr lang="en-US" dirty="0"/>
          </a:p>
          <a:p>
            <a:pPr marL="457200" lvl="1" indent="0">
              <a:buNone/>
            </a:pPr>
            <a:r>
              <a:rPr lang="en-US" sz="1800" dirty="0"/>
              <a:t>- </a:t>
            </a:r>
            <a:r>
              <a:rPr lang="en-US" sz="1800" dirty="0">
                <a:solidFill>
                  <a:srgbClr val="0070C0"/>
                </a:solidFill>
              </a:rPr>
              <a:t>P (</a:t>
            </a:r>
            <a:r>
              <a:rPr lang="en-US" sz="1800" dirty="0" err="1">
                <a:solidFill>
                  <a:srgbClr val="0070C0"/>
                </a:solidFill>
              </a:rPr>
              <a:t>rel</a:t>
            </a:r>
            <a:r>
              <a:rPr lang="en-US" sz="1800" dirty="0">
                <a:solidFill>
                  <a:srgbClr val="0070C0"/>
                </a:solidFill>
              </a:rPr>
              <a:t> | di) </a:t>
            </a:r>
            <a:r>
              <a:rPr lang="en-US" sz="1800" dirty="0"/>
              <a:t>is the probability of relevance given a specific document.</a:t>
            </a:r>
          </a:p>
        </p:txBody>
      </p:sp>
      <p:pic>
        <p:nvPicPr>
          <p:cNvPr id="4" name="Picture 3">
            <a:extLst>
              <a:ext uri="{FF2B5EF4-FFF2-40B4-BE49-F238E27FC236}">
                <a16:creationId xmlns:a16="http://schemas.microsoft.com/office/drawing/2014/main" id="{28192670-41C4-4044-9B8B-63642ED7BF5C}"/>
              </a:ext>
            </a:extLst>
          </p:cNvPr>
          <p:cNvPicPr>
            <a:picLocks noChangeAspect="1"/>
          </p:cNvPicPr>
          <p:nvPr/>
        </p:nvPicPr>
        <p:blipFill>
          <a:blip r:embed="rId2"/>
          <a:stretch>
            <a:fillRect/>
          </a:stretch>
        </p:blipFill>
        <p:spPr>
          <a:xfrm>
            <a:off x="2436566" y="3388671"/>
            <a:ext cx="5536480" cy="891782"/>
          </a:xfrm>
          <a:prstGeom prst="rect">
            <a:avLst/>
          </a:prstGeom>
        </p:spPr>
      </p:pic>
    </p:spTree>
    <p:extLst>
      <p:ext uri="{BB962C8B-B14F-4D97-AF65-F5344CB8AC3E}">
        <p14:creationId xmlns:p14="http://schemas.microsoft.com/office/powerpoint/2010/main" val="257845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2184</TotalTime>
  <Words>662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Relevant Document Distribution Estimation Method for  Resource Selection</vt:lpstr>
      <vt:lpstr>Introduction</vt:lpstr>
      <vt:lpstr>Search Environments</vt:lpstr>
      <vt:lpstr>ReDDE</vt:lpstr>
      <vt:lpstr>How ReDDE works</vt:lpstr>
      <vt:lpstr>DATABASE/RESOURCE SIZE ESTIMATION </vt:lpstr>
      <vt:lpstr>The Sample-Resample Method of Resource Size Estimation</vt:lpstr>
      <vt:lpstr>The Sample-Resample Method of Resource Size Estimation Cont..</vt:lpstr>
      <vt:lpstr>RESOUCE SELECTION</vt:lpstr>
      <vt:lpstr>Probability of Relevance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Relevant Document Distribution Estimation Method for  Resource Selection</dc:title>
  <dc:creator>Zarmeen</dc:creator>
  <cp:lastModifiedBy>Dr. Shakeel Ahmed Khoja / Chairperson-Department of Computer Science @ City Campus</cp:lastModifiedBy>
  <cp:revision>25</cp:revision>
  <dcterms:created xsi:type="dcterms:W3CDTF">2017-11-01T11:24:36Z</dcterms:created>
  <dcterms:modified xsi:type="dcterms:W3CDTF">2017-11-04T13:31:38Z</dcterms:modified>
</cp:coreProperties>
</file>