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A773-3ED4-4B6D-B8B6-04DA55D71F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2A8F17-AE2B-4877-B7B0-B5F5AAA0D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CB3D8A-3D60-4A00-B69B-DF7988F04450}"/>
              </a:ext>
            </a:extLst>
          </p:cNvPr>
          <p:cNvSpPr>
            <a:spLocks noGrp="1"/>
          </p:cNvSpPr>
          <p:nvPr>
            <p:ph type="dt" sz="half" idx="10"/>
          </p:nvPr>
        </p:nvSpPr>
        <p:spPr/>
        <p:txBody>
          <a:bodyPr/>
          <a:lstStyle/>
          <a:p>
            <a:fld id="{7CA6A97C-26DF-4302-8BD7-8E3E9F699ADC}" type="datetimeFigureOut">
              <a:rPr lang="en-US" smtClean="0"/>
              <a:t>11/4/2017</a:t>
            </a:fld>
            <a:endParaRPr lang="en-US"/>
          </a:p>
        </p:txBody>
      </p:sp>
      <p:sp>
        <p:nvSpPr>
          <p:cNvPr id="5" name="Footer Placeholder 4">
            <a:extLst>
              <a:ext uri="{FF2B5EF4-FFF2-40B4-BE49-F238E27FC236}">
                <a16:creationId xmlns:a16="http://schemas.microsoft.com/office/drawing/2014/main" id="{D1D4D4EB-945F-4317-B658-616CF09BD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80D01-31B5-4B13-B96A-5393FB4DAE4C}"/>
              </a:ext>
            </a:extLst>
          </p:cNvPr>
          <p:cNvSpPr>
            <a:spLocks noGrp="1"/>
          </p:cNvSpPr>
          <p:nvPr>
            <p:ph type="sldNum" sz="quarter" idx="12"/>
          </p:nvPr>
        </p:nvSpPr>
        <p:spPr/>
        <p:txBody>
          <a:bodyPr/>
          <a:lstStyle/>
          <a:p>
            <a:fld id="{03AC0432-5A2D-4EA3-8C01-D6590238A1F5}" type="slidenum">
              <a:rPr lang="en-US" smtClean="0"/>
              <a:t>‹#›</a:t>
            </a:fld>
            <a:endParaRPr lang="en-US"/>
          </a:p>
        </p:txBody>
      </p:sp>
    </p:spTree>
    <p:extLst>
      <p:ext uri="{BB962C8B-B14F-4D97-AF65-F5344CB8AC3E}">
        <p14:creationId xmlns:p14="http://schemas.microsoft.com/office/powerpoint/2010/main" val="2359648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D8BC-7CAD-4CAE-A43F-48DA7D6D39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58FE91-88B9-4230-96A9-4A962C8487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236AAB-8C35-4181-81E1-92DE0BBFF83E}"/>
              </a:ext>
            </a:extLst>
          </p:cNvPr>
          <p:cNvSpPr>
            <a:spLocks noGrp="1"/>
          </p:cNvSpPr>
          <p:nvPr>
            <p:ph type="dt" sz="half" idx="10"/>
          </p:nvPr>
        </p:nvSpPr>
        <p:spPr/>
        <p:txBody>
          <a:bodyPr/>
          <a:lstStyle/>
          <a:p>
            <a:fld id="{7CA6A97C-26DF-4302-8BD7-8E3E9F699ADC}" type="datetimeFigureOut">
              <a:rPr lang="en-US" smtClean="0"/>
              <a:t>11/4/2017</a:t>
            </a:fld>
            <a:endParaRPr lang="en-US"/>
          </a:p>
        </p:txBody>
      </p:sp>
      <p:sp>
        <p:nvSpPr>
          <p:cNvPr id="5" name="Footer Placeholder 4">
            <a:extLst>
              <a:ext uri="{FF2B5EF4-FFF2-40B4-BE49-F238E27FC236}">
                <a16:creationId xmlns:a16="http://schemas.microsoft.com/office/drawing/2014/main" id="{5AFE716F-A18B-4FF5-B995-0B6ADF4E4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D57C4F-6F56-4278-880F-45AF0A1829E9}"/>
              </a:ext>
            </a:extLst>
          </p:cNvPr>
          <p:cNvSpPr>
            <a:spLocks noGrp="1"/>
          </p:cNvSpPr>
          <p:nvPr>
            <p:ph type="sldNum" sz="quarter" idx="12"/>
          </p:nvPr>
        </p:nvSpPr>
        <p:spPr/>
        <p:txBody>
          <a:bodyPr/>
          <a:lstStyle/>
          <a:p>
            <a:fld id="{03AC0432-5A2D-4EA3-8C01-D6590238A1F5}" type="slidenum">
              <a:rPr lang="en-US" smtClean="0"/>
              <a:t>‹#›</a:t>
            </a:fld>
            <a:endParaRPr lang="en-US"/>
          </a:p>
        </p:txBody>
      </p:sp>
    </p:spTree>
    <p:extLst>
      <p:ext uri="{BB962C8B-B14F-4D97-AF65-F5344CB8AC3E}">
        <p14:creationId xmlns:p14="http://schemas.microsoft.com/office/powerpoint/2010/main" val="3012463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DA6628-6D87-4CA9-9B2F-56096E66BB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1A29B1-DC04-45D6-BE39-AB2CD47A71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8BF95-3476-4520-9EC1-39A20E54C7B0}"/>
              </a:ext>
            </a:extLst>
          </p:cNvPr>
          <p:cNvSpPr>
            <a:spLocks noGrp="1"/>
          </p:cNvSpPr>
          <p:nvPr>
            <p:ph type="dt" sz="half" idx="10"/>
          </p:nvPr>
        </p:nvSpPr>
        <p:spPr/>
        <p:txBody>
          <a:bodyPr/>
          <a:lstStyle/>
          <a:p>
            <a:fld id="{7CA6A97C-26DF-4302-8BD7-8E3E9F699ADC}" type="datetimeFigureOut">
              <a:rPr lang="en-US" smtClean="0"/>
              <a:t>11/4/2017</a:t>
            </a:fld>
            <a:endParaRPr lang="en-US"/>
          </a:p>
        </p:txBody>
      </p:sp>
      <p:sp>
        <p:nvSpPr>
          <p:cNvPr id="5" name="Footer Placeholder 4">
            <a:extLst>
              <a:ext uri="{FF2B5EF4-FFF2-40B4-BE49-F238E27FC236}">
                <a16:creationId xmlns:a16="http://schemas.microsoft.com/office/drawing/2014/main" id="{C79C22E0-4662-48E2-BBBA-8C35965EC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C6F49-659A-473B-8A28-3E9CB321911B}"/>
              </a:ext>
            </a:extLst>
          </p:cNvPr>
          <p:cNvSpPr>
            <a:spLocks noGrp="1"/>
          </p:cNvSpPr>
          <p:nvPr>
            <p:ph type="sldNum" sz="quarter" idx="12"/>
          </p:nvPr>
        </p:nvSpPr>
        <p:spPr/>
        <p:txBody>
          <a:bodyPr/>
          <a:lstStyle/>
          <a:p>
            <a:fld id="{03AC0432-5A2D-4EA3-8C01-D6590238A1F5}" type="slidenum">
              <a:rPr lang="en-US" smtClean="0"/>
              <a:t>‹#›</a:t>
            </a:fld>
            <a:endParaRPr lang="en-US"/>
          </a:p>
        </p:txBody>
      </p:sp>
    </p:spTree>
    <p:extLst>
      <p:ext uri="{BB962C8B-B14F-4D97-AF65-F5344CB8AC3E}">
        <p14:creationId xmlns:p14="http://schemas.microsoft.com/office/powerpoint/2010/main" val="400973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705C5-0FDA-418E-A319-2A6C9EBFE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7A16A-2AE7-42BC-8E2F-1BDA1FBF56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2C7FA-35E9-4350-9A23-4BFF9B513889}"/>
              </a:ext>
            </a:extLst>
          </p:cNvPr>
          <p:cNvSpPr>
            <a:spLocks noGrp="1"/>
          </p:cNvSpPr>
          <p:nvPr>
            <p:ph type="dt" sz="half" idx="10"/>
          </p:nvPr>
        </p:nvSpPr>
        <p:spPr/>
        <p:txBody>
          <a:bodyPr/>
          <a:lstStyle/>
          <a:p>
            <a:fld id="{7CA6A97C-26DF-4302-8BD7-8E3E9F699ADC}" type="datetimeFigureOut">
              <a:rPr lang="en-US" smtClean="0"/>
              <a:t>11/4/2017</a:t>
            </a:fld>
            <a:endParaRPr lang="en-US"/>
          </a:p>
        </p:txBody>
      </p:sp>
      <p:sp>
        <p:nvSpPr>
          <p:cNvPr id="5" name="Footer Placeholder 4">
            <a:extLst>
              <a:ext uri="{FF2B5EF4-FFF2-40B4-BE49-F238E27FC236}">
                <a16:creationId xmlns:a16="http://schemas.microsoft.com/office/drawing/2014/main" id="{BFA1A46D-149F-4FA9-937D-D3E538E20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473354-A65E-4415-B982-A6757698DA71}"/>
              </a:ext>
            </a:extLst>
          </p:cNvPr>
          <p:cNvSpPr>
            <a:spLocks noGrp="1"/>
          </p:cNvSpPr>
          <p:nvPr>
            <p:ph type="sldNum" sz="quarter" idx="12"/>
          </p:nvPr>
        </p:nvSpPr>
        <p:spPr/>
        <p:txBody>
          <a:bodyPr/>
          <a:lstStyle/>
          <a:p>
            <a:fld id="{03AC0432-5A2D-4EA3-8C01-D6590238A1F5}" type="slidenum">
              <a:rPr lang="en-US" smtClean="0"/>
              <a:t>‹#›</a:t>
            </a:fld>
            <a:endParaRPr lang="en-US"/>
          </a:p>
        </p:txBody>
      </p:sp>
    </p:spTree>
    <p:extLst>
      <p:ext uri="{BB962C8B-B14F-4D97-AF65-F5344CB8AC3E}">
        <p14:creationId xmlns:p14="http://schemas.microsoft.com/office/powerpoint/2010/main" val="92196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AE38-24EF-4FC5-85BA-AFE7E1B89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EF9ACF-A2ED-49E6-A73D-7C23B1BE3D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CDA6C7-1800-4421-8398-F62BA8B26636}"/>
              </a:ext>
            </a:extLst>
          </p:cNvPr>
          <p:cNvSpPr>
            <a:spLocks noGrp="1"/>
          </p:cNvSpPr>
          <p:nvPr>
            <p:ph type="dt" sz="half" idx="10"/>
          </p:nvPr>
        </p:nvSpPr>
        <p:spPr/>
        <p:txBody>
          <a:bodyPr/>
          <a:lstStyle/>
          <a:p>
            <a:fld id="{7CA6A97C-26DF-4302-8BD7-8E3E9F699ADC}" type="datetimeFigureOut">
              <a:rPr lang="en-US" smtClean="0"/>
              <a:t>11/4/2017</a:t>
            </a:fld>
            <a:endParaRPr lang="en-US"/>
          </a:p>
        </p:txBody>
      </p:sp>
      <p:sp>
        <p:nvSpPr>
          <p:cNvPr id="5" name="Footer Placeholder 4">
            <a:extLst>
              <a:ext uri="{FF2B5EF4-FFF2-40B4-BE49-F238E27FC236}">
                <a16:creationId xmlns:a16="http://schemas.microsoft.com/office/drawing/2014/main" id="{5709913A-9A4D-4D98-903A-66C6560AE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3C4B5-F98A-4D2F-B409-3266EE1CFE81}"/>
              </a:ext>
            </a:extLst>
          </p:cNvPr>
          <p:cNvSpPr>
            <a:spLocks noGrp="1"/>
          </p:cNvSpPr>
          <p:nvPr>
            <p:ph type="sldNum" sz="quarter" idx="12"/>
          </p:nvPr>
        </p:nvSpPr>
        <p:spPr/>
        <p:txBody>
          <a:bodyPr/>
          <a:lstStyle/>
          <a:p>
            <a:fld id="{03AC0432-5A2D-4EA3-8C01-D6590238A1F5}" type="slidenum">
              <a:rPr lang="en-US" smtClean="0"/>
              <a:t>‹#›</a:t>
            </a:fld>
            <a:endParaRPr lang="en-US"/>
          </a:p>
        </p:txBody>
      </p:sp>
    </p:spTree>
    <p:extLst>
      <p:ext uri="{BB962C8B-B14F-4D97-AF65-F5344CB8AC3E}">
        <p14:creationId xmlns:p14="http://schemas.microsoft.com/office/powerpoint/2010/main" val="2390345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8FF0-8DEE-4864-A49D-8BBF4F916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31059E-0EE1-439F-9F74-A2D5331FCCA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E0B624-DDC3-4C02-AF85-0C770423783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042A05-9BBC-4A0D-8BED-5E0A36AA3A5F}"/>
              </a:ext>
            </a:extLst>
          </p:cNvPr>
          <p:cNvSpPr>
            <a:spLocks noGrp="1"/>
          </p:cNvSpPr>
          <p:nvPr>
            <p:ph type="dt" sz="half" idx="10"/>
          </p:nvPr>
        </p:nvSpPr>
        <p:spPr/>
        <p:txBody>
          <a:bodyPr/>
          <a:lstStyle/>
          <a:p>
            <a:fld id="{7CA6A97C-26DF-4302-8BD7-8E3E9F699ADC}" type="datetimeFigureOut">
              <a:rPr lang="en-US" smtClean="0"/>
              <a:t>11/4/2017</a:t>
            </a:fld>
            <a:endParaRPr lang="en-US"/>
          </a:p>
        </p:txBody>
      </p:sp>
      <p:sp>
        <p:nvSpPr>
          <p:cNvPr id="6" name="Footer Placeholder 5">
            <a:extLst>
              <a:ext uri="{FF2B5EF4-FFF2-40B4-BE49-F238E27FC236}">
                <a16:creationId xmlns:a16="http://schemas.microsoft.com/office/drawing/2014/main" id="{44C0FE44-597C-4052-ABC8-99AC053EF6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6E5C7-E0A4-49B2-94B9-7E68BF54BC64}"/>
              </a:ext>
            </a:extLst>
          </p:cNvPr>
          <p:cNvSpPr>
            <a:spLocks noGrp="1"/>
          </p:cNvSpPr>
          <p:nvPr>
            <p:ph type="sldNum" sz="quarter" idx="12"/>
          </p:nvPr>
        </p:nvSpPr>
        <p:spPr/>
        <p:txBody>
          <a:bodyPr/>
          <a:lstStyle/>
          <a:p>
            <a:fld id="{03AC0432-5A2D-4EA3-8C01-D6590238A1F5}" type="slidenum">
              <a:rPr lang="en-US" smtClean="0"/>
              <a:t>‹#›</a:t>
            </a:fld>
            <a:endParaRPr lang="en-US"/>
          </a:p>
        </p:txBody>
      </p:sp>
    </p:spTree>
    <p:extLst>
      <p:ext uri="{BB962C8B-B14F-4D97-AF65-F5344CB8AC3E}">
        <p14:creationId xmlns:p14="http://schemas.microsoft.com/office/powerpoint/2010/main" val="1552799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816F-7E9C-49D5-ACB6-B99A073A01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DF38EB-A3C0-4F46-BBB5-6E0D93330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ED893FD-2BD8-405B-B9E5-455821FB17E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77A1FB-0240-4E39-B7CC-6821DF866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FE5BFA-2D06-4773-B345-D4E9A57AEF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EF4353-EEC3-40E1-84E9-493B85F61AE3}"/>
              </a:ext>
            </a:extLst>
          </p:cNvPr>
          <p:cNvSpPr>
            <a:spLocks noGrp="1"/>
          </p:cNvSpPr>
          <p:nvPr>
            <p:ph type="dt" sz="half" idx="10"/>
          </p:nvPr>
        </p:nvSpPr>
        <p:spPr/>
        <p:txBody>
          <a:bodyPr/>
          <a:lstStyle/>
          <a:p>
            <a:fld id="{7CA6A97C-26DF-4302-8BD7-8E3E9F699ADC}" type="datetimeFigureOut">
              <a:rPr lang="en-US" smtClean="0"/>
              <a:t>11/4/2017</a:t>
            </a:fld>
            <a:endParaRPr lang="en-US"/>
          </a:p>
        </p:txBody>
      </p:sp>
      <p:sp>
        <p:nvSpPr>
          <p:cNvPr id="8" name="Footer Placeholder 7">
            <a:extLst>
              <a:ext uri="{FF2B5EF4-FFF2-40B4-BE49-F238E27FC236}">
                <a16:creationId xmlns:a16="http://schemas.microsoft.com/office/drawing/2014/main" id="{6ED13B9D-044F-4B29-808F-0090CD8CF4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1B246D-BA2F-4069-8343-66E8C096CA9E}"/>
              </a:ext>
            </a:extLst>
          </p:cNvPr>
          <p:cNvSpPr>
            <a:spLocks noGrp="1"/>
          </p:cNvSpPr>
          <p:nvPr>
            <p:ph type="sldNum" sz="quarter" idx="12"/>
          </p:nvPr>
        </p:nvSpPr>
        <p:spPr/>
        <p:txBody>
          <a:bodyPr/>
          <a:lstStyle/>
          <a:p>
            <a:fld id="{03AC0432-5A2D-4EA3-8C01-D6590238A1F5}" type="slidenum">
              <a:rPr lang="en-US" smtClean="0"/>
              <a:t>‹#›</a:t>
            </a:fld>
            <a:endParaRPr lang="en-US"/>
          </a:p>
        </p:txBody>
      </p:sp>
    </p:spTree>
    <p:extLst>
      <p:ext uri="{BB962C8B-B14F-4D97-AF65-F5344CB8AC3E}">
        <p14:creationId xmlns:p14="http://schemas.microsoft.com/office/powerpoint/2010/main" val="88309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10A8-EA9D-4A3D-AEA0-8468E2784A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A2EE30-FC4B-408C-8AF4-79DF06DA57DA}"/>
              </a:ext>
            </a:extLst>
          </p:cNvPr>
          <p:cNvSpPr>
            <a:spLocks noGrp="1"/>
          </p:cNvSpPr>
          <p:nvPr>
            <p:ph type="dt" sz="half" idx="10"/>
          </p:nvPr>
        </p:nvSpPr>
        <p:spPr/>
        <p:txBody>
          <a:bodyPr/>
          <a:lstStyle/>
          <a:p>
            <a:fld id="{7CA6A97C-26DF-4302-8BD7-8E3E9F699ADC}" type="datetimeFigureOut">
              <a:rPr lang="en-US" smtClean="0"/>
              <a:t>11/4/2017</a:t>
            </a:fld>
            <a:endParaRPr lang="en-US"/>
          </a:p>
        </p:txBody>
      </p:sp>
      <p:sp>
        <p:nvSpPr>
          <p:cNvPr id="4" name="Footer Placeholder 3">
            <a:extLst>
              <a:ext uri="{FF2B5EF4-FFF2-40B4-BE49-F238E27FC236}">
                <a16:creationId xmlns:a16="http://schemas.microsoft.com/office/drawing/2014/main" id="{B21C833F-9E06-4705-8C55-595137A19E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B0C6FC-3933-445D-BC6E-AA347E0D456F}"/>
              </a:ext>
            </a:extLst>
          </p:cNvPr>
          <p:cNvSpPr>
            <a:spLocks noGrp="1"/>
          </p:cNvSpPr>
          <p:nvPr>
            <p:ph type="sldNum" sz="quarter" idx="12"/>
          </p:nvPr>
        </p:nvSpPr>
        <p:spPr/>
        <p:txBody>
          <a:bodyPr/>
          <a:lstStyle/>
          <a:p>
            <a:fld id="{03AC0432-5A2D-4EA3-8C01-D6590238A1F5}" type="slidenum">
              <a:rPr lang="en-US" smtClean="0"/>
              <a:t>‹#›</a:t>
            </a:fld>
            <a:endParaRPr lang="en-US"/>
          </a:p>
        </p:txBody>
      </p:sp>
    </p:spTree>
    <p:extLst>
      <p:ext uri="{BB962C8B-B14F-4D97-AF65-F5344CB8AC3E}">
        <p14:creationId xmlns:p14="http://schemas.microsoft.com/office/powerpoint/2010/main" val="176977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026B6-5C53-4628-AF4D-9B05CB6B05F5}"/>
              </a:ext>
            </a:extLst>
          </p:cNvPr>
          <p:cNvSpPr>
            <a:spLocks noGrp="1"/>
          </p:cNvSpPr>
          <p:nvPr>
            <p:ph type="dt" sz="half" idx="10"/>
          </p:nvPr>
        </p:nvSpPr>
        <p:spPr/>
        <p:txBody>
          <a:bodyPr/>
          <a:lstStyle/>
          <a:p>
            <a:fld id="{7CA6A97C-26DF-4302-8BD7-8E3E9F699ADC}" type="datetimeFigureOut">
              <a:rPr lang="en-US" smtClean="0"/>
              <a:t>11/4/2017</a:t>
            </a:fld>
            <a:endParaRPr lang="en-US"/>
          </a:p>
        </p:txBody>
      </p:sp>
      <p:sp>
        <p:nvSpPr>
          <p:cNvPr id="3" name="Footer Placeholder 2">
            <a:extLst>
              <a:ext uri="{FF2B5EF4-FFF2-40B4-BE49-F238E27FC236}">
                <a16:creationId xmlns:a16="http://schemas.microsoft.com/office/drawing/2014/main" id="{C2138E30-98E6-4D68-90C8-F2189C154A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F619EA-6FF2-4144-9273-410C96922DFD}"/>
              </a:ext>
            </a:extLst>
          </p:cNvPr>
          <p:cNvSpPr>
            <a:spLocks noGrp="1"/>
          </p:cNvSpPr>
          <p:nvPr>
            <p:ph type="sldNum" sz="quarter" idx="12"/>
          </p:nvPr>
        </p:nvSpPr>
        <p:spPr/>
        <p:txBody>
          <a:bodyPr/>
          <a:lstStyle/>
          <a:p>
            <a:fld id="{03AC0432-5A2D-4EA3-8C01-D6590238A1F5}" type="slidenum">
              <a:rPr lang="en-US" smtClean="0"/>
              <a:t>‹#›</a:t>
            </a:fld>
            <a:endParaRPr lang="en-US"/>
          </a:p>
        </p:txBody>
      </p:sp>
    </p:spTree>
    <p:extLst>
      <p:ext uri="{BB962C8B-B14F-4D97-AF65-F5344CB8AC3E}">
        <p14:creationId xmlns:p14="http://schemas.microsoft.com/office/powerpoint/2010/main" val="216186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EAF14-596A-4770-8040-BEF533335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A60A97-DEEF-45A1-A78A-8F590693D7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16409C-DB19-4829-B103-4EDD489F0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38F084-687C-4DEC-BC40-784FCFAD1FD0}"/>
              </a:ext>
            </a:extLst>
          </p:cNvPr>
          <p:cNvSpPr>
            <a:spLocks noGrp="1"/>
          </p:cNvSpPr>
          <p:nvPr>
            <p:ph type="dt" sz="half" idx="10"/>
          </p:nvPr>
        </p:nvSpPr>
        <p:spPr/>
        <p:txBody>
          <a:bodyPr/>
          <a:lstStyle/>
          <a:p>
            <a:fld id="{7CA6A97C-26DF-4302-8BD7-8E3E9F699ADC}" type="datetimeFigureOut">
              <a:rPr lang="en-US" smtClean="0"/>
              <a:t>11/4/2017</a:t>
            </a:fld>
            <a:endParaRPr lang="en-US"/>
          </a:p>
        </p:txBody>
      </p:sp>
      <p:sp>
        <p:nvSpPr>
          <p:cNvPr id="6" name="Footer Placeholder 5">
            <a:extLst>
              <a:ext uri="{FF2B5EF4-FFF2-40B4-BE49-F238E27FC236}">
                <a16:creationId xmlns:a16="http://schemas.microsoft.com/office/drawing/2014/main" id="{E35D440C-1473-4FFE-856D-2848ABFAD6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F5D9CB-BAEB-4DB9-AFEF-A5D397EE0E4D}"/>
              </a:ext>
            </a:extLst>
          </p:cNvPr>
          <p:cNvSpPr>
            <a:spLocks noGrp="1"/>
          </p:cNvSpPr>
          <p:nvPr>
            <p:ph type="sldNum" sz="quarter" idx="12"/>
          </p:nvPr>
        </p:nvSpPr>
        <p:spPr/>
        <p:txBody>
          <a:bodyPr/>
          <a:lstStyle/>
          <a:p>
            <a:fld id="{03AC0432-5A2D-4EA3-8C01-D6590238A1F5}" type="slidenum">
              <a:rPr lang="en-US" smtClean="0"/>
              <a:t>‹#›</a:t>
            </a:fld>
            <a:endParaRPr lang="en-US"/>
          </a:p>
        </p:txBody>
      </p:sp>
    </p:spTree>
    <p:extLst>
      <p:ext uri="{BB962C8B-B14F-4D97-AF65-F5344CB8AC3E}">
        <p14:creationId xmlns:p14="http://schemas.microsoft.com/office/powerpoint/2010/main" val="340329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2E3C-D8D5-44D5-8C0F-4DD1461A31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A43048-932B-476A-9A41-B652616ED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C1E11C-6993-48DA-A9E6-6FEB1FB47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BE68B7-B8E3-4C8F-9AFB-733A66E372AC}"/>
              </a:ext>
            </a:extLst>
          </p:cNvPr>
          <p:cNvSpPr>
            <a:spLocks noGrp="1"/>
          </p:cNvSpPr>
          <p:nvPr>
            <p:ph type="dt" sz="half" idx="10"/>
          </p:nvPr>
        </p:nvSpPr>
        <p:spPr/>
        <p:txBody>
          <a:bodyPr/>
          <a:lstStyle/>
          <a:p>
            <a:fld id="{7CA6A97C-26DF-4302-8BD7-8E3E9F699ADC}" type="datetimeFigureOut">
              <a:rPr lang="en-US" smtClean="0"/>
              <a:t>11/4/2017</a:t>
            </a:fld>
            <a:endParaRPr lang="en-US"/>
          </a:p>
        </p:txBody>
      </p:sp>
      <p:sp>
        <p:nvSpPr>
          <p:cNvPr id="6" name="Footer Placeholder 5">
            <a:extLst>
              <a:ext uri="{FF2B5EF4-FFF2-40B4-BE49-F238E27FC236}">
                <a16:creationId xmlns:a16="http://schemas.microsoft.com/office/drawing/2014/main" id="{E57DA034-E9D2-4540-A563-0739FBFFD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60BBB-6F9D-4F01-984A-BCF258ECAF56}"/>
              </a:ext>
            </a:extLst>
          </p:cNvPr>
          <p:cNvSpPr>
            <a:spLocks noGrp="1"/>
          </p:cNvSpPr>
          <p:nvPr>
            <p:ph type="sldNum" sz="quarter" idx="12"/>
          </p:nvPr>
        </p:nvSpPr>
        <p:spPr/>
        <p:txBody>
          <a:bodyPr/>
          <a:lstStyle/>
          <a:p>
            <a:fld id="{03AC0432-5A2D-4EA3-8C01-D6590238A1F5}" type="slidenum">
              <a:rPr lang="en-US" smtClean="0"/>
              <a:t>‹#›</a:t>
            </a:fld>
            <a:endParaRPr lang="en-US"/>
          </a:p>
        </p:txBody>
      </p:sp>
    </p:spTree>
    <p:extLst>
      <p:ext uri="{BB962C8B-B14F-4D97-AF65-F5344CB8AC3E}">
        <p14:creationId xmlns:p14="http://schemas.microsoft.com/office/powerpoint/2010/main" val="166845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895F-C5B9-444E-A4D4-21AFD0BF7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B4584A-E38F-43C4-B7FA-7A056F5DCE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287857-F1FA-40F2-91D1-5CAD030C43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A6A97C-26DF-4302-8BD7-8E3E9F699ADC}" type="datetimeFigureOut">
              <a:rPr lang="en-US" smtClean="0"/>
              <a:t>11/4/2017</a:t>
            </a:fld>
            <a:endParaRPr lang="en-US"/>
          </a:p>
        </p:txBody>
      </p:sp>
      <p:sp>
        <p:nvSpPr>
          <p:cNvPr id="5" name="Footer Placeholder 4">
            <a:extLst>
              <a:ext uri="{FF2B5EF4-FFF2-40B4-BE49-F238E27FC236}">
                <a16:creationId xmlns:a16="http://schemas.microsoft.com/office/drawing/2014/main" id="{0F666FD0-2A08-4BE2-8D84-A74A4BB87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1ABDFC-B45F-4D3D-8070-DBEAE9E910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C0432-5A2D-4EA3-8C01-D6590238A1F5}" type="slidenum">
              <a:rPr lang="en-US" smtClean="0"/>
              <a:t>‹#›</a:t>
            </a:fld>
            <a:endParaRPr lang="en-US"/>
          </a:p>
        </p:txBody>
      </p:sp>
    </p:spTree>
    <p:extLst>
      <p:ext uri="{BB962C8B-B14F-4D97-AF65-F5344CB8AC3E}">
        <p14:creationId xmlns:p14="http://schemas.microsoft.com/office/powerpoint/2010/main" val="3386783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78D3-A6B9-446C-9670-07A89B385289}"/>
              </a:ext>
            </a:extLst>
          </p:cNvPr>
          <p:cNvSpPr>
            <a:spLocks noGrp="1"/>
          </p:cNvSpPr>
          <p:nvPr>
            <p:ph type="ctrTitle"/>
          </p:nvPr>
        </p:nvSpPr>
        <p:spPr/>
        <p:txBody>
          <a:bodyPr/>
          <a:lstStyle/>
          <a:p>
            <a:r>
              <a:rPr lang="en-US" dirty="0"/>
              <a:t>STARTS: Standard Proposal for Internet Meta-Searching</a:t>
            </a:r>
          </a:p>
        </p:txBody>
      </p:sp>
      <p:sp>
        <p:nvSpPr>
          <p:cNvPr id="3" name="Subtitle 2">
            <a:extLst>
              <a:ext uri="{FF2B5EF4-FFF2-40B4-BE49-F238E27FC236}">
                <a16:creationId xmlns:a16="http://schemas.microsoft.com/office/drawing/2014/main" id="{6D9FA797-CF9D-4BDD-BF84-929352979AFB}"/>
              </a:ext>
            </a:extLst>
          </p:cNvPr>
          <p:cNvSpPr>
            <a:spLocks noGrp="1"/>
          </p:cNvSpPr>
          <p:nvPr>
            <p:ph type="subTitle" idx="1"/>
          </p:nvPr>
        </p:nvSpPr>
        <p:spPr/>
        <p:txBody>
          <a:bodyPr/>
          <a:lstStyle/>
          <a:p>
            <a:r>
              <a:rPr lang="en-US" dirty="0"/>
              <a:t>Maria Rahim and Zakia </a:t>
            </a:r>
            <a:r>
              <a:rPr lang="en-US" dirty="0" err="1"/>
              <a:t>Turabee</a:t>
            </a:r>
            <a:endParaRPr lang="en-US" dirty="0"/>
          </a:p>
        </p:txBody>
      </p:sp>
    </p:spTree>
    <p:extLst>
      <p:ext uri="{BB962C8B-B14F-4D97-AF65-F5344CB8AC3E}">
        <p14:creationId xmlns:p14="http://schemas.microsoft.com/office/powerpoint/2010/main" val="91747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8F47C-AB72-4377-89F1-31673247CCD6}"/>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83028734-DA7F-4EAF-B368-37C864130153}"/>
              </a:ext>
            </a:extLst>
          </p:cNvPr>
          <p:cNvSpPr>
            <a:spLocks noGrp="1"/>
          </p:cNvSpPr>
          <p:nvPr>
            <p:ph idx="1"/>
          </p:nvPr>
        </p:nvSpPr>
        <p:spPr/>
        <p:txBody>
          <a:bodyPr/>
          <a:lstStyle/>
          <a:p>
            <a:pPr marL="0" indent="0">
              <a:buNone/>
            </a:pPr>
            <a:r>
              <a:rPr lang="en-US" dirty="0"/>
              <a:t>Text search engines: </a:t>
            </a:r>
          </a:p>
          <a:p>
            <a:pPr marL="0" indent="0">
              <a:buNone/>
            </a:pPr>
            <a:endParaRPr lang="en-US" dirty="0"/>
          </a:p>
          <a:p>
            <a:r>
              <a:rPr lang="en-US" dirty="0"/>
              <a:t>Use different query languages</a:t>
            </a:r>
          </a:p>
          <a:p>
            <a:r>
              <a:rPr lang="en-US" dirty="0"/>
              <a:t>Rank documents in the query results using secret algorithms</a:t>
            </a:r>
          </a:p>
          <a:p>
            <a:r>
              <a:rPr lang="en-US" dirty="0"/>
              <a:t>Do not export information about the sources in a standard form</a:t>
            </a:r>
          </a:p>
        </p:txBody>
      </p:sp>
    </p:spTree>
    <p:extLst>
      <p:ext uri="{BB962C8B-B14F-4D97-AF65-F5344CB8AC3E}">
        <p14:creationId xmlns:p14="http://schemas.microsoft.com/office/powerpoint/2010/main" val="391772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C24AB-712B-4186-9A91-E775DA98F479}"/>
              </a:ext>
            </a:extLst>
          </p:cNvPr>
          <p:cNvSpPr>
            <a:spLocks noGrp="1"/>
          </p:cNvSpPr>
          <p:nvPr>
            <p:ph type="title"/>
          </p:nvPr>
        </p:nvSpPr>
        <p:spPr/>
        <p:txBody>
          <a:bodyPr/>
          <a:lstStyle/>
          <a:p>
            <a:r>
              <a:rPr lang="en-US" dirty="0"/>
              <a:t>1.  The query </a:t>
            </a:r>
            <a:r>
              <a:rPr lang="en-US"/>
              <a:t>language problem</a:t>
            </a:r>
          </a:p>
        </p:txBody>
      </p:sp>
      <p:sp>
        <p:nvSpPr>
          <p:cNvPr id="3" name="Content Placeholder 2">
            <a:extLst>
              <a:ext uri="{FF2B5EF4-FFF2-40B4-BE49-F238E27FC236}">
                <a16:creationId xmlns:a16="http://schemas.microsoft.com/office/drawing/2014/main" id="{B87EA2F4-AAD9-43BF-9805-5946A03BD2A9}"/>
              </a:ext>
            </a:extLst>
          </p:cNvPr>
          <p:cNvSpPr>
            <a:spLocks noGrp="1"/>
          </p:cNvSpPr>
          <p:nvPr>
            <p:ph idx="1"/>
          </p:nvPr>
        </p:nvSpPr>
        <p:spPr/>
        <p:txBody>
          <a:bodyPr/>
          <a:lstStyle/>
          <a:p>
            <a:r>
              <a:rPr lang="en-US" dirty="0"/>
              <a:t>Interfaces and capabilities of these sources may vary dramatically</a:t>
            </a:r>
          </a:p>
          <a:p>
            <a:r>
              <a:rPr lang="en-US" dirty="0"/>
              <a:t>Some search engines support </a:t>
            </a:r>
            <a:r>
              <a:rPr lang="en-US" i="1" dirty="0"/>
              <a:t>Boolean Retrieval Model</a:t>
            </a:r>
            <a:r>
              <a:rPr lang="en-US" dirty="0"/>
              <a:t>  while some follow vector space retrieval model</a:t>
            </a:r>
          </a:p>
          <a:p>
            <a:endParaRPr lang="en-US" dirty="0"/>
          </a:p>
          <a:p>
            <a:pPr marL="0" indent="0">
              <a:buNone/>
            </a:pPr>
            <a:r>
              <a:rPr lang="en-US" dirty="0"/>
              <a:t>Example: distributed and systems -&gt; query</a:t>
            </a:r>
          </a:p>
          <a:p>
            <a:pPr marL="0" indent="0">
              <a:buNone/>
            </a:pPr>
            <a:r>
              <a:rPr lang="en-US" dirty="0"/>
              <a:t>Boolean model will return will return documents that contain both the words</a:t>
            </a:r>
          </a:p>
          <a:p>
            <a:pPr marL="0" indent="0">
              <a:buNone/>
            </a:pPr>
            <a:r>
              <a:rPr lang="en-US" dirty="0"/>
              <a:t>Vector space model will return rank of documents typically based on number of occurrence of these words</a:t>
            </a:r>
          </a:p>
        </p:txBody>
      </p:sp>
    </p:spTree>
    <p:extLst>
      <p:ext uri="{BB962C8B-B14F-4D97-AF65-F5344CB8AC3E}">
        <p14:creationId xmlns:p14="http://schemas.microsoft.com/office/powerpoint/2010/main" val="149949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1A77-1BBD-4715-B7DE-59B4C8D05B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C0CA48-0525-496E-AC8A-2933589EB7A4}"/>
              </a:ext>
            </a:extLst>
          </p:cNvPr>
          <p:cNvSpPr>
            <a:spLocks noGrp="1"/>
          </p:cNvSpPr>
          <p:nvPr>
            <p:ph idx="1"/>
          </p:nvPr>
        </p:nvSpPr>
        <p:spPr/>
        <p:txBody>
          <a:bodyPr/>
          <a:lstStyle/>
          <a:p>
            <a:pPr marL="0" indent="0">
              <a:buNone/>
            </a:pPr>
            <a:r>
              <a:rPr lang="en-US" dirty="0"/>
              <a:t>Even if two sources support a same model:</a:t>
            </a:r>
          </a:p>
          <a:p>
            <a:r>
              <a:rPr lang="en-US" dirty="0"/>
              <a:t>their query syntax often differ</a:t>
            </a:r>
          </a:p>
          <a:p>
            <a:pPr marL="0" indent="0">
              <a:buNone/>
            </a:pPr>
            <a:r>
              <a:rPr lang="en-US" dirty="0"/>
              <a:t>	“distributed and systems” and “+distributed +systems”</a:t>
            </a:r>
          </a:p>
          <a:p>
            <a:r>
              <a:rPr lang="en-US" dirty="0"/>
              <a:t>Different fields are available for searching at different sources</a:t>
            </a:r>
          </a:p>
          <a:p>
            <a:pPr marL="0" indent="0">
              <a:buNone/>
            </a:pPr>
            <a:r>
              <a:rPr lang="en-US" dirty="0"/>
              <a:t>	(abstract “databases”)</a:t>
            </a:r>
          </a:p>
          <a:p>
            <a:r>
              <a:rPr lang="en-US" dirty="0"/>
              <a:t>Different stemming algorithms and stop-word list</a:t>
            </a:r>
          </a:p>
          <a:p>
            <a:endParaRPr lang="en-US" dirty="0"/>
          </a:p>
          <a:p>
            <a:pPr marL="0" indent="0">
              <a:buNone/>
            </a:pPr>
            <a:r>
              <a:rPr lang="en-US" dirty="0"/>
              <a:t>Thus a </a:t>
            </a:r>
            <a:r>
              <a:rPr lang="en-US" dirty="0" err="1"/>
              <a:t>metasearcher</a:t>
            </a:r>
            <a:r>
              <a:rPr lang="en-US" dirty="0"/>
              <a:t> needs to know characteristics of each source</a:t>
            </a:r>
          </a:p>
        </p:txBody>
      </p:sp>
    </p:spTree>
    <p:extLst>
      <p:ext uri="{BB962C8B-B14F-4D97-AF65-F5344CB8AC3E}">
        <p14:creationId xmlns:p14="http://schemas.microsoft.com/office/powerpoint/2010/main" val="3988876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D568-F9C2-4605-98FE-F413147095D9}"/>
              </a:ext>
            </a:extLst>
          </p:cNvPr>
          <p:cNvSpPr>
            <a:spLocks noGrp="1"/>
          </p:cNvSpPr>
          <p:nvPr>
            <p:ph type="title"/>
          </p:nvPr>
        </p:nvSpPr>
        <p:spPr/>
        <p:txBody>
          <a:bodyPr/>
          <a:lstStyle/>
          <a:p>
            <a:r>
              <a:rPr lang="en-US" dirty="0"/>
              <a:t>The Rank-Merging Problem</a:t>
            </a:r>
          </a:p>
        </p:txBody>
      </p:sp>
      <p:sp>
        <p:nvSpPr>
          <p:cNvPr id="3" name="Content Placeholder 2">
            <a:extLst>
              <a:ext uri="{FF2B5EF4-FFF2-40B4-BE49-F238E27FC236}">
                <a16:creationId xmlns:a16="http://schemas.microsoft.com/office/drawing/2014/main" id="{BA76A7E4-E9D6-4BE7-A1A3-7F6EB9CE617F}"/>
              </a:ext>
            </a:extLst>
          </p:cNvPr>
          <p:cNvSpPr>
            <a:spLocks noGrp="1"/>
          </p:cNvSpPr>
          <p:nvPr>
            <p:ph idx="1"/>
          </p:nvPr>
        </p:nvSpPr>
        <p:spPr/>
        <p:txBody>
          <a:bodyPr/>
          <a:lstStyle/>
          <a:p>
            <a:r>
              <a:rPr lang="en-US" dirty="0"/>
              <a:t>There are many ways to compute similarities</a:t>
            </a:r>
          </a:p>
          <a:p>
            <a:endParaRPr lang="en-US" dirty="0"/>
          </a:p>
          <a:p>
            <a:r>
              <a:rPr lang="en-US" dirty="0"/>
              <a:t>Algorithms are usually propriety to search engine vendors, and their details are not publicly available</a:t>
            </a:r>
          </a:p>
          <a:p>
            <a:endParaRPr lang="en-US" dirty="0"/>
          </a:p>
          <a:p>
            <a:r>
              <a:rPr lang="en-US" dirty="0"/>
              <a:t>Merging query results from different sources that use different and unknown ranking algorithm is hard</a:t>
            </a:r>
          </a:p>
          <a:p>
            <a:pPr marL="0" indent="0">
              <a:buNone/>
            </a:pPr>
            <a:r>
              <a:rPr lang="en-US" dirty="0"/>
              <a:t>For example: source s1 might report  that document d1 has a score 0.3 while source s2 might give it 1000</a:t>
            </a:r>
          </a:p>
        </p:txBody>
      </p:sp>
    </p:spTree>
    <p:extLst>
      <p:ext uri="{BB962C8B-B14F-4D97-AF65-F5344CB8AC3E}">
        <p14:creationId xmlns:p14="http://schemas.microsoft.com/office/powerpoint/2010/main" val="2939141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9924-935B-43E0-830F-A78150D404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55F3B0-FA9C-4154-886E-241FEFC25333}"/>
              </a:ext>
            </a:extLst>
          </p:cNvPr>
          <p:cNvSpPr>
            <a:spLocks noGrp="1"/>
          </p:cNvSpPr>
          <p:nvPr>
            <p:ph idx="1"/>
          </p:nvPr>
        </p:nvSpPr>
        <p:spPr/>
        <p:txBody>
          <a:bodyPr/>
          <a:lstStyle/>
          <a:p>
            <a:r>
              <a:rPr lang="en-US" dirty="0"/>
              <a:t>Even if the algorithm is same, it might rank differently based on collection where document appears</a:t>
            </a:r>
          </a:p>
          <a:p>
            <a:endParaRPr lang="en-US" dirty="0"/>
          </a:p>
          <a:p>
            <a:endParaRPr lang="en-US" dirty="0"/>
          </a:p>
        </p:txBody>
      </p:sp>
    </p:spTree>
    <p:extLst>
      <p:ext uri="{BB962C8B-B14F-4D97-AF65-F5344CB8AC3E}">
        <p14:creationId xmlns:p14="http://schemas.microsoft.com/office/powerpoint/2010/main" val="1333660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A280-F7A4-407D-97B5-81664059FCF5}"/>
              </a:ext>
            </a:extLst>
          </p:cNvPr>
          <p:cNvSpPr>
            <a:spLocks noGrp="1"/>
          </p:cNvSpPr>
          <p:nvPr>
            <p:ph type="title"/>
          </p:nvPr>
        </p:nvSpPr>
        <p:spPr/>
        <p:txBody>
          <a:bodyPr/>
          <a:lstStyle/>
          <a:p>
            <a:r>
              <a:rPr lang="en-US" dirty="0"/>
              <a:t>3. The Source-Metadata Problem</a:t>
            </a:r>
          </a:p>
        </p:txBody>
      </p:sp>
      <p:sp>
        <p:nvSpPr>
          <p:cNvPr id="3" name="Content Placeholder 2">
            <a:extLst>
              <a:ext uri="{FF2B5EF4-FFF2-40B4-BE49-F238E27FC236}">
                <a16:creationId xmlns:a16="http://schemas.microsoft.com/office/drawing/2014/main" id="{67F8E5D7-0248-4156-A0C5-9479B8BA0346}"/>
              </a:ext>
            </a:extLst>
          </p:cNvPr>
          <p:cNvSpPr>
            <a:spLocks noGrp="1"/>
          </p:cNvSpPr>
          <p:nvPr>
            <p:ph idx="1"/>
          </p:nvPr>
        </p:nvSpPr>
        <p:spPr/>
        <p:txBody>
          <a:bodyPr/>
          <a:lstStyle/>
          <a:p>
            <a:r>
              <a:rPr lang="en-US" dirty="0"/>
              <a:t>Some sources charge for their use</a:t>
            </a:r>
          </a:p>
          <a:p>
            <a:endParaRPr lang="en-US" dirty="0"/>
          </a:p>
          <a:p>
            <a:r>
              <a:rPr lang="en-US" dirty="0"/>
              <a:t>Some sources might have large </a:t>
            </a:r>
            <a:r>
              <a:rPr lang="en-US"/>
              <a:t>response time</a:t>
            </a:r>
            <a:endParaRPr lang="en-US" dirty="0"/>
          </a:p>
          <a:p>
            <a:endParaRPr lang="en-US" dirty="0"/>
          </a:p>
          <a:p>
            <a:r>
              <a:rPr lang="en-US" dirty="0"/>
              <a:t>Therefore, </a:t>
            </a:r>
            <a:r>
              <a:rPr lang="en-US" dirty="0" err="1"/>
              <a:t>metasearcher</a:t>
            </a:r>
            <a:r>
              <a:rPr lang="en-US" dirty="0"/>
              <a:t> needs information about each source’s contents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30914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Protocol: STARTS</a:t>
            </a:r>
          </a:p>
        </p:txBody>
      </p:sp>
      <p:sp>
        <p:nvSpPr>
          <p:cNvPr id="3" name="Content Placeholder 2"/>
          <p:cNvSpPr>
            <a:spLocks noGrp="1"/>
          </p:cNvSpPr>
          <p:nvPr>
            <p:ph idx="1"/>
          </p:nvPr>
        </p:nvSpPr>
        <p:spPr/>
        <p:txBody>
          <a:bodyPr/>
          <a:lstStyle/>
          <a:p>
            <a:r>
              <a:rPr lang="en-US" dirty="0"/>
              <a:t>This protocol is meant for machine to machine communication.</a:t>
            </a:r>
          </a:p>
          <a:p>
            <a:r>
              <a:rPr lang="en-US" dirty="0"/>
              <a:t>It deals with what information need to be exchanged between source and meta search and does not concern with how information is formatted or transported</a:t>
            </a:r>
          </a:p>
          <a:p>
            <a:endParaRPr lang="en-US" dirty="0"/>
          </a:p>
        </p:txBody>
      </p:sp>
    </p:spTree>
    <p:extLst>
      <p:ext uri="{BB962C8B-B14F-4D97-AF65-F5344CB8AC3E}">
        <p14:creationId xmlns:p14="http://schemas.microsoft.com/office/powerpoint/2010/main" val="2137245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Language </a:t>
            </a:r>
          </a:p>
        </p:txBody>
      </p:sp>
      <p:sp>
        <p:nvSpPr>
          <p:cNvPr id="3" name="Content Placeholder 2"/>
          <p:cNvSpPr>
            <a:spLocks noGrp="1"/>
          </p:cNvSpPr>
          <p:nvPr>
            <p:ph idx="1"/>
          </p:nvPr>
        </p:nvSpPr>
        <p:spPr/>
        <p:txBody>
          <a:bodyPr/>
          <a:lstStyle/>
          <a:p>
            <a:r>
              <a:rPr lang="en-US" dirty="0"/>
              <a:t>Query have both:</a:t>
            </a:r>
          </a:p>
          <a:p>
            <a:pPr lvl="1"/>
            <a:r>
              <a:rPr lang="en-US" dirty="0"/>
              <a:t>Boolean component: the filter expression</a:t>
            </a:r>
          </a:p>
          <a:p>
            <a:pPr lvl="1"/>
            <a:r>
              <a:rPr lang="en-US" dirty="0"/>
              <a:t>Vector space component: the ranking expression</a:t>
            </a:r>
          </a:p>
          <a:p>
            <a:r>
              <a:rPr lang="en-US" dirty="0"/>
              <a:t>Queries also have other associated properties that further specifies query result e.g.  a query specifies maximum number of document that must be returned. </a:t>
            </a:r>
          </a:p>
          <a:p>
            <a:pPr lvl="1"/>
            <a:endParaRPr lang="en-US" dirty="0"/>
          </a:p>
        </p:txBody>
      </p:sp>
    </p:spTree>
    <p:extLst>
      <p:ext uri="{BB962C8B-B14F-4D97-AF65-F5344CB8AC3E}">
        <p14:creationId xmlns:p14="http://schemas.microsoft.com/office/powerpoint/2010/main" val="183741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The Filter Expression</a:t>
            </a:r>
            <a:br>
              <a:rPr lang="en-US" dirty="0"/>
            </a:br>
            <a:endParaRPr lang="en-US" dirty="0"/>
          </a:p>
        </p:txBody>
      </p:sp>
      <p:sp>
        <p:nvSpPr>
          <p:cNvPr id="3" name="Content Placeholder 2"/>
          <p:cNvSpPr>
            <a:spLocks noGrp="1"/>
          </p:cNvSpPr>
          <p:nvPr>
            <p:ph idx="1"/>
          </p:nvPr>
        </p:nvSpPr>
        <p:spPr/>
        <p:txBody>
          <a:bodyPr/>
          <a:lstStyle/>
          <a:p>
            <a:r>
              <a:rPr lang="en-US" dirty="0"/>
              <a:t>The filter expression specifies some condition that must be satisfied by every document in query result e.g. all documents in the answer must have “Ullman” as one of the author.</a:t>
            </a:r>
          </a:p>
        </p:txBody>
      </p:sp>
    </p:spTree>
    <p:extLst>
      <p:ext uri="{BB962C8B-B14F-4D97-AF65-F5344CB8AC3E}">
        <p14:creationId xmlns:p14="http://schemas.microsoft.com/office/powerpoint/2010/main" val="2433317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expression</a:t>
            </a:r>
          </a:p>
        </p:txBody>
      </p:sp>
      <p:sp>
        <p:nvSpPr>
          <p:cNvPr id="3" name="Content Placeholder 2"/>
          <p:cNvSpPr>
            <a:spLocks noGrp="1"/>
          </p:cNvSpPr>
          <p:nvPr>
            <p:ph idx="1"/>
          </p:nvPr>
        </p:nvSpPr>
        <p:spPr/>
        <p:txBody>
          <a:bodyPr/>
          <a:lstStyle/>
          <a:p>
            <a:r>
              <a:rPr lang="en-US" dirty="0"/>
              <a:t>It specifies words that are desired and imposes an order over the document in the query result e.g. documents in answer will be ranked according to how many times it contain the words “distributed” and “databases” in their body. </a:t>
            </a:r>
          </a:p>
        </p:txBody>
      </p:sp>
      <p:pic>
        <p:nvPicPr>
          <p:cNvPr id="4" name="Picture 3">
            <a:extLst>
              <a:ext uri="{FF2B5EF4-FFF2-40B4-BE49-F238E27FC236}">
                <a16:creationId xmlns:a16="http://schemas.microsoft.com/office/drawing/2014/main" id="{761DFFF5-8172-4FF6-A610-C433A8504DBD}"/>
              </a:ext>
            </a:extLst>
          </p:cNvPr>
          <p:cNvPicPr>
            <a:picLocks noChangeAspect="1"/>
          </p:cNvPicPr>
          <p:nvPr/>
        </p:nvPicPr>
        <p:blipFill>
          <a:blip r:embed="rId2"/>
          <a:stretch>
            <a:fillRect/>
          </a:stretch>
        </p:blipFill>
        <p:spPr>
          <a:xfrm>
            <a:off x="1314449" y="3862387"/>
            <a:ext cx="8963025" cy="1609725"/>
          </a:xfrm>
          <a:prstGeom prst="rect">
            <a:avLst/>
          </a:prstGeom>
        </p:spPr>
      </p:pic>
    </p:spTree>
    <p:extLst>
      <p:ext uri="{BB962C8B-B14F-4D97-AF65-F5344CB8AC3E}">
        <p14:creationId xmlns:p14="http://schemas.microsoft.com/office/powerpoint/2010/main" val="36082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4538-81AB-4335-ABC3-4AE2BFA202CF}"/>
              </a:ext>
            </a:extLst>
          </p:cNvPr>
          <p:cNvSpPr>
            <a:spLocks noGrp="1"/>
          </p:cNvSpPr>
          <p:nvPr>
            <p:ph type="title"/>
          </p:nvPr>
        </p:nvSpPr>
        <p:spPr/>
        <p:txBody>
          <a:bodyPr/>
          <a:lstStyle/>
          <a:p>
            <a:r>
              <a:rPr lang="en-US" dirty="0"/>
              <a:t>Need for Meta-Searcher</a:t>
            </a:r>
          </a:p>
        </p:txBody>
      </p:sp>
      <p:sp>
        <p:nvSpPr>
          <p:cNvPr id="3" name="Content Placeholder 2">
            <a:extLst>
              <a:ext uri="{FF2B5EF4-FFF2-40B4-BE49-F238E27FC236}">
                <a16:creationId xmlns:a16="http://schemas.microsoft.com/office/drawing/2014/main" id="{04BBD67A-809F-4F98-89D9-E80BD49467F0}"/>
              </a:ext>
            </a:extLst>
          </p:cNvPr>
          <p:cNvSpPr>
            <a:spLocks noGrp="1"/>
          </p:cNvSpPr>
          <p:nvPr>
            <p:ph idx="1"/>
          </p:nvPr>
        </p:nvSpPr>
        <p:spPr/>
        <p:txBody>
          <a:bodyPr/>
          <a:lstStyle/>
          <a:p>
            <a:r>
              <a:rPr lang="en-US" dirty="0"/>
              <a:t>Organizations use search engines of different vendors to index their internal document collection</a:t>
            </a:r>
          </a:p>
          <a:p>
            <a:endParaRPr lang="en-US" dirty="0"/>
          </a:p>
          <a:p>
            <a:r>
              <a:rPr lang="en-US" dirty="0"/>
              <a:t>They can benefit from </a:t>
            </a:r>
            <a:r>
              <a:rPr lang="en-US" dirty="0" err="1"/>
              <a:t>metasearchers</a:t>
            </a:r>
            <a:endParaRPr lang="en-US" dirty="0"/>
          </a:p>
          <a:p>
            <a:endParaRPr lang="en-US" dirty="0"/>
          </a:p>
          <a:p>
            <a:r>
              <a:rPr lang="en-US" dirty="0"/>
              <a:t>Users have illusion of a single combined document source</a:t>
            </a:r>
          </a:p>
          <a:p>
            <a:endParaRPr lang="en-US" dirty="0"/>
          </a:p>
        </p:txBody>
      </p:sp>
    </p:spTree>
    <p:extLst>
      <p:ext uri="{BB962C8B-B14F-4D97-AF65-F5344CB8AC3E}">
        <p14:creationId xmlns:p14="http://schemas.microsoft.com/office/powerpoint/2010/main" val="1010055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5D52-4463-47FB-99D7-96B7B1EA889F}"/>
              </a:ext>
            </a:extLst>
          </p:cNvPr>
          <p:cNvSpPr>
            <a:spLocks noGrp="1"/>
          </p:cNvSpPr>
          <p:nvPr>
            <p:ph type="title"/>
          </p:nvPr>
        </p:nvSpPr>
        <p:spPr/>
        <p:txBody>
          <a:bodyPr/>
          <a:lstStyle/>
          <a:p>
            <a:r>
              <a:rPr lang="en-US" dirty="0"/>
              <a:t>Basic-I</a:t>
            </a:r>
          </a:p>
        </p:txBody>
      </p:sp>
      <p:sp>
        <p:nvSpPr>
          <p:cNvPr id="3" name="Content Placeholder 2">
            <a:extLst>
              <a:ext uri="{FF2B5EF4-FFF2-40B4-BE49-F238E27FC236}">
                <a16:creationId xmlns:a16="http://schemas.microsoft.com/office/drawing/2014/main" id="{96B72A92-5835-4BA3-9CFA-8C0D877E5A20}"/>
              </a:ext>
            </a:extLst>
          </p:cNvPr>
          <p:cNvSpPr>
            <a:spLocks noGrp="1"/>
          </p:cNvSpPr>
          <p:nvPr>
            <p:ph idx="1"/>
          </p:nvPr>
        </p:nvSpPr>
        <p:spPr/>
        <p:txBody>
          <a:bodyPr/>
          <a:lstStyle/>
          <a:p>
            <a:r>
              <a:rPr lang="en-US" dirty="0"/>
              <a:t>Set of attributes that are recommended to be supported by the sources.</a:t>
            </a:r>
          </a:p>
          <a:p>
            <a:r>
              <a:rPr lang="en-US" dirty="0"/>
              <a:t>They are:</a:t>
            </a:r>
          </a:p>
          <a:p>
            <a:pPr lvl="1"/>
            <a:r>
              <a:rPr lang="en-US" dirty="0"/>
              <a:t>Fields</a:t>
            </a:r>
          </a:p>
          <a:p>
            <a:pPr lvl="1"/>
            <a:r>
              <a:rPr lang="en-US" dirty="0"/>
              <a:t>Modifier</a:t>
            </a:r>
          </a:p>
        </p:txBody>
      </p:sp>
    </p:spTree>
    <p:extLst>
      <p:ext uri="{BB962C8B-B14F-4D97-AF65-F5344CB8AC3E}">
        <p14:creationId xmlns:p14="http://schemas.microsoft.com/office/powerpoint/2010/main" val="3342148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22D0-2C4E-4F5C-8088-1D1DBDD86BFB}"/>
              </a:ext>
            </a:extLst>
          </p:cNvPr>
          <p:cNvSpPr>
            <a:spLocks noGrp="1"/>
          </p:cNvSpPr>
          <p:nvPr>
            <p:ph type="title"/>
          </p:nvPr>
        </p:nvSpPr>
        <p:spPr/>
        <p:txBody>
          <a:bodyPr/>
          <a:lstStyle/>
          <a:p>
            <a:r>
              <a:rPr lang="en-US" dirty="0"/>
              <a:t>Fields</a:t>
            </a:r>
          </a:p>
        </p:txBody>
      </p:sp>
      <p:sp>
        <p:nvSpPr>
          <p:cNvPr id="3" name="Content Placeholder 2">
            <a:extLst>
              <a:ext uri="{FF2B5EF4-FFF2-40B4-BE49-F238E27FC236}">
                <a16:creationId xmlns:a16="http://schemas.microsoft.com/office/drawing/2014/main" id="{623E6A93-D76E-48F1-A065-B224D31A7170}"/>
              </a:ext>
            </a:extLst>
          </p:cNvPr>
          <p:cNvSpPr>
            <a:spLocks noGrp="1"/>
          </p:cNvSpPr>
          <p:nvPr>
            <p:ph idx="1"/>
          </p:nvPr>
        </p:nvSpPr>
        <p:spPr>
          <a:xfrm>
            <a:off x="838200" y="1825625"/>
            <a:ext cx="9058275" cy="1009650"/>
          </a:xfrm>
        </p:spPr>
        <p:txBody>
          <a:bodyPr>
            <a:normAutofit fontScale="92500"/>
          </a:bodyPr>
          <a:lstStyle/>
          <a:p>
            <a:r>
              <a:rPr lang="en-US" dirty="0"/>
              <a:t>A field species what portion of the document text is associated with the term (e.g., the author portion, the title portion, etc.).</a:t>
            </a:r>
          </a:p>
        </p:txBody>
      </p:sp>
      <p:pic>
        <p:nvPicPr>
          <p:cNvPr id="4" name="Picture 3">
            <a:extLst>
              <a:ext uri="{FF2B5EF4-FFF2-40B4-BE49-F238E27FC236}">
                <a16:creationId xmlns:a16="http://schemas.microsoft.com/office/drawing/2014/main" id="{86F8ECFD-E775-4547-9492-43611C82544C}"/>
              </a:ext>
            </a:extLst>
          </p:cNvPr>
          <p:cNvPicPr>
            <a:picLocks noChangeAspect="1"/>
          </p:cNvPicPr>
          <p:nvPr/>
        </p:nvPicPr>
        <p:blipFill>
          <a:blip r:embed="rId2"/>
          <a:stretch>
            <a:fillRect/>
          </a:stretch>
        </p:blipFill>
        <p:spPr>
          <a:xfrm>
            <a:off x="1600200" y="2673350"/>
            <a:ext cx="6429375" cy="2955569"/>
          </a:xfrm>
          <a:prstGeom prst="rect">
            <a:avLst/>
          </a:prstGeom>
        </p:spPr>
      </p:pic>
      <p:sp>
        <p:nvSpPr>
          <p:cNvPr id="5" name="Content Placeholder 2">
            <a:extLst>
              <a:ext uri="{FF2B5EF4-FFF2-40B4-BE49-F238E27FC236}">
                <a16:creationId xmlns:a16="http://schemas.microsoft.com/office/drawing/2014/main" id="{92925371-1BC7-44EE-9404-C547B354755C}"/>
              </a:ext>
            </a:extLst>
          </p:cNvPr>
          <p:cNvSpPr txBox="1">
            <a:spLocks/>
          </p:cNvSpPr>
          <p:nvPr/>
        </p:nvSpPr>
        <p:spPr>
          <a:xfrm>
            <a:off x="723900" y="5790844"/>
            <a:ext cx="9058275" cy="100965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Document-text field provides a way to pass documents to the sources as part of the queries, which could be useful to do relevance feedback . Relevance feedback allows users to request documents that are similar to a document that was found useful. </a:t>
            </a:r>
          </a:p>
        </p:txBody>
      </p:sp>
    </p:spTree>
    <p:extLst>
      <p:ext uri="{BB962C8B-B14F-4D97-AF65-F5344CB8AC3E}">
        <p14:creationId xmlns:p14="http://schemas.microsoft.com/office/powerpoint/2010/main" val="4248410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2610-AB1E-4D0D-AB01-73A51A1ED37B}"/>
              </a:ext>
            </a:extLst>
          </p:cNvPr>
          <p:cNvSpPr>
            <a:spLocks noGrp="1"/>
          </p:cNvSpPr>
          <p:nvPr>
            <p:ph type="title"/>
          </p:nvPr>
        </p:nvSpPr>
        <p:spPr/>
        <p:txBody>
          <a:bodyPr/>
          <a:lstStyle/>
          <a:p>
            <a:r>
              <a:rPr lang="en-US" dirty="0"/>
              <a:t>Modifier</a:t>
            </a:r>
          </a:p>
        </p:txBody>
      </p:sp>
      <p:sp>
        <p:nvSpPr>
          <p:cNvPr id="3" name="Content Placeholder 2">
            <a:extLst>
              <a:ext uri="{FF2B5EF4-FFF2-40B4-BE49-F238E27FC236}">
                <a16:creationId xmlns:a16="http://schemas.microsoft.com/office/drawing/2014/main" id="{977563F3-349E-4196-9D6F-AF5B89C1AA21}"/>
              </a:ext>
            </a:extLst>
          </p:cNvPr>
          <p:cNvSpPr>
            <a:spLocks noGrp="1"/>
          </p:cNvSpPr>
          <p:nvPr>
            <p:ph idx="1"/>
          </p:nvPr>
        </p:nvSpPr>
        <p:spPr/>
        <p:txBody>
          <a:bodyPr/>
          <a:lstStyle/>
          <a:p>
            <a:r>
              <a:rPr lang="en-US" dirty="0"/>
              <a:t>A modifier species what values the term represents. Zero or more modifiers can be specified for each term.</a:t>
            </a:r>
          </a:p>
          <a:p>
            <a:endParaRPr lang="en-US" dirty="0"/>
          </a:p>
        </p:txBody>
      </p:sp>
      <p:pic>
        <p:nvPicPr>
          <p:cNvPr id="4" name="Picture 3">
            <a:extLst>
              <a:ext uri="{FF2B5EF4-FFF2-40B4-BE49-F238E27FC236}">
                <a16:creationId xmlns:a16="http://schemas.microsoft.com/office/drawing/2014/main" id="{8970ADC2-3AC1-4535-9803-4D408DE3E0A5}"/>
              </a:ext>
            </a:extLst>
          </p:cNvPr>
          <p:cNvPicPr>
            <a:picLocks noChangeAspect="1"/>
          </p:cNvPicPr>
          <p:nvPr/>
        </p:nvPicPr>
        <p:blipFill>
          <a:blip r:embed="rId2"/>
          <a:stretch>
            <a:fillRect/>
          </a:stretch>
        </p:blipFill>
        <p:spPr>
          <a:xfrm>
            <a:off x="1909762" y="3382169"/>
            <a:ext cx="7805738" cy="1238250"/>
          </a:xfrm>
          <a:prstGeom prst="rect">
            <a:avLst/>
          </a:prstGeom>
        </p:spPr>
      </p:pic>
    </p:spTree>
    <p:extLst>
      <p:ext uri="{BB962C8B-B14F-4D97-AF65-F5344CB8AC3E}">
        <p14:creationId xmlns:p14="http://schemas.microsoft.com/office/powerpoint/2010/main" val="1874537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247B-CA0F-4575-BA98-41159EFC5CB5}"/>
              </a:ext>
            </a:extLst>
          </p:cNvPr>
          <p:cNvSpPr>
            <a:spLocks noGrp="1"/>
          </p:cNvSpPr>
          <p:nvPr>
            <p:ph type="title"/>
          </p:nvPr>
        </p:nvSpPr>
        <p:spPr/>
        <p:txBody>
          <a:bodyPr/>
          <a:lstStyle/>
          <a:p>
            <a:r>
              <a:rPr lang="en-US" dirty="0"/>
              <a:t>Further Result Specification</a:t>
            </a:r>
          </a:p>
        </p:txBody>
      </p:sp>
      <p:sp>
        <p:nvSpPr>
          <p:cNvPr id="3" name="Content Placeholder 2">
            <a:extLst>
              <a:ext uri="{FF2B5EF4-FFF2-40B4-BE49-F238E27FC236}">
                <a16:creationId xmlns:a16="http://schemas.microsoft.com/office/drawing/2014/main" id="{903894E6-1570-4F47-8EDF-B974DA6A4592}"/>
              </a:ext>
            </a:extLst>
          </p:cNvPr>
          <p:cNvSpPr>
            <a:spLocks noGrp="1"/>
          </p:cNvSpPr>
          <p:nvPr>
            <p:ph idx="1"/>
          </p:nvPr>
        </p:nvSpPr>
        <p:spPr/>
        <p:txBody>
          <a:bodyPr>
            <a:normAutofit fontScale="85000" lnSpcReduction="20000"/>
          </a:bodyPr>
          <a:lstStyle/>
          <a:p>
            <a:r>
              <a:rPr lang="en-US" dirty="0"/>
              <a:t>Drop stop words: whether the source should delete the stop words from the query or not. A </a:t>
            </a:r>
            <a:r>
              <a:rPr lang="en-US" dirty="0" err="1"/>
              <a:t>metasearcher</a:t>
            </a:r>
            <a:r>
              <a:rPr lang="en-US" dirty="0"/>
              <a:t> knows if it can turn off the use of stop words at a source from the source's metadata </a:t>
            </a:r>
          </a:p>
          <a:p>
            <a:r>
              <a:rPr lang="en-US" dirty="0"/>
              <a:t>Default attribute set and language used in the query. This is optional, just for notational convenience, since queries may include attributes from attribute sets other than “Basic-1”, and terms may correspond to languages other than English. </a:t>
            </a:r>
          </a:p>
          <a:p>
            <a:r>
              <a:rPr lang="en-US" dirty="0"/>
              <a:t>Sources (in the same resource) where to evaluate the query in addition to the source where the query is submitted.</a:t>
            </a:r>
          </a:p>
          <a:p>
            <a:r>
              <a:rPr lang="en-US" dirty="0"/>
              <a:t>Answer specification: </a:t>
            </a:r>
          </a:p>
          <a:p>
            <a:pPr lvl="1"/>
            <a:r>
              <a:rPr lang="en-US" dirty="0"/>
              <a:t>Fields to be returned in the query answer (Default: Title, Linkage) </a:t>
            </a:r>
          </a:p>
          <a:p>
            <a:pPr lvl="1"/>
            <a:r>
              <a:rPr lang="en-US" dirty="0"/>
              <a:t>Fields to be used to sort the query results, and whether the order is ascending or descending </a:t>
            </a:r>
          </a:p>
          <a:p>
            <a:pPr lvl="1"/>
            <a:r>
              <a:rPr lang="en-US" dirty="0"/>
              <a:t>Documents to be returned: </a:t>
            </a:r>
          </a:p>
          <a:p>
            <a:pPr lvl="2"/>
            <a:r>
              <a:rPr lang="en-US" dirty="0"/>
              <a:t>Minimum acceptable document score </a:t>
            </a:r>
          </a:p>
          <a:p>
            <a:pPr lvl="2"/>
            <a:r>
              <a:rPr lang="en-US" dirty="0"/>
              <a:t>Maximum acceptable number of documents </a:t>
            </a:r>
          </a:p>
        </p:txBody>
      </p:sp>
    </p:spTree>
    <p:extLst>
      <p:ext uri="{BB962C8B-B14F-4D97-AF65-F5344CB8AC3E}">
        <p14:creationId xmlns:p14="http://schemas.microsoft.com/office/powerpoint/2010/main" val="1066309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3033D15-0215-4D6A-B9AE-88D5E1F29AAC}"/>
              </a:ext>
            </a:extLst>
          </p:cNvPr>
          <p:cNvPicPr>
            <a:picLocks noGrp="1" noChangeAspect="1"/>
          </p:cNvPicPr>
          <p:nvPr>
            <p:ph idx="1"/>
          </p:nvPr>
        </p:nvPicPr>
        <p:blipFill>
          <a:blip r:embed="rId2"/>
          <a:stretch>
            <a:fillRect/>
          </a:stretch>
        </p:blipFill>
        <p:spPr>
          <a:xfrm>
            <a:off x="1162050" y="1077118"/>
            <a:ext cx="9112561" cy="5247481"/>
          </a:xfrm>
          <a:prstGeom prst="rect">
            <a:avLst/>
          </a:prstGeom>
        </p:spPr>
      </p:pic>
    </p:spTree>
    <p:extLst>
      <p:ext uri="{BB962C8B-B14F-4D97-AF65-F5344CB8AC3E}">
        <p14:creationId xmlns:p14="http://schemas.microsoft.com/office/powerpoint/2010/main" val="438773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944E-DB22-42E4-901D-9DE79EA254E7}"/>
              </a:ext>
            </a:extLst>
          </p:cNvPr>
          <p:cNvSpPr>
            <a:spLocks noGrp="1"/>
          </p:cNvSpPr>
          <p:nvPr>
            <p:ph type="title"/>
          </p:nvPr>
        </p:nvSpPr>
        <p:spPr/>
        <p:txBody>
          <a:bodyPr/>
          <a:lstStyle/>
          <a:p>
            <a:r>
              <a:rPr lang="en-US" dirty="0"/>
              <a:t>Problems in interpreting query results from multiple sources. </a:t>
            </a:r>
          </a:p>
        </p:txBody>
      </p:sp>
      <p:sp>
        <p:nvSpPr>
          <p:cNvPr id="3" name="Content Placeholder 2">
            <a:extLst>
              <a:ext uri="{FF2B5EF4-FFF2-40B4-BE49-F238E27FC236}">
                <a16:creationId xmlns:a16="http://schemas.microsoft.com/office/drawing/2014/main" id="{AD63B5E9-E6B3-4F00-B449-548AFDE73F51}"/>
              </a:ext>
            </a:extLst>
          </p:cNvPr>
          <p:cNvSpPr>
            <a:spLocks noGrp="1"/>
          </p:cNvSpPr>
          <p:nvPr>
            <p:ph idx="1"/>
          </p:nvPr>
        </p:nvSpPr>
        <p:spPr/>
        <p:txBody>
          <a:bodyPr>
            <a:normAutofit/>
          </a:bodyPr>
          <a:lstStyle/>
          <a:p>
            <a:r>
              <a:rPr lang="en-US" dirty="0"/>
              <a:t>One is that each source may execute a different query, depending on its local query capabilities. Thus, a source might ignore parts of a query that it does not support, for example. </a:t>
            </a:r>
          </a:p>
          <a:p>
            <a:r>
              <a:rPr lang="en-US" dirty="0"/>
              <a:t>Another complication is that sources may use different algorithms to rank the documents in the query results. Furthermore, the sources do not reveal their ranking algorithms.</a:t>
            </a:r>
          </a:p>
          <a:p>
            <a:r>
              <a:rPr lang="en-US" dirty="0"/>
              <a:t> A third complication is that the ranking information by itself is insufficient for merging multiple query results, even if all the sources execute the same query using the same ranking algorithm.</a:t>
            </a:r>
          </a:p>
        </p:txBody>
      </p:sp>
    </p:spTree>
    <p:extLst>
      <p:ext uri="{BB962C8B-B14F-4D97-AF65-F5344CB8AC3E}">
        <p14:creationId xmlns:p14="http://schemas.microsoft.com/office/powerpoint/2010/main" val="1006275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A0F3-5F5E-45E2-8D15-DAF6D268CD30}"/>
              </a:ext>
            </a:extLst>
          </p:cNvPr>
          <p:cNvSpPr>
            <a:spLocks noGrp="1"/>
          </p:cNvSpPr>
          <p:nvPr>
            <p:ph type="title"/>
          </p:nvPr>
        </p:nvSpPr>
        <p:spPr/>
        <p:txBody>
          <a:bodyPr/>
          <a:lstStyle/>
          <a:p>
            <a:r>
              <a:rPr lang="en-US" dirty="0"/>
              <a:t>Merging of Ranks </a:t>
            </a:r>
          </a:p>
        </p:txBody>
      </p:sp>
      <p:sp>
        <p:nvSpPr>
          <p:cNvPr id="3" name="Content Placeholder 2">
            <a:extLst>
              <a:ext uri="{FF2B5EF4-FFF2-40B4-BE49-F238E27FC236}">
                <a16:creationId xmlns:a16="http://schemas.microsoft.com/office/drawing/2014/main" id="{46B8DF49-C201-451B-AFFF-0C08F6A6EF7F}"/>
              </a:ext>
            </a:extLst>
          </p:cNvPr>
          <p:cNvSpPr>
            <a:spLocks noGrp="1"/>
          </p:cNvSpPr>
          <p:nvPr>
            <p:ph idx="1"/>
          </p:nvPr>
        </p:nvSpPr>
        <p:spPr/>
        <p:txBody>
          <a:bodyPr/>
          <a:lstStyle/>
          <a:p>
            <a:r>
              <a:rPr lang="en-US" dirty="0"/>
              <a:t>To merge the query results from multiple sources into a single, meaningful rank, a source should return the following information for each document in the query result:</a:t>
            </a:r>
          </a:p>
          <a:p>
            <a:pPr lvl="1"/>
            <a:r>
              <a:rPr lang="en-US" dirty="0"/>
              <a:t>The unnormalized score of the document for the query </a:t>
            </a:r>
          </a:p>
          <a:p>
            <a:pPr lvl="1"/>
            <a:r>
              <a:rPr lang="en-US" dirty="0"/>
              <a:t> The id of the source(s) where the document appears </a:t>
            </a:r>
          </a:p>
          <a:p>
            <a:pPr lvl="1"/>
            <a:r>
              <a:rPr lang="en-US" dirty="0"/>
              <a:t>Statistics about each query term in the ranking expression:</a:t>
            </a:r>
          </a:p>
          <a:p>
            <a:pPr lvl="2"/>
            <a:r>
              <a:rPr lang="en-US" dirty="0"/>
              <a:t>Term Frequency</a:t>
            </a:r>
          </a:p>
          <a:p>
            <a:pPr lvl="2"/>
            <a:r>
              <a:rPr lang="en-US" dirty="0"/>
              <a:t>Term Weight</a:t>
            </a:r>
          </a:p>
          <a:p>
            <a:pPr lvl="2"/>
            <a:r>
              <a:rPr lang="en-US" dirty="0"/>
              <a:t>Document Frequency</a:t>
            </a:r>
          </a:p>
          <a:p>
            <a:pPr lvl="2"/>
            <a:r>
              <a:rPr lang="en-US" dirty="0"/>
              <a:t>Document Size</a:t>
            </a:r>
          </a:p>
          <a:p>
            <a:pPr lvl="2"/>
            <a:r>
              <a:rPr lang="en-US" dirty="0"/>
              <a:t>Document Count</a:t>
            </a:r>
          </a:p>
        </p:txBody>
      </p:sp>
    </p:spTree>
    <p:extLst>
      <p:ext uri="{BB962C8B-B14F-4D97-AF65-F5344CB8AC3E}">
        <p14:creationId xmlns:p14="http://schemas.microsoft.com/office/powerpoint/2010/main" val="3184679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2BF92-64B2-4170-9A15-302DA49BD5C2}"/>
              </a:ext>
            </a:extLst>
          </p:cNvPr>
          <p:cNvSpPr>
            <a:spLocks noGrp="1"/>
          </p:cNvSpPr>
          <p:nvPr>
            <p:ph idx="1"/>
          </p:nvPr>
        </p:nvSpPr>
        <p:spPr/>
        <p:txBody>
          <a:bodyPr/>
          <a:lstStyle/>
          <a:p>
            <a:r>
              <a:rPr lang="en-US" dirty="0"/>
              <a:t>For example document from source 2 has a lower score than the document from Source-1. However, the Source-2 document might be a better match for the query than the Source-1 document, and the lower score could just be an artifact of the ranking algorithm that the sources use, or be due to the characteristics of the holdings of both sources. A </a:t>
            </a:r>
            <a:r>
              <a:rPr lang="en-US" dirty="0" err="1"/>
              <a:t>metasearcher</a:t>
            </a:r>
            <a:r>
              <a:rPr lang="en-US" dirty="0"/>
              <a:t> could then simply discard the sources' scores, and compute a new score for each document based on, say, the number of times that the words in the ranking expression appear in the documents. Then, such a </a:t>
            </a:r>
            <a:r>
              <a:rPr lang="en-US" dirty="0" err="1"/>
              <a:t>metasearcher</a:t>
            </a:r>
            <a:r>
              <a:rPr lang="en-US" dirty="0"/>
              <a:t> would rank the Source-2 document higher than the Source-1 document</a:t>
            </a:r>
          </a:p>
        </p:txBody>
      </p:sp>
    </p:spTree>
    <p:extLst>
      <p:ext uri="{BB962C8B-B14F-4D97-AF65-F5344CB8AC3E}">
        <p14:creationId xmlns:p14="http://schemas.microsoft.com/office/powerpoint/2010/main" val="1532134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EEEB-4B64-4288-A163-605F2192B382}"/>
              </a:ext>
            </a:extLst>
          </p:cNvPr>
          <p:cNvSpPr>
            <a:spLocks noGrp="1"/>
          </p:cNvSpPr>
          <p:nvPr>
            <p:ph type="title"/>
          </p:nvPr>
        </p:nvSpPr>
        <p:spPr/>
        <p:txBody>
          <a:bodyPr/>
          <a:lstStyle/>
          <a:p>
            <a:r>
              <a:rPr lang="en-US" dirty="0"/>
              <a:t>Source Metadata</a:t>
            </a:r>
          </a:p>
        </p:txBody>
      </p:sp>
      <p:sp>
        <p:nvSpPr>
          <p:cNvPr id="3" name="Content Placeholder 2">
            <a:extLst>
              <a:ext uri="{FF2B5EF4-FFF2-40B4-BE49-F238E27FC236}">
                <a16:creationId xmlns:a16="http://schemas.microsoft.com/office/drawing/2014/main" id="{F28F159E-A398-44A8-B207-867D436B183F}"/>
              </a:ext>
            </a:extLst>
          </p:cNvPr>
          <p:cNvSpPr>
            <a:spLocks noGrp="1"/>
          </p:cNvSpPr>
          <p:nvPr>
            <p:ph idx="1"/>
          </p:nvPr>
        </p:nvSpPr>
        <p:spPr/>
        <p:txBody>
          <a:bodyPr/>
          <a:lstStyle/>
          <a:p>
            <a:r>
              <a:rPr lang="en-US" dirty="0"/>
              <a:t>To select the right sources for a query and to query them we need information about the sources' contents and capabilities. </a:t>
            </a:r>
          </a:p>
          <a:p>
            <a:r>
              <a:rPr lang="en-US" dirty="0"/>
              <a:t>Every source is required to export: </a:t>
            </a:r>
          </a:p>
          <a:p>
            <a:pPr lvl="1"/>
            <a:r>
              <a:rPr lang="en-US" dirty="0"/>
              <a:t>a list of metadata attribute-value pairs, describing properties of the source, </a:t>
            </a:r>
          </a:p>
          <a:p>
            <a:pPr lvl="1"/>
            <a:r>
              <a:rPr lang="en-US" dirty="0"/>
              <a:t>a content summary of the source. </a:t>
            </a:r>
          </a:p>
        </p:txBody>
      </p:sp>
    </p:spTree>
    <p:extLst>
      <p:ext uri="{BB962C8B-B14F-4D97-AF65-F5344CB8AC3E}">
        <p14:creationId xmlns:p14="http://schemas.microsoft.com/office/powerpoint/2010/main" val="399965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3970-E04A-41E3-9BE3-1611B3708800}"/>
              </a:ext>
            </a:extLst>
          </p:cNvPr>
          <p:cNvSpPr>
            <a:spLocks noGrp="1"/>
          </p:cNvSpPr>
          <p:nvPr>
            <p:ph type="title"/>
          </p:nvPr>
        </p:nvSpPr>
        <p:spPr/>
        <p:txBody>
          <a:bodyPr/>
          <a:lstStyle/>
          <a:p>
            <a:r>
              <a:rPr lang="en-US" dirty="0"/>
              <a:t>Source Metadata Attributes</a:t>
            </a:r>
          </a:p>
        </p:txBody>
      </p:sp>
      <p:sp>
        <p:nvSpPr>
          <p:cNvPr id="3" name="Content Placeholder 2">
            <a:extLst>
              <a:ext uri="{FF2B5EF4-FFF2-40B4-BE49-F238E27FC236}">
                <a16:creationId xmlns:a16="http://schemas.microsoft.com/office/drawing/2014/main" id="{75E8BA48-4AF3-49F1-A3DC-A645111B9FA1}"/>
              </a:ext>
            </a:extLst>
          </p:cNvPr>
          <p:cNvSpPr>
            <a:spLocks noGrp="1"/>
          </p:cNvSpPr>
          <p:nvPr>
            <p:ph idx="1"/>
          </p:nvPr>
        </p:nvSpPr>
        <p:spPr/>
        <p:txBody>
          <a:bodyPr/>
          <a:lstStyle/>
          <a:p>
            <a:r>
              <a:rPr lang="en-US" dirty="0"/>
              <a:t>Each source exports information about itself by giving values to the metadata attributes below. A </a:t>
            </a:r>
            <a:r>
              <a:rPr lang="en-US" dirty="0" err="1"/>
              <a:t>metasearcher</a:t>
            </a:r>
            <a:r>
              <a:rPr lang="en-US" dirty="0"/>
              <a:t> can use this information to rewrite the queries that it sends to each source, since each source may support different parts of the query language.</a:t>
            </a:r>
          </a:p>
          <a:p>
            <a:endParaRPr lang="en-US" dirty="0"/>
          </a:p>
        </p:txBody>
      </p:sp>
    </p:spTree>
    <p:extLst>
      <p:ext uri="{BB962C8B-B14F-4D97-AF65-F5344CB8AC3E}">
        <p14:creationId xmlns:p14="http://schemas.microsoft.com/office/powerpoint/2010/main" val="215658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9ED4-A54D-45C5-B030-D4E13CD9FABC}"/>
              </a:ext>
            </a:extLst>
          </p:cNvPr>
          <p:cNvSpPr>
            <a:spLocks noGrp="1"/>
          </p:cNvSpPr>
          <p:nvPr>
            <p:ph type="title"/>
          </p:nvPr>
        </p:nvSpPr>
        <p:spPr/>
        <p:txBody>
          <a:bodyPr/>
          <a:lstStyle/>
          <a:p>
            <a:r>
              <a:rPr lang="en-US" dirty="0"/>
              <a:t>Goals	</a:t>
            </a:r>
          </a:p>
        </p:txBody>
      </p:sp>
      <p:sp>
        <p:nvSpPr>
          <p:cNvPr id="3" name="Content Placeholder 2">
            <a:extLst>
              <a:ext uri="{FF2B5EF4-FFF2-40B4-BE49-F238E27FC236}">
                <a16:creationId xmlns:a16="http://schemas.microsoft.com/office/drawing/2014/main" id="{93152A48-829A-4B5C-A684-DAB098DB8B22}"/>
              </a:ext>
            </a:extLst>
          </p:cNvPr>
          <p:cNvSpPr>
            <a:spLocks noGrp="1"/>
          </p:cNvSpPr>
          <p:nvPr>
            <p:ph idx="1"/>
          </p:nvPr>
        </p:nvSpPr>
        <p:spPr/>
        <p:txBody>
          <a:bodyPr/>
          <a:lstStyle/>
          <a:p>
            <a:r>
              <a:rPr lang="en-US" dirty="0"/>
              <a:t>Choosing the best sources to evaluate a query</a:t>
            </a:r>
          </a:p>
          <a:p>
            <a:endParaRPr lang="en-US" dirty="0"/>
          </a:p>
          <a:p>
            <a:r>
              <a:rPr lang="en-US" dirty="0"/>
              <a:t>Evaluating the query at these sources</a:t>
            </a:r>
          </a:p>
          <a:p>
            <a:endParaRPr lang="en-US" dirty="0"/>
          </a:p>
          <a:p>
            <a:r>
              <a:rPr lang="en-US" dirty="0"/>
              <a:t>Merging the query results from these sources</a:t>
            </a:r>
          </a:p>
        </p:txBody>
      </p:sp>
    </p:spTree>
    <p:extLst>
      <p:ext uri="{BB962C8B-B14F-4D97-AF65-F5344CB8AC3E}">
        <p14:creationId xmlns:p14="http://schemas.microsoft.com/office/powerpoint/2010/main" val="1362555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264C-285E-4574-965F-F5119BE9C96E}"/>
              </a:ext>
            </a:extLst>
          </p:cNvPr>
          <p:cNvSpPr>
            <a:spLocks noGrp="1"/>
          </p:cNvSpPr>
          <p:nvPr>
            <p:ph type="title"/>
          </p:nvPr>
        </p:nvSpPr>
        <p:spPr/>
        <p:txBody>
          <a:bodyPr/>
          <a:lstStyle/>
          <a:p>
            <a:r>
              <a:rPr lang="en-US" dirty="0"/>
              <a:t>Content Summary</a:t>
            </a:r>
          </a:p>
        </p:txBody>
      </p:sp>
      <p:sp>
        <p:nvSpPr>
          <p:cNvPr id="3" name="Content Placeholder 2">
            <a:extLst>
              <a:ext uri="{FF2B5EF4-FFF2-40B4-BE49-F238E27FC236}">
                <a16:creationId xmlns:a16="http://schemas.microsoft.com/office/drawing/2014/main" id="{9E8CB6D3-A028-44F4-A1CF-7FFCCB83D58F}"/>
              </a:ext>
            </a:extLst>
          </p:cNvPr>
          <p:cNvSpPr>
            <a:spLocks noGrp="1"/>
          </p:cNvSpPr>
          <p:nvPr>
            <p:ph idx="1"/>
          </p:nvPr>
        </p:nvSpPr>
        <p:spPr/>
        <p:txBody>
          <a:bodyPr/>
          <a:lstStyle/>
          <a:p>
            <a:r>
              <a:rPr lang="en-US" dirty="0"/>
              <a:t>Content summaries help the </a:t>
            </a:r>
            <a:r>
              <a:rPr lang="en-US" dirty="0" err="1"/>
              <a:t>metasearchers</a:t>
            </a:r>
            <a:r>
              <a:rPr lang="en-US" dirty="0"/>
              <a:t> in choosing the most promising sources for a given query. These summaries could be manually generated. However, this approach usually yields outdated and incomplete summaries, and is a burden on the source administrators. </a:t>
            </a:r>
          </a:p>
          <a:p>
            <a:r>
              <a:rPr lang="en-US" dirty="0"/>
              <a:t>On the other end of the spectrum, a source summary could simply be the entire contents of the source. This approach is similar to the one taken by several World-Wide Web \crawlers."</a:t>
            </a:r>
          </a:p>
        </p:txBody>
      </p:sp>
    </p:spTree>
    <p:extLst>
      <p:ext uri="{BB962C8B-B14F-4D97-AF65-F5344CB8AC3E}">
        <p14:creationId xmlns:p14="http://schemas.microsoft.com/office/powerpoint/2010/main" val="1913567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59A76-0024-41C7-A768-4CA77D02A136}"/>
              </a:ext>
            </a:extLst>
          </p:cNvPr>
          <p:cNvSpPr>
            <a:spLocks noGrp="1"/>
          </p:cNvSpPr>
          <p:nvPr>
            <p:ph type="title"/>
          </p:nvPr>
        </p:nvSpPr>
        <p:spPr/>
        <p:txBody>
          <a:bodyPr/>
          <a:lstStyle/>
          <a:p>
            <a:r>
              <a:rPr lang="en-US" dirty="0"/>
              <a:t>Resource Definition</a:t>
            </a:r>
          </a:p>
        </p:txBody>
      </p:sp>
      <p:sp>
        <p:nvSpPr>
          <p:cNvPr id="3" name="Content Placeholder 2">
            <a:extLst>
              <a:ext uri="{FF2B5EF4-FFF2-40B4-BE49-F238E27FC236}">
                <a16:creationId xmlns:a16="http://schemas.microsoft.com/office/drawing/2014/main" id="{B6085034-64EB-4F9D-A210-F51EF211D76A}"/>
              </a:ext>
            </a:extLst>
          </p:cNvPr>
          <p:cNvSpPr>
            <a:spLocks noGrp="1"/>
          </p:cNvSpPr>
          <p:nvPr>
            <p:ph idx="1"/>
          </p:nvPr>
        </p:nvSpPr>
        <p:spPr/>
        <p:txBody>
          <a:bodyPr/>
          <a:lstStyle/>
          <a:p>
            <a:r>
              <a:rPr lang="en-US" dirty="0"/>
              <a:t>The proposed model allows several sources to be grouped together as a single resource </a:t>
            </a:r>
          </a:p>
          <a:p>
            <a:r>
              <a:rPr lang="en-US" dirty="0"/>
              <a:t>Each resource exports contact information about the sources that it contains. </a:t>
            </a:r>
          </a:p>
          <a:p>
            <a:r>
              <a:rPr lang="en-US" dirty="0"/>
              <a:t>More specifically, a resource simply exports its list of sources, together with the URLs where the metadata attributes for the sources can be accessed and the format of this data. </a:t>
            </a:r>
          </a:p>
          <a:p>
            <a:r>
              <a:rPr lang="en-US" dirty="0"/>
              <a:t>Using this information, a </a:t>
            </a:r>
            <a:r>
              <a:rPr lang="en-US" dirty="0" err="1"/>
              <a:t>metasearcher</a:t>
            </a:r>
            <a:r>
              <a:rPr lang="en-US" dirty="0"/>
              <a:t> learns how and where to contact each of the sources in the resource. </a:t>
            </a:r>
          </a:p>
        </p:txBody>
      </p:sp>
    </p:spTree>
    <p:extLst>
      <p:ext uri="{BB962C8B-B14F-4D97-AF65-F5344CB8AC3E}">
        <p14:creationId xmlns:p14="http://schemas.microsoft.com/office/powerpoint/2010/main" val="337888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5A20-31C7-4356-989F-29B9BB1E7401}"/>
              </a:ext>
            </a:extLst>
          </p:cNvPr>
          <p:cNvSpPr>
            <a:spLocks noGrp="1"/>
          </p:cNvSpPr>
          <p:nvPr>
            <p:ph type="title"/>
          </p:nvPr>
        </p:nvSpPr>
        <p:spPr/>
        <p:txBody>
          <a:bodyPr/>
          <a:lstStyle/>
          <a:p>
            <a:r>
              <a:rPr lang="en-US" dirty="0"/>
              <a:t>Companies who participated	</a:t>
            </a:r>
          </a:p>
        </p:txBody>
      </p:sp>
      <p:sp>
        <p:nvSpPr>
          <p:cNvPr id="3" name="Content Placeholder 2">
            <a:extLst>
              <a:ext uri="{FF2B5EF4-FFF2-40B4-BE49-F238E27FC236}">
                <a16:creationId xmlns:a16="http://schemas.microsoft.com/office/drawing/2014/main" id="{7664B534-62DB-4CF7-94FD-1ED760361067}"/>
              </a:ext>
            </a:extLst>
          </p:cNvPr>
          <p:cNvSpPr>
            <a:spLocks noGrp="1"/>
          </p:cNvSpPr>
          <p:nvPr>
            <p:ph idx="1"/>
          </p:nvPr>
        </p:nvSpPr>
        <p:spPr/>
        <p:txBody>
          <a:bodyPr>
            <a:normAutofit fontScale="92500" lnSpcReduction="20000"/>
          </a:bodyPr>
          <a:lstStyle/>
          <a:p>
            <a:r>
              <a:rPr lang="en-US" dirty="0"/>
              <a:t>Fulcrum</a:t>
            </a:r>
          </a:p>
          <a:p>
            <a:r>
              <a:rPr lang="en-US" dirty="0" err="1"/>
              <a:t>Infoseek</a:t>
            </a:r>
            <a:endParaRPr lang="en-US" dirty="0"/>
          </a:p>
          <a:p>
            <a:r>
              <a:rPr lang="en-US" dirty="0"/>
              <a:t>PLS</a:t>
            </a:r>
          </a:p>
          <a:p>
            <a:r>
              <a:rPr lang="en-US" dirty="0"/>
              <a:t>Verity</a:t>
            </a:r>
          </a:p>
          <a:p>
            <a:r>
              <a:rPr lang="en-US" dirty="0"/>
              <a:t>WAIS Microsoft Network</a:t>
            </a:r>
          </a:p>
          <a:p>
            <a:r>
              <a:rPr lang="en-US" dirty="0"/>
              <a:t>Excite</a:t>
            </a:r>
          </a:p>
          <a:p>
            <a:r>
              <a:rPr lang="en-US" dirty="0"/>
              <a:t>GILS</a:t>
            </a:r>
          </a:p>
          <a:p>
            <a:r>
              <a:rPr lang="en-US" dirty="0"/>
              <a:t>Harvest</a:t>
            </a:r>
          </a:p>
          <a:p>
            <a:r>
              <a:rPr lang="en-US" dirty="0"/>
              <a:t>Hewlett-Packard</a:t>
            </a:r>
          </a:p>
          <a:p>
            <a:r>
              <a:rPr lang="en-US" dirty="0"/>
              <a:t>Netscape</a:t>
            </a:r>
          </a:p>
        </p:txBody>
      </p:sp>
    </p:spTree>
    <p:extLst>
      <p:ext uri="{BB962C8B-B14F-4D97-AF65-F5344CB8AC3E}">
        <p14:creationId xmlns:p14="http://schemas.microsoft.com/office/powerpoint/2010/main" val="247257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2F33-910C-434B-92B0-91BFAED4F98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D3B1F5CB-A5DE-4F1F-A20A-3F980F0920B2}"/>
              </a:ext>
            </a:extLst>
          </p:cNvPr>
          <p:cNvSpPr>
            <a:spLocks noGrp="1"/>
          </p:cNvSpPr>
          <p:nvPr>
            <p:ph idx="1"/>
          </p:nvPr>
        </p:nvSpPr>
        <p:spPr/>
        <p:txBody>
          <a:bodyPr/>
          <a:lstStyle/>
          <a:p>
            <a:r>
              <a:rPr lang="en-US" dirty="0"/>
              <a:t>Simple, yet powerful enough</a:t>
            </a:r>
          </a:p>
          <a:p>
            <a:endParaRPr lang="en-US" dirty="0"/>
          </a:p>
          <a:p>
            <a:r>
              <a:rPr lang="en-US" dirty="0"/>
              <a:t>Dealing with companies that have secret, proprietary algorithms for ranking documents</a:t>
            </a:r>
          </a:p>
          <a:p>
            <a:endParaRPr lang="en-US" dirty="0"/>
          </a:p>
          <a:p>
            <a:endParaRPr lang="en-US" dirty="0"/>
          </a:p>
        </p:txBody>
      </p:sp>
    </p:spTree>
    <p:extLst>
      <p:ext uri="{BB962C8B-B14F-4D97-AF65-F5344CB8AC3E}">
        <p14:creationId xmlns:p14="http://schemas.microsoft.com/office/powerpoint/2010/main" val="3425181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device&#10;&#10;Description generated with high confidence">
            <a:extLst>
              <a:ext uri="{FF2B5EF4-FFF2-40B4-BE49-F238E27FC236}">
                <a16:creationId xmlns:a16="http://schemas.microsoft.com/office/drawing/2014/main" id="{1148A115-3C66-4042-8165-5C201F3A22B6}"/>
              </a:ext>
            </a:extLst>
          </p:cNvPr>
          <p:cNvPicPr>
            <a:picLocks noGrp="1" noChangeAspect="1"/>
          </p:cNvPicPr>
          <p:nvPr>
            <p:ph idx="1"/>
          </p:nvPr>
        </p:nvPicPr>
        <p:blipFill>
          <a:blip r:embed="rId2"/>
          <a:stretch>
            <a:fillRect/>
          </a:stretch>
        </p:blipFill>
        <p:spPr>
          <a:xfrm>
            <a:off x="2489726" y="1675227"/>
            <a:ext cx="7212547" cy="4394199"/>
          </a:xfrm>
          <a:prstGeom prst="rect">
            <a:avLst/>
          </a:prstGeom>
        </p:spPr>
      </p:pic>
      <p:sp>
        <p:nvSpPr>
          <p:cNvPr id="2" name="Title 1">
            <a:extLst>
              <a:ext uri="{FF2B5EF4-FFF2-40B4-BE49-F238E27FC236}">
                <a16:creationId xmlns:a16="http://schemas.microsoft.com/office/drawing/2014/main" id="{24E1D905-3958-425E-99FB-49668CD0A4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Metasearch Model</a:t>
            </a:r>
          </a:p>
        </p:txBody>
      </p:sp>
    </p:spTree>
    <p:extLst>
      <p:ext uri="{BB962C8B-B14F-4D97-AF65-F5344CB8AC3E}">
        <p14:creationId xmlns:p14="http://schemas.microsoft.com/office/powerpoint/2010/main" val="39727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8DFE-3E82-44E9-9C8F-FEEC28B374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DD47FC-5147-40A6-8B21-B7CAE05BDD81}"/>
              </a:ext>
            </a:extLst>
          </p:cNvPr>
          <p:cNvSpPr>
            <a:spLocks noGrp="1"/>
          </p:cNvSpPr>
          <p:nvPr>
            <p:ph idx="1"/>
          </p:nvPr>
        </p:nvSpPr>
        <p:spPr/>
        <p:txBody>
          <a:bodyPr/>
          <a:lstStyle/>
          <a:p>
            <a:r>
              <a:rPr lang="en-US" dirty="0"/>
              <a:t>Internet has large number of resources</a:t>
            </a:r>
          </a:p>
          <a:p>
            <a:endParaRPr lang="en-US" dirty="0"/>
          </a:p>
          <a:p>
            <a:r>
              <a:rPr lang="en-US" dirty="0"/>
              <a:t>Each resource consist of one or more sources</a:t>
            </a:r>
          </a:p>
          <a:p>
            <a:endParaRPr lang="en-US" dirty="0"/>
          </a:p>
          <a:p>
            <a:r>
              <a:rPr lang="en-US" dirty="0"/>
              <a:t>A source is a collection of text documents with an associated search engine that accepts queries from clients and produces results</a:t>
            </a:r>
          </a:p>
          <a:p>
            <a:endParaRPr lang="en-US" dirty="0"/>
          </a:p>
          <a:p>
            <a:endParaRPr lang="en-US" dirty="0"/>
          </a:p>
        </p:txBody>
      </p:sp>
    </p:spTree>
    <p:extLst>
      <p:ext uri="{BB962C8B-B14F-4D97-AF65-F5344CB8AC3E}">
        <p14:creationId xmlns:p14="http://schemas.microsoft.com/office/powerpoint/2010/main" val="86410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2A24-A5E9-4CA8-BA86-A5792824D3A9}"/>
              </a:ext>
            </a:extLst>
          </p:cNvPr>
          <p:cNvSpPr>
            <a:spLocks noGrp="1"/>
          </p:cNvSpPr>
          <p:nvPr>
            <p:ph type="title"/>
          </p:nvPr>
        </p:nvSpPr>
        <p:spPr/>
        <p:txBody>
          <a:bodyPr/>
          <a:lstStyle/>
          <a:p>
            <a:r>
              <a:rPr lang="en-US" dirty="0"/>
              <a:t>Few assumptions	</a:t>
            </a:r>
          </a:p>
        </p:txBody>
      </p:sp>
      <p:sp>
        <p:nvSpPr>
          <p:cNvPr id="3" name="Content Placeholder 2">
            <a:extLst>
              <a:ext uri="{FF2B5EF4-FFF2-40B4-BE49-F238E27FC236}">
                <a16:creationId xmlns:a16="http://schemas.microsoft.com/office/drawing/2014/main" id="{B45FFBDA-C820-4742-AA6A-ED61B13C8BD0}"/>
              </a:ext>
            </a:extLst>
          </p:cNvPr>
          <p:cNvSpPr>
            <a:spLocks noGrp="1"/>
          </p:cNvSpPr>
          <p:nvPr>
            <p:ph idx="1"/>
          </p:nvPr>
        </p:nvSpPr>
        <p:spPr/>
        <p:txBody>
          <a:bodyPr/>
          <a:lstStyle/>
          <a:p>
            <a:r>
              <a:rPr lang="en-US" dirty="0"/>
              <a:t>Documents are flat i.e. not nested</a:t>
            </a:r>
          </a:p>
          <a:p>
            <a:endParaRPr lang="en-US" dirty="0"/>
          </a:p>
          <a:p>
            <a:r>
              <a:rPr lang="en-US" dirty="0"/>
              <a:t>Non-textual documents or data is not considered for e.g. geographical data</a:t>
            </a:r>
          </a:p>
          <a:p>
            <a:endParaRPr lang="en-US" dirty="0"/>
          </a:p>
          <a:p>
            <a:r>
              <a:rPr lang="en-US" dirty="0"/>
              <a:t>Sources may be small e.g. collection of papers written by university professor or large e.g. collection of World Wide Web pages indexed by a crawler</a:t>
            </a:r>
          </a:p>
          <a:p>
            <a:endParaRPr lang="en-US" dirty="0"/>
          </a:p>
          <a:p>
            <a:endParaRPr lang="en-US" dirty="0"/>
          </a:p>
        </p:txBody>
      </p:sp>
    </p:spTree>
    <p:extLst>
      <p:ext uri="{BB962C8B-B14F-4D97-AF65-F5344CB8AC3E}">
        <p14:creationId xmlns:p14="http://schemas.microsoft.com/office/powerpoint/2010/main" val="3124108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C42E-6EE9-4353-AD80-674CD65F5BE8}"/>
              </a:ext>
            </a:extLst>
          </p:cNvPr>
          <p:cNvSpPr>
            <a:spLocks noGrp="1"/>
          </p:cNvSpPr>
          <p:nvPr>
            <p:ph type="title"/>
          </p:nvPr>
        </p:nvSpPr>
        <p:spPr/>
        <p:txBody>
          <a:bodyPr/>
          <a:lstStyle/>
          <a:p>
            <a:r>
              <a:rPr lang="en-US" dirty="0"/>
              <a:t>Function	</a:t>
            </a:r>
          </a:p>
        </p:txBody>
      </p:sp>
      <p:sp>
        <p:nvSpPr>
          <p:cNvPr id="3" name="Content Placeholder 2">
            <a:extLst>
              <a:ext uri="{FF2B5EF4-FFF2-40B4-BE49-F238E27FC236}">
                <a16:creationId xmlns:a16="http://schemas.microsoft.com/office/drawing/2014/main" id="{F2E3703E-35D4-4892-B42C-E7CBE14182A2}"/>
              </a:ext>
            </a:extLst>
          </p:cNvPr>
          <p:cNvSpPr>
            <a:spLocks noGrp="1"/>
          </p:cNvSpPr>
          <p:nvPr>
            <p:ph idx="1"/>
          </p:nvPr>
        </p:nvSpPr>
        <p:spPr/>
        <p:txBody>
          <a:bodyPr/>
          <a:lstStyle/>
          <a:p>
            <a:r>
              <a:rPr lang="en-US" dirty="0" err="1"/>
              <a:t>Metasearcher</a:t>
            </a:r>
            <a:r>
              <a:rPr lang="en-US" dirty="0"/>
              <a:t> issues queries to multiple sources</a:t>
            </a:r>
          </a:p>
          <a:p>
            <a:endParaRPr lang="en-US" dirty="0"/>
          </a:p>
          <a:p>
            <a:r>
              <a:rPr lang="en-US" dirty="0"/>
              <a:t>Chooses the best source to evaluate a query</a:t>
            </a:r>
          </a:p>
          <a:p>
            <a:endParaRPr lang="en-US" dirty="0"/>
          </a:p>
          <a:p>
            <a:r>
              <a:rPr lang="en-US" dirty="0"/>
              <a:t>Submits query to these sources</a:t>
            </a:r>
          </a:p>
          <a:p>
            <a:endParaRPr lang="en-US" dirty="0"/>
          </a:p>
          <a:p>
            <a:r>
              <a:rPr lang="en-US" dirty="0"/>
              <a:t>Merges the results from different sources and presents them</a:t>
            </a:r>
          </a:p>
        </p:txBody>
      </p:sp>
    </p:spTree>
    <p:extLst>
      <p:ext uri="{BB962C8B-B14F-4D97-AF65-F5344CB8AC3E}">
        <p14:creationId xmlns:p14="http://schemas.microsoft.com/office/powerpoint/2010/main" val="3860070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1421</Words>
  <Application>Microsoft Office PowerPoint</Application>
  <PresentationFormat>Widescreen</PresentationFormat>
  <Paragraphs>148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STARTS: Standard Proposal for Internet Meta-Searching</vt:lpstr>
      <vt:lpstr>Need for Meta-Searcher</vt:lpstr>
      <vt:lpstr>Goals </vt:lpstr>
      <vt:lpstr>Companies who participated </vt:lpstr>
      <vt:lpstr>Challenges</vt:lpstr>
      <vt:lpstr>Metasearch Model</vt:lpstr>
      <vt:lpstr>PowerPoint Presentation</vt:lpstr>
      <vt:lpstr>Few assumptions </vt:lpstr>
      <vt:lpstr>Function </vt:lpstr>
      <vt:lpstr>Problems</vt:lpstr>
      <vt:lpstr>1.  The query language problem</vt:lpstr>
      <vt:lpstr>PowerPoint Presentation</vt:lpstr>
      <vt:lpstr>The Rank-Merging Problem</vt:lpstr>
      <vt:lpstr>PowerPoint Presentation</vt:lpstr>
      <vt:lpstr>3. The Source-Metadata Problem</vt:lpstr>
      <vt:lpstr>Proposed Protocol: STARTS</vt:lpstr>
      <vt:lpstr>Query Language </vt:lpstr>
      <vt:lpstr> The Filter Expression </vt:lpstr>
      <vt:lpstr>Ranking expression</vt:lpstr>
      <vt:lpstr>Basic-I</vt:lpstr>
      <vt:lpstr>Fields</vt:lpstr>
      <vt:lpstr>Modifier</vt:lpstr>
      <vt:lpstr>Further Result Specification</vt:lpstr>
      <vt:lpstr>PowerPoint Presentation</vt:lpstr>
      <vt:lpstr>Problems in interpreting query results from multiple sources. </vt:lpstr>
      <vt:lpstr>Merging of Ranks </vt:lpstr>
      <vt:lpstr>PowerPoint Presentation</vt:lpstr>
      <vt:lpstr>Source Metadata</vt:lpstr>
      <vt:lpstr>Source Metadata Attributes</vt:lpstr>
      <vt:lpstr>Content Summary</vt:lpstr>
      <vt:lpstr>Resource Definition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ZAKIA BATOOL TURABEE</dc:creator>
  <cp:lastModifiedBy>Dr. Shakeel Ahmed Khoja / Chairperson-Department of Computer Science @ City Campus</cp:lastModifiedBy>
  <cp:revision>14</cp:revision>
  <dcterms:created xsi:type="dcterms:W3CDTF">2017-11-02T05:31:34Z</dcterms:created>
  <dcterms:modified xsi:type="dcterms:W3CDTF">2017-11-04T13:31:03Z</dcterms:modified>
</cp:coreProperties>
</file>