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7"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69" r:id="rId21"/>
    <p:sldId id="276" r:id="rId22"/>
    <p:sldId id="266" r:id="rId23"/>
    <p:sldId id="258" r:id="rId24"/>
    <p:sldId id="273" r:id="rId25"/>
    <p:sldId id="274" r:id="rId26"/>
    <p:sldId id="270" r:id="rId27"/>
    <p:sldId id="275" r:id="rId28"/>
    <p:sldId id="272" r:id="rId29"/>
    <p:sldId id="271" r:id="rId30"/>
    <p:sldId id="26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11/10/2017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visual-recognition-demo.ng.bluemix.n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www.ibm.com/watson/developercloud/visual-recognition/api" TargetMode="External"/><Relationship Id="rId2" Type="http://schemas.openxmlformats.org/officeDocument/2006/relationships/hyperlink" Target="http://researcher.ibm.com/researcher/view_group.php?id=877" TargetMode="External"/><Relationship Id="rId1" Type="http://schemas.openxmlformats.org/officeDocument/2006/relationships/slideLayout" Target="../slideLayouts/slideLayout2.xml"/><Relationship Id="rId4" Type="http://schemas.openxmlformats.org/officeDocument/2006/relationships/hyperlink" Target="https://www.ibm.com/developerworks/community/groups/service/html/communityview?communityUuid=7dc62548-8bc8-42c4-b2e9-150dde7c649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Concept Based Video Retrieval Systems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67653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D73318-ADDD-4401-9BE6-FD2CF2E6C272}"/>
              </a:ext>
            </a:extLst>
          </p:cNvPr>
          <p:cNvSpPr>
            <a:spLocks noGrp="1"/>
          </p:cNvSpPr>
          <p:nvPr>
            <p:ph type="title"/>
          </p:nvPr>
        </p:nvSpPr>
        <p:spPr/>
        <p:txBody>
          <a:bodyPr/>
          <a:lstStyle/>
          <a:p>
            <a:r>
              <a:rPr lang="en-US" dirty="0"/>
              <a:t>INDEXING ENGINE</a:t>
            </a:r>
          </a:p>
        </p:txBody>
      </p:sp>
      <p:sp>
        <p:nvSpPr>
          <p:cNvPr id="3" name="Content Placeholder 2">
            <a:extLst>
              <a:ext uri="{FF2B5EF4-FFF2-40B4-BE49-F238E27FC236}">
                <a16:creationId xmlns="" xmlns:a16="http://schemas.microsoft.com/office/drawing/2014/main" id="{69DE7A03-6C0C-4A1D-806B-3357DA417904}"/>
              </a:ext>
            </a:extLst>
          </p:cNvPr>
          <p:cNvSpPr>
            <a:spLocks noGrp="1"/>
          </p:cNvSpPr>
          <p:nvPr>
            <p:ph idx="1"/>
          </p:nvPr>
        </p:nvSpPr>
        <p:spPr/>
        <p:txBody>
          <a:bodyPr>
            <a:normAutofit/>
          </a:bodyPr>
          <a:lstStyle/>
          <a:p>
            <a:pPr marL="0" indent="0">
              <a:buNone/>
            </a:pPr>
            <a:r>
              <a:rPr lang="en-US" dirty="0"/>
              <a:t>1. Textual &amp; Visual Feature Extraction</a:t>
            </a:r>
          </a:p>
          <a:p>
            <a:pPr lvl="1"/>
            <a:r>
              <a:rPr lang="en-US" dirty="0"/>
              <a:t>To arrive at a similarity distance for the</a:t>
            </a:r>
            <a:r>
              <a:rPr lang="en-US" b="1" dirty="0"/>
              <a:t> textual modality</a:t>
            </a:r>
            <a:r>
              <a:rPr lang="en-US" dirty="0"/>
              <a:t>, words are first derived from automatic speech recognition results</a:t>
            </a:r>
          </a:p>
          <a:p>
            <a:pPr lvl="1"/>
            <a:r>
              <a:rPr lang="en-US" dirty="0"/>
              <a:t>A High dimensional vector space is then constructed based on all remaining transcribed words</a:t>
            </a:r>
          </a:p>
          <a:p>
            <a:pPr lvl="1"/>
            <a:r>
              <a:rPr lang="en-US" dirty="0"/>
              <a:t>When users exploit query-by-keyword as similarity measure, the terms of the query are placed in the same vector space. The most similar shots i.e the ones closest to the query in that space, are returned, regardless of whether they contain the original query terms.</a:t>
            </a:r>
          </a:p>
          <a:p>
            <a:pPr lvl="1"/>
            <a:r>
              <a:rPr lang="en-US" dirty="0"/>
              <a:t>In the </a:t>
            </a:r>
            <a:r>
              <a:rPr lang="en-US" b="1" dirty="0"/>
              <a:t>visual modality </a:t>
            </a:r>
            <a:r>
              <a:rPr lang="en-US" dirty="0"/>
              <a:t>the similarity query is by example. For all key frames in the video archive, color histogram is computed using 32 bins for each color channel. Users compare key frames with Euclidean histogram distance.</a:t>
            </a:r>
          </a:p>
        </p:txBody>
      </p:sp>
    </p:spTree>
    <p:extLst>
      <p:ext uri="{BB962C8B-B14F-4D97-AF65-F5344CB8AC3E}">
        <p14:creationId xmlns:p14="http://schemas.microsoft.com/office/powerpoint/2010/main" val="17556941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141216-339A-4351-A477-C4747C9A0404}"/>
              </a:ext>
            </a:extLst>
          </p:cNvPr>
          <p:cNvSpPr>
            <a:spLocks noGrp="1"/>
          </p:cNvSpPr>
          <p:nvPr>
            <p:ph type="title"/>
          </p:nvPr>
        </p:nvSpPr>
        <p:spPr/>
        <p:txBody>
          <a:bodyPr/>
          <a:lstStyle/>
          <a:p>
            <a:r>
              <a:rPr lang="en-US" dirty="0"/>
              <a:t>INDEXING ENGINE</a:t>
            </a:r>
          </a:p>
        </p:txBody>
      </p:sp>
      <p:sp>
        <p:nvSpPr>
          <p:cNvPr id="3" name="Content Placeholder 2">
            <a:extLst>
              <a:ext uri="{FF2B5EF4-FFF2-40B4-BE49-F238E27FC236}">
                <a16:creationId xmlns="" xmlns:a16="http://schemas.microsoft.com/office/drawing/2014/main" id="{B80C70B6-9339-4F56-A74B-1BEEF33B9406}"/>
              </a:ext>
            </a:extLst>
          </p:cNvPr>
          <p:cNvSpPr>
            <a:spLocks noGrp="1"/>
          </p:cNvSpPr>
          <p:nvPr>
            <p:ph idx="1"/>
          </p:nvPr>
        </p:nvSpPr>
        <p:spPr/>
        <p:txBody>
          <a:bodyPr/>
          <a:lstStyle/>
          <a:p>
            <a:pPr marL="0" indent="0">
              <a:buNone/>
            </a:pPr>
            <a:r>
              <a:rPr lang="en-US" dirty="0"/>
              <a:t>2. Multimedia Lexicon Indexing</a:t>
            </a:r>
          </a:p>
          <a:p>
            <a:pPr marL="0" indent="0">
              <a:buNone/>
            </a:pPr>
            <a:endParaRPr lang="en-US" dirty="0"/>
          </a:p>
        </p:txBody>
      </p:sp>
      <p:pic>
        <p:nvPicPr>
          <p:cNvPr id="4" name="Picture 3">
            <a:extLst>
              <a:ext uri="{FF2B5EF4-FFF2-40B4-BE49-F238E27FC236}">
                <a16:creationId xmlns="" xmlns:a16="http://schemas.microsoft.com/office/drawing/2014/main" id="{09FAD3DD-C4F9-44C5-B343-C9B4889D3CAA}"/>
              </a:ext>
            </a:extLst>
          </p:cNvPr>
          <p:cNvPicPr>
            <a:picLocks noChangeAspect="1"/>
          </p:cNvPicPr>
          <p:nvPr/>
        </p:nvPicPr>
        <p:blipFill>
          <a:blip r:embed="rId2"/>
          <a:stretch>
            <a:fillRect/>
          </a:stretch>
        </p:blipFill>
        <p:spPr>
          <a:xfrm>
            <a:off x="503583" y="2632764"/>
            <a:ext cx="9274002" cy="4004835"/>
          </a:xfrm>
          <a:prstGeom prst="rect">
            <a:avLst/>
          </a:prstGeom>
        </p:spPr>
      </p:pic>
    </p:spTree>
    <p:extLst>
      <p:ext uri="{BB962C8B-B14F-4D97-AF65-F5344CB8AC3E}">
        <p14:creationId xmlns:p14="http://schemas.microsoft.com/office/powerpoint/2010/main" val="8529125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CC37BF-AA70-4614-85D8-0B9F3C02D8D4}"/>
              </a:ext>
            </a:extLst>
          </p:cNvPr>
          <p:cNvSpPr>
            <a:spLocks noGrp="1"/>
          </p:cNvSpPr>
          <p:nvPr>
            <p:ph type="title"/>
          </p:nvPr>
        </p:nvSpPr>
        <p:spPr/>
        <p:txBody>
          <a:bodyPr/>
          <a:lstStyle/>
          <a:p>
            <a:r>
              <a:rPr lang="en-US" dirty="0"/>
              <a:t>Multimedia Lexicon Indexing</a:t>
            </a:r>
          </a:p>
        </p:txBody>
      </p:sp>
      <p:sp>
        <p:nvSpPr>
          <p:cNvPr id="3" name="Content Placeholder 2">
            <a:extLst>
              <a:ext uri="{FF2B5EF4-FFF2-40B4-BE49-F238E27FC236}">
                <a16:creationId xmlns="" xmlns:a16="http://schemas.microsoft.com/office/drawing/2014/main" id="{1295E833-2B1E-4038-A6F4-B5F7EB774FE5}"/>
              </a:ext>
            </a:extLst>
          </p:cNvPr>
          <p:cNvSpPr>
            <a:spLocks noGrp="1"/>
          </p:cNvSpPr>
          <p:nvPr>
            <p:ph idx="1"/>
          </p:nvPr>
        </p:nvSpPr>
        <p:spPr/>
        <p:txBody>
          <a:bodyPr/>
          <a:lstStyle/>
          <a:p>
            <a:pPr>
              <a:buFont typeface="+mj-lt"/>
              <a:buAutoNum type="arabicPeriod"/>
            </a:pPr>
            <a:r>
              <a:rPr lang="en-US" b="1" dirty="0"/>
              <a:t>Content analysis step:</a:t>
            </a:r>
          </a:p>
          <a:p>
            <a:pPr lvl="1"/>
            <a:r>
              <a:rPr lang="en-US" dirty="0"/>
              <a:t>In this stage, both the visual data and textual data is analyzed.</a:t>
            </a:r>
          </a:p>
          <a:p>
            <a:pPr lvl="1"/>
            <a:r>
              <a:rPr lang="en-US" dirty="0"/>
              <a:t>The percentage of pixels associated to each of the visual concepts is used as a visual content vector.</a:t>
            </a:r>
          </a:p>
          <a:p>
            <a:pPr lvl="1"/>
            <a:r>
              <a:rPr lang="en-US" dirty="0"/>
              <a:t>In the textual modality, the relation between uttered speech and concepts is learned.</a:t>
            </a:r>
          </a:p>
          <a:p>
            <a:pPr lvl="1"/>
            <a:r>
              <a:rPr lang="en-US" dirty="0"/>
              <a:t>For each concept, the text associated with each shot is compared yielding a text vector containing a histogram of words.</a:t>
            </a:r>
          </a:p>
          <a:p>
            <a:pPr lvl="1"/>
            <a:r>
              <a:rPr lang="en-US" dirty="0"/>
              <a:t>In the learning phase, the semantic pathfinder applies a support vector machine to learn concept probabilities.</a:t>
            </a:r>
          </a:p>
        </p:txBody>
      </p:sp>
    </p:spTree>
    <p:extLst>
      <p:ext uri="{BB962C8B-B14F-4D97-AF65-F5344CB8AC3E}">
        <p14:creationId xmlns:p14="http://schemas.microsoft.com/office/powerpoint/2010/main" val="15466147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58C0CE-94AD-476C-938F-CECFB65258E4}"/>
              </a:ext>
            </a:extLst>
          </p:cNvPr>
          <p:cNvSpPr>
            <a:spLocks noGrp="1"/>
          </p:cNvSpPr>
          <p:nvPr>
            <p:ph type="title"/>
          </p:nvPr>
        </p:nvSpPr>
        <p:spPr/>
        <p:txBody>
          <a:bodyPr/>
          <a:lstStyle/>
          <a:p>
            <a:r>
              <a:rPr lang="en-US" dirty="0"/>
              <a:t>Multimedia Lexicon Indexing</a:t>
            </a:r>
          </a:p>
        </p:txBody>
      </p:sp>
      <p:sp>
        <p:nvSpPr>
          <p:cNvPr id="3" name="Content Placeholder 2">
            <a:extLst>
              <a:ext uri="{FF2B5EF4-FFF2-40B4-BE49-F238E27FC236}">
                <a16:creationId xmlns="" xmlns:a16="http://schemas.microsoft.com/office/drawing/2014/main" id="{FCA1B592-C66E-428A-A1E7-81FD9E4814FA}"/>
              </a:ext>
            </a:extLst>
          </p:cNvPr>
          <p:cNvSpPr>
            <a:spLocks noGrp="1"/>
          </p:cNvSpPr>
          <p:nvPr>
            <p:ph idx="1"/>
          </p:nvPr>
        </p:nvSpPr>
        <p:spPr/>
        <p:txBody>
          <a:bodyPr>
            <a:normAutofit lnSpcReduction="10000"/>
          </a:bodyPr>
          <a:lstStyle/>
          <a:p>
            <a:pPr marL="0" indent="0">
              <a:buNone/>
            </a:pPr>
            <a:r>
              <a:rPr lang="en-US" dirty="0"/>
              <a:t>2. Style Analysis Step</a:t>
            </a:r>
          </a:p>
          <a:p>
            <a:pPr lvl="1"/>
            <a:r>
              <a:rPr lang="en-US" dirty="0"/>
              <a:t>This step analyzes a video by four related style detectors.</a:t>
            </a:r>
          </a:p>
          <a:p>
            <a:pPr lvl="1"/>
            <a:r>
              <a:rPr lang="en-US" dirty="0"/>
              <a:t>Layout detectors analyze the role of the editor, e.g., shot length, voice-over.</a:t>
            </a:r>
          </a:p>
          <a:p>
            <a:pPr lvl="1"/>
            <a:r>
              <a:rPr lang="en-US" dirty="0"/>
              <a:t> Content detectors analyze the role of production design, e.g., face location, frequent speaker. </a:t>
            </a:r>
          </a:p>
          <a:p>
            <a:pPr lvl="1"/>
            <a:r>
              <a:rPr lang="en-US" dirty="0"/>
              <a:t>Capture detectors analyze the role of the production recording unit, e.g., camera distance, camera motion. </a:t>
            </a:r>
          </a:p>
          <a:p>
            <a:pPr lvl="1"/>
            <a:r>
              <a:rPr lang="en-US" dirty="0"/>
              <a:t>Finally, context detectors analyze the role of the preproduction team, e.g., studio, outdoor.</a:t>
            </a:r>
          </a:p>
          <a:p>
            <a:pPr lvl="1"/>
            <a:r>
              <a:rPr lang="en-US" dirty="0"/>
              <a:t>All style detector results are combined using vector concatenation.</a:t>
            </a:r>
          </a:p>
          <a:p>
            <a:pPr lvl="1"/>
            <a:r>
              <a:rPr lang="en-US" dirty="0"/>
              <a:t>A support vector machine classifier is applied to learn optimized concept probabilities.</a:t>
            </a:r>
          </a:p>
        </p:txBody>
      </p:sp>
    </p:spTree>
    <p:extLst>
      <p:ext uri="{BB962C8B-B14F-4D97-AF65-F5344CB8AC3E}">
        <p14:creationId xmlns:p14="http://schemas.microsoft.com/office/powerpoint/2010/main" val="28007782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A24E57-EC31-4576-A1AF-B174E201FBA5}"/>
              </a:ext>
            </a:extLst>
          </p:cNvPr>
          <p:cNvSpPr>
            <a:spLocks noGrp="1"/>
          </p:cNvSpPr>
          <p:nvPr>
            <p:ph type="title"/>
          </p:nvPr>
        </p:nvSpPr>
        <p:spPr/>
        <p:txBody>
          <a:bodyPr/>
          <a:lstStyle/>
          <a:p>
            <a:r>
              <a:rPr lang="en-US" dirty="0"/>
              <a:t>Multimedia Lexicon Indexing</a:t>
            </a:r>
          </a:p>
        </p:txBody>
      </p:sp>
      <p:sp>
        <p:nvSpPr>
          <p:cNvPr id="3" name="Content Placeholder 2">
            <a:extLst>
              <a:ext uri="{FF2B5EF4-FFF2-40B4-BE49-F238E27FC236}">
                <a16:creationId xmlns="" xmlns:a16="http://schemas.microsoft.com/office/drawing/2014/main" id="{9BB41DFE-C3F3-4F5E-A728-7D6879EBA08C}"/>
              </a:ext>
            </a:extLst>
          </p:cNvPr>
          <p:cNvSpPr>
            <a:spLocks noGrp="1"/>
          </p:cNvSpPr>
          <p:nvPr>
            <p:ph idx="1"/>
          </p:nvPr>
        </p:nvSpPr>
        <p:spPr/>
        <p:txBody>
          <a:bodyPr/>
          <a:lstStyle/>
          <a:p>
            <a:pPr marL="0" indent="0">
              <a:buNone/>
            </a:pPr>
            <a:r>
              <a:rPr lang="en-US" dirty="0"/>
              <a:t>3. Context analysis step</a:t>
            </a:r>
          </a:p>
          <a:p>
            <a:pPr marL="685800" lvl="1"/>
            <a:r>
              <a:rPr lang="en-US" dirty="0"/>
              <a:t>Goal of context analysis step is the reconstruction of the author’s intent by considering detected concepts in context</a:t>
            </a:r>
          </a:p>
          <a:p>
            <a:pPr marL="685800" lvl="1"/>
            <a:r>
              <a:rPr lang="en-US" dirty="0"/>
              <a:t>The probabilities obtained in the style analysis step are fused into a context vector. Then, a support vector machine classifier is again optimized to learn concepts.</a:t>
            </a:r>
          </a:p>
          <a:p>
            <a:pPr marL="685800" lvl="1"/>
            <a:r>
              <a:rPr lang="en-US" dirty="0"/>
              <a:t>The semantic pathfinder allows for generic video indexing by automatically selecting the best path of analysis steps on a per-concept basis.</a:t>
            </a:r>
          </a:p>
        </p:txBody>
      </p:sp>
    </p:spTree>
    <p:extLst>
      <p:ext uri="{BB962C8B-B14F-4D97-AF65-F5344CB8AC3E}">
        <p14:creationId xmlns:p14="http://schemas.microsoft.com/office/powerpoint/2010/main" val="9298138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65D5BA-A70C-4B10-B797-BA36C6368E48}"/>
              </a:ext>
            </a:extLst>
          </p:cNvPr>
          <p:cNvSpPr>
            <a:spLocks noGrp="1"/>
          </p:cNvSpPr>
          <p:nvPr>
            <p:ph type="title"/>
          </p:nvPr>
        </p:nvSpPr>
        <p:spPr/>
        <p:txBody>
          <a:bodyPr/>
          <a:lstStyle/>
          <a:p>
            <a:r>
              <a:rPr lang="en-US" dirty="0"/>
              <a:t>Retrieval Engine</a:t>
            </a:r>
          </a:p>
        </p:txBody>
      </p:sp>
      <p:sp>
        <p:nvSpPr>
          <p:cNvPr id="3" name="Content Placeholder 2">
            <a:extLst>
              <a:ext uri="{FF2B5EF4-FFF2-40B4-BE49-F238E27FC236}">
                <a16:creationId xmlns="" xmlns:a16="http://schemas.microsoft.com/office/drawing/2014/main" id="{6E6B2E12-33A4-4124-8AC6-791363D27B28}"/>
              </a:ext>
            </a:extLst>
          </p:cNvPr>
          <p:cNvSpPr>
            <a:spLocks noGrp="1"/>
          </p:cNvSpPr>
          <p:nvPr>
            <p:ph idx="1"/>
          </p:nvPr>
        </p:nvSpPr>
        <p:spPr/>
        <p:txBody>
          <a:bodyPr/>
          <a:lstStyle/>
          <a:p>
            <a:r>
              <a:rPr lang="en-US" dirty="0"/>
              <a:t>Users interact with the retrieval engine based on query selection methods.</a:t>
            </a:r>
          </a:p>
          <a:p>
            <a:r>
              <a:rPr lang="en-US" dirty="0"/>
              <a:t> Each query method acts as a ranking operator on the video archive.</a:t>
            </a:r>
          </a:p>
          <a:p>
            <a:r>
              <a:rPr lang="en-US" dirty="0"/>
              <a:t>After a user issues a query, it is processed and combined into a final result, which is presented to the user.</a:t>
            </a:r>
          </a:p>
          <a:p>
            <a:r>
              <a:rPr lang="en-US" dirty="0"/>
              <a:t>The elements of retrieval engine includes:</a:t>
            </a:r>
          </a:p>
          <a:p>
            <a:pPr lvl="1"/>
            <a:r>
              <a:rPr lang="en-US" dirty="0"/>
              <a:t>Query Selection</a:t>
            </a:r>
          </a:p>
          <a:p>
            <a:pPr lvl="1"/>
            <a:r>
              <a:rPr lang="en-US" dirty="0"/>
              <a:t>Combining Query Results</a:t>
            </a:r>
          </a:p>
          <a:p>
            <a:pPr lvl="1"/>
            <a:r>
              <a:rPr lang="en-US" dirty="0"/>
              <a:t>Display of Results</a:t>
            </a:r>
          </a:p>
        </p:txBody>
      </p:sp>
    </p:spTree>
    <p:extLst>
      <p:ext uri="{BB962C8B-B14F-4D97-AF65-F5344CB8AC3E}">
        <p14:creationId xmlns:p14="http://schemas.microsoft.com/office/powerpoint/2010/main" val="32317072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BD8808-738E-48C6-85A0-AD10124EC4F2}"/>
              </a:ext>
            </a:extLst>
          </p:cNvPr>
          <p:cNvSpPr>
            <a:spLocks noGrp="1"/>
          </p:cNvSpPr>
          <p:nvPr>
            <p:ph type="title"/>
          </p:nvPr>
        </p:nvSpPr>
        <p:spPr/>
        <p:txBody>
          <a:bodyPr/>
          <a:lstStyle/>
          <a:p>
            <a:r>
              <a:rPr lang="en-US" dirty="0"/>
              <a:t>Query Selection</a:t>
            </a:r>
          </a:p>
        </p:txBody>
      </p:sp>
      <p:pic>
        <p:nvPicPr>
          <p:cNvPr id="4" name="Content Placeholder 3">
            <a:extLst>
              <a:ext uri="{FF2B5EF4-FFF2-40B4-BE49-F238E27FC236}">
                <a16:creationId xmlns="" xmlns:a16="http://schemas.microsoft.com/office/drawing/2014/main" id="{D5C63432-6B26-4747-9C37-52B2205F4A1C}"/>
              </a:ext>
            </a:extLst>
          </p:cNvPr>
          <p:cNvPicPr>
            <a:picLocks noGrp="1" noChangeAspect="1"/>
          </p:cNvPicPr>
          <p:nvPr>
            <p:ph idx="1"/>
          </p:nvPr>
        </p:nvPicPr>
        <p:blipFill>
          <a:blip r:embed="rId2"/>
          <a:stretch>
            <a:fillRect/>
          </a:stretch>
        </p:blipFill>
        <p:spPr>
          <a:xfrm>
            <a:off x="3223683" y="2160588"/>
            <a:ext cx="3504672" cy="3881437"/>
          </a:xfrm>
          <a:prstGeom prst="rect">
            <a:avLst/>
          </a:prstGeom>
        </p:spPr>
      </p:pic>
    </p:spTree>
    <p:extLst>
      <p:ext uri="{BB962C8B-B14F-4D97-AF65-F5344CB8AC3E}">
        <p14:creationId xmlns:p14="http://schemas.microsoft.com/office/powerpoint/2010/main" val="4457656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220AAC-4ADD-41F0-995D-67CAD40BB32D}"/>
              </a:ext>
            </a:extLst>
          </p:cNvPr>
          <p:cNvSpPr>
            <a:spLocks noGrp="1"/>
          </p:cNvSpPr>
          <p:nvPr>
            <p:ph type="title"/>
          </p:nvPr>
        </p:nvSpPr>
        <p:spPr/>
        <p:txBody>
          <a:bodyPr/>
          <a:lstStyle/>
          <a:p>
            <a:r>
              <a:rPr lang="en-US" dirty="0"/>
              <a:t>Combining Query Results</a:t>
            </a:r>
          </a:p>
        </p:txBody>
      </p:sp>
      <p:sp>
        <p:nvSpPr>
          <p:cNvPr id="3" name="Content Placeholder 2">
            <a:extLst>
              <a:ext uri="{FF2B5EF4-FFF2-40B4-BE49-F238E27FC236}">
                <a16:creationId xmlns="" xmlns:a16="http://schemas.microsoft.com/office/drawing/2014/main" id="{6A4371C1-351F-47FA-B018-A8E810696097}"/>
              </a:ext>
            </a:extLst>
          </p:cNvPr>
          <p:cNvSpPr>
            <a:spLocks noGrp="1"/>
          </p:cNvSpPr>
          <p:nvPr>
            <p:ph idx="1"/>
          </p:nvPr>
        </p:nvSpPr>
        <p:spPr/>
        <p:txBody>
          <a:bodyPr/>
          <a:lstStyle/>
          <a:p>
            <a:r>
              <a:rPr lang="en-US" dirty="0"/>
              <a:t>To rank results, query-by-concept exploits semantic probabilities, while query-by-keyword and query-by-example use similarity distances</a:t>
            </a:r>
          </a:p>
          <a:p>
            <a:r>
              <a:rPr lang="en-US" dirty="0"/>
              <a:t>Display of Results</a:t>
            </a:r>
          </a:p>
          <a:p>
            <a:pPr lvl="1"/>
            <a:r>
              <a:rPr lang="en-US" dirty="0"/>
              <a:t>The search engine supports two modes for displaying results.</a:t>
            </a:r>
          </a:p>
          <a:p>
            <a:pPr lvl="1"/>
            <a:r>
              <a:rPr lang="en-US" dirty="0"/>
              <a:t> In the traditional grid browser a ranked list of key frame results is visualized as a lattice of thumbnails ordered left to right, top to bottom</a:t>
            </a:r>
          </a:p>
        </p:txBody>
      </p:sp>
    </p:spTree>
    <p:extLst>
      <p:ext uri="{BB962C8B-B14F-4D97-AF65-F5344CB8AC3E}">
        <p14:creationId xmlns:p14="http://schemas.microsoft.com/office/powerpoint/2010/main" val="17856087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A0FEC5-E727-4C66-BE76-C5AA62C7D97A}"/>
              </a:ext>
            </a:extLst>
          </p:cNvPr>
          <p:cNvSpPr>
            <a:spLocks noGrp="1"/>
          </p:cNvSpPr>
          <p:nvPr>
            <p:ph type="title"/>
          </p:nvPr>
        </p:nvSpPr>
        <p:spPr/>
        <p:txBody>
          <a:bodyPr/>
          <a:lstStyle/>
          <a:p>
            <a:r>
              <a:rPr lang="en-US" dirty="0"/>
              <a:t>Displaying the Results</a:t>
            </a:r>
          </a:p>
        </p:txBody>
      </p:sp>
      <p:pic>
        <p:nvPicPr>
          <p:cNvPr id="4" name="Content Placeholder 3">
            <a:extLst>
              <a:ext uri="{FF2B5EF4-FFF2-40B4-BE49-F238E27FC236}">
                <a16:creationId xmlns="" xmlns:a16="http://schemas.microsoft.com/office/drawing/2014/main" id="{C88F0DD3-17E7-495E-AF7F-470A1C0AEFCA}"/>
              </a:ext>
            </a:extLst>
          </p:cNvPr>
          <p:cNvPicPr>
            <a:picLocks noGrp="1" noChangeAspect="1"/>
          </p:cNvPicPr>
          <p:nvPr>
            <p:ph idx="1"/>
          </p:nvPr>
        </p:nvPicPr>
        <p:blipFill>
          <a:blip r:embed="rId2"/>
          <a:stretch>
            <a:fillRect/>
          </a:stretch>
        </p:blipFill>
        <p:spPr>
          <a:xfrm>
            <a:off x="1677912" y="2160588"/>
            <a:ext cx="6596214" cy="3881437"/>
          </a:xfrm>
          <a:prstGeom prst="rect">
            <a:avLst/>
          </a:prstGeom>
        </p:spPr>
      </p:pic>
    </p:spTree>
    <p:extLst>
      <p:ext uri="{BB962C8B-B14F-4D97-AF65-F5344CB8AC3E}">
        <p14:creationId xmlns:p14="http://schemas.microsoft.com/office/powerpoint/2010/main" val="22848755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2B60E9-07DD-494C-A46B-890A901FB594}"/>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 xmlns:a16="http://schemas.microsoft.com/office/drawing/2014/main" id="{8EF12235-BC6D-4EE9-ACF2-A40D33B25953}"/>
              </a:ext>
            </a:extLst>
          </p:cNvPr>
          <p:cNvSpPr>
            <a:spLocks noGrp="1"/>
          </p:cNvSpPr>
          <p:nvPr>
            <p:ph idx="1"/>
          </p:nvPr>
        </p:nvSpPr>
        <p:spPr/>
        <p:txBody>
          <a:bodyPr/>
          <a:lstStyle/>
          <a:p>
            <a:r>
              <a:rPr lang="en-US" dirty="0" err="1" smtClean="0"/>
              <a:t>Snoek</a:t>
            </a:r>
            <a:r>
              <a:rPr lang="en-US" dirty="0" smtClean="0"/>
              <a:t>, </a:t>
            </a:r>
            <a:r>
              <a:rPr lang="en-US" dirty="0" err="1" smtClean="0"/>
              <a:t>Cees</a:t>
            </a:r>
            <a:r>
              <a:rPr lang="en-US" dirty="0" smtClean="0"/>
              <a:t> GM, et al. "A learned lexicon-driven paradigm for interactive video retrieval." </a:t>
            </a:r>
            <a:r>
              <a:rPr lang="en-US" i="1" dirty="0" smtClean="0"/>
              <a:t>IEEE Transactions on Multimedia</a:t>
            </a:r>
            <a:r>
              <a:rPr lang="en-US" dirty="0" smtClean="0"/>
              <a:t>9.2 (2007): 280-292.</a:t>
            </a:r>
            <a:endParaRPr lang="en-US" dirty="0"/>
          </a:p>
        </p:txBody>
      </p:sp>
    </p:spTree>
    <p:extLst>
      <p:ext uri="{BB962C8B-B14F-4D97-AF65-F5344CB8AC3E}">
        <p14:creationId xmlns:p14="http://schemas.microsoft.com/office/powerpoint/2010/main" val="3756850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973226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IBM Multimedia Analysis and Retrieval System (IMARS)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1481155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562" y="496715"/>
            <a:ext cx="8982075" cy="6029325"/>
          </a:xfrm>
          <a:prstGeom prst="rect">
            <a:avLst/>
          </a:prstGeom>
        </p:spPr>
      </p:pic>
    </p:spTree>
    <p:extLst>
      <p:ext uri="{BB962C8B-B14F-4D97-AF65-F5344CB8AC3E}">
        <p14:creationId xmlns:p14="http://schemas.microsoft.com/office/powerpoint/2010/main" val="6050552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677334" y="1524001"/>
            <a:ext cx="8596668" cy="5008604"/>
          </a:xfrm>
        </p:spPr>
        <p:txBody>
          <a:bodyPr>
            <a:normAutofit/>
          </a:bodyPr>
          <a:lstStyle/>
          <a:p>
            <a:pPr algn="just"/>
            <a:r>
              <a:rPr lang="en-US" dirty="0"/>
              <a:t>IBM Multimedia Analysis and Retrieval System (IMARS) is a powerful system that can be used to automatically index, classify, and search large collections of digital images and videos. </a:t>
            </a:r>
          </a:p>
          <a:p>
            <a:pPr algn="just"/>
            <a:r>
              <a:rPr lang="en-US" dirty="0" smtClean="0">
                <a:solidFill>
                  <a:srgbClr val="0070C0"/>
                </a:solidFill>
              </a:rPr>
              <a:t>Initially a desktop based system </a:t>
            </a:r>
            <a:r>
              <a:rPr lang="en-US" dirty="0" smtClean="0"/>
              <a:t>now it has become </a:t>
            </a:r>
            <a:r>
              <a:rPr lang="en-US" dirty="0"/>
              <a:t>a </a:t>
            </a:r>
            <a:r>
              <a:rPr lang="en-US" dirty="0" smtClean="0"/>
              <a:t>Web-based </a:t>
            </a:r>
            <a:r>
              <a:rPr lang="en-US" dirty="0"/>
              <a:t>technology that makes digital photos and video </a:t>
            </a:r>
            <a:r>
              <a:rPr lang="en-US" dirty="0" smtClean="0"/>
              <a:t>search-able </a:t>
            </a:r>
            <a:r>
              <a:rPr lang="en-US" dirty="0"/>
              <a:t>through automated classification and </a:t>
            </a:r>
            <a:r>
              <a:rPr lang="en-US" dirty="0" smtClean="0"/>
              <a:t>indexing</a:t>
            </a:r>
          </a:p>
          <a:p>
            <a:pPr algn="just"/>
            <a:r>
              <a:rPr lang="en-US" dirty="0"/>
              <a:t>IBM system is </a:t>
            </a:r>
            <a:r>
              <a:rPr lang="en-US" dirty="0">
                <a:solidFill>
                  <a:srgbClr val="0070C0"/>
                </a:solidFill>
              </a:rPr>
              <a:t>claimed unique </a:t>
            </a:r>
            <a:r>
              <a:rPr lang="en-US" dirty="0"/>
              <a:t>as it is capable of </a:t>
            </a:r>
            <a:r>
              <a:rPr lang="en-US" dirty="0">
                <a:solidFill>
                  <a:srgbClr val="0070C0"/>
                </a:solidFill>
              </a:rPr>
              <a:t>learning from user interactions</a:t>
            </a:r>
            <a:r>
              <a:rPr lang="en-US" dirty="0"/>
              <a:t>, helping users search immense multimedia content repositories faster and more effectively.</a:t>
            </a:r>
          </a:p>
          <a:p>
            <a:pPr algn="just"/>
            <a:r>
              <a:rPr lang="en-US" dirty="0"/>
              <a:t>The system uses </a:t>
            </a:r>
            <a:r>
              <a:rPr lang="en-US" dirty="0" smtClean="0">
                <a:solidFill>
                  <a:srgbClr val="0070C0"/>
                </a:solidFill>
              </a:rPr>
              <a:t>machine </a:t>
            </a:r>
            <a:r>
              <a:rPr lang="en-US" dirty="0">
                <a:solidFill>
                  <a:srgbClr val="0070C0"/>
                </a:solidFill>
              </a:rPr>
              <a:t>learning techniques </a:t>
            </a:r>
            <a:r>
              <a:rPr lang="en-US" dirty="0"/>
              <a:t>for </a:t>
            </a:r>
            <a:r>
              <a:rPr lang="en-US" dirty="0">
                <a:solidFill>
                  <a:srgbClr val="0070C0"/>
                </a:solidFill>
              </a:rPr>
              <a:t>bridging the semantic gap </a:t>
            </a:r>
            <a:r>
              <a:rPr lang="en-US" dirty="0"/>
              <a:t>for multimedia content analysis and retrieval</a:t>
            </a:r>
          </a:p>
          <a:p>
            <a:pPr marL="0" indent="0">
              <a:buNone/>
            </a:pPr>
            <a:endParaRPr lang="en-US" dirty="0"/>
          </a:p>
          <a:p>
            <a:endParaRPr lang="en-US" dirty="0"/>
          </a:p>
        </p:txBody>
      </p:sp>
    </p:spTree>
    <p:extLst>
      <p:ext uri="{BB962C8B-B14F-4D97-AF65-F5344CB8AC3E}">
        <p14:creationId xmlns:p14="http://schemas.microsoft.com/office/powerpoint/2010/main" val="26417054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677334" y="1540477"/>
            <a:ext cx="8596668" cy="4500886"/>
          </a:xfrm>
        </p:spPr>
        <p:txBody>
          <a:bodyPr/>
          <a:lstStyle/>
          <a:p>
            <a:pPr algn="just"/>
            <a:r>
              <a:rPr lang="en-US" dirty="0"/>
              <a:t>IMARS works by applying computer-based algorithms that </a:t>
            </a:r>
            <a:r>
              <a:rPr lang="en-US" dirty="0">
                <a:solidFill>
                  <a:srgbClr val="0070C0"/>
                </a:solidFill>
              </a:rPr>
              <a:t>analyze visual features</a:t>
            </a:r>
            <a:r>
              <a:rPr lang="en-US" dirty="0"/>
              <a:t> of the images and videos, and subsequently allows them to be </a:t>
            </a:r>
            <a:r>
              <a:rPr lang="en-US" dirty="0">
                <a:solidFill>
                  <a:srgbClr val="0070C0"/>
                </a:solidFill>
              </a:rPr>
              <a:t>automatically organized </a:t>
            </a:r>
            <a:r>
              <a:rPr lang="en-US" dirty="0"/>
              <a:t>and searched based on their visual content. </a:t>
            </a:r>
          </a:p>
          <a:p>
            <a:pPr algn="just"/>
            <a:r>
              <a:rPr lang="en-US" dirty="0"/>
              <a:t>It automatically </a:t>
            </a:r>
            <a:r>
              <a:rPr lang="en-US" dirty="0" smtClean="0"/>
              <a:t>interprets </a:t>
            </a:r>
            <a:r>
              <a:rPr lang="en-US" dirty="0"/>
              <a:t>images and videos by recognizing the semantic entities-such as scenes, events, and people, that are depicted in the content</a:t>
            </a:r>
          </a:p>
          <a:p>
            <a:pPr algn="just"/>
            <a:r>
              <a:rPr lang="en-US" dirty="0"/>
              <a:t>First launched in </a:t>
            </a:r>
            <a:r>
              <a:rPr lang="en-US" dirty="0" smtClean="0"/>
              <a:t>2005  </a:t>
            </a:r>
          </a:p>
          <a:p>
            <a:pPr algn="just"/>
            <a:r>
              <a:rPr lang="en-US" dirty="0" smtClean="0"/>
              <a:t>IMARS deprecated now its “Watson Visual Recognition”</a:t>
            </a:r>
          </a:p>
          <a:p>
            <a:pPr marL="0" indent="0" algn="just">
              <a:buNone/>
            </a:pPr>
            <a:endParaRPr lang="en-US" dirty="0" smtClean="0"/>
          </a:p>
          <a:p>
            <a:pPr algn="just"/>
            <a:endParaRPr lang="en-US" dirty="0"/>
          </a:p>
          <a:p>
            <a:endParaRPr lang="en-US" dirty="0"/>
          </a:p>
        </p:txBody>
      </p:sp>
    </p:spTree>
    <p:extLst>
      <p:ext uri="{BB962C8B-B14F-4D97-AF65-F5344CB8AC3E}">
        <p14:creationId xmlns:p14="http://schemas.microsoft.com/office/powerpoint/2010/main" val="39328275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a:xfrm>
            <a:off x="677334" y="1565189"/>
            <a:ext cx="8596668" cy="4476173"/>
          </a:xfrm>
        </p:spPr>
        <p:txBody>
          <a:bodyPr>
            <a:normAutofit lnSpcReduction="10000"/>
          </a:bodyPr>
          <a:lstStyle/>
          <a:p>
            <a:pPr marL="0" indent="0">
              <a:buNone/>
            </a:pPr>
            <a:r>
              <a:rPr lang="en-US" dirty="0" smtClean="0">
                <a:solidFill>
                  <a:schemeClr val="tx1"/>
                </a:solidFill>
              </a:rPr>
              <a:t>In </a:t>
            </a:r>
            <a:r>
              <a:rPr lang="en-US" dirty="0">
                <a:solidFill>
                  <a:schemeClr val="tx1"/>
                </a:solidFill>
              </a:rPr>
              <a:t>addition to search and browse features, IMARS also:</a:t>
            </a:r>
          </a:p>
          <a:p>
            <a:pPr algn="just"/>
            <a:r>
              <a:rPr lang="en-US" dirty="0">
                <a:solidFill>
                  <a:schemeClr val="tx1"/>
                </a:solidFill>
              </a:rPr>
              <a:t>Automatically identifies, and optionally removes, </a:t>
            </a:r>
            <a:r>
              <a:rPr lang="en-US" dirty="0">
                <a:solidFill>
                  <a:srgbClr val="0070C0"/>
                </a:solidFill>
              </a:rPr>
              <a:t>exact duplicates </a:t>
            </a:r>
            <a:r>
              <a:rPr lang="en-US" dirty="0">
                <a:solidFill>
                  <a:schemeClr val="tx1"/>
                </a:solidFill>
              </a:rPr>
              <a:t>from large collections of images and videos</a:t>
            </a:r>
          </a:p>
          <a:p>
            <a:pPr algn="just"/>
            <a:r>
              <a:rPr lang="en-US" dirty="0">
                <a:solidFill>
                  <a:schemeClr val="tx1"/>
                </a:solidFill>
              </a:rPr>
              <a:t>Automatically identifies </a:t>
            </a:r>
            <a:r>
              <a:rPr lang="en-US" dirty="0">
                <a:solidFill>
                  <a:srgbClr val="0070C0"/>
                </a:solidFill>
              </a:rPr>
              <a:t>near-duplicates</a:t>
            </a:r>
          </a:p>
          <a:p>
            <a:pPr algn="just"/>
            <a:r>
              <a:rPr lang="en-US" dirty="0">
                <a:solidFill>
                  <a:schemeClr val="tx1"/>
                </a:solidFill>
              </a:rPr>
              <a:t>Automatically </a:t>
            </a:r>
            <a:r>
              <a:rPr lang="en-US" dirty="0">
                <a:solidFill>
                  <a:srgbClr val="0070C0"/>
                </a:solidFill>
              </a:rPr>
              <a:t>clusters images</a:t>
            </a:r>
            <a:r>
              <a:rPr lang="en-US" dirty="0">
                <a:solidFill>
                  <a:schemeClr val="tx1"/>
                </a:solidFill>
              </a:rPr>
              <a:t> into groups of similar images based on visual content</a:t>
            </a:r>
          </a:p>
          <a:p>
            <a:pPr algn="just"/>
            <a:r>
              <a:rPr lang="en-US" dirty="0">
                <a:solidFill>
                  <a:schemeClr val="tx1"/>
                </a:solidFill>
              </a:rPr>
              <a:t>Automatically </a:t>
            </a:r>
            <a:r>
              <a:rPr lang="en-US" dirty="0">
                <a:solidFill>
                  <a:srgbClr val="0070C0"/>
                </a:solidFill>
              </a:rPr>
              <a:t>classifies images </a:t>
            </a:r>
            <a:r>
              <a:rPr lang="en-US" dirty="0">
                <a:solidFill>
                  <a:schemeClr val="tx1"/>
                </a:solidFill>
              </a:rPr>
              <a:t>and videos as belonging or not to a pre-defined set (hereafter called taxonomy) of semantic categories (such as </a:t>
            </a:r>
            <a:r>
              <a:rPr lang="en-US" dirty="0" smtClean="0">
                <a:solidFill>
                  <a:schemeClr val="tx1"/>
                </a:solidFill>
              </a:rPr>
              <a:t>‘</a:t>
            </a:r>
            <a:r>
              <a:rPr lang="en-US" dirty="0" err="1" smtClean="0">
                <a:solidFill>
                  <a:schemeClr val="tx1"/>
                </a:solidFill>
              </a:rPr>
              <a:t>Vehicle’,‘</a:t>
            </a:r>
            <a:r>
              <a:rPr lang="en-US" dirty="0" err="1">
                <a:solidFill>
                  <a:schemeClr val="tx1"/>
                </a:solidFill>
              </a:rPr>
              <a:t>Landmark</a:t>
            </a:r>
            <a:r>
              <a:rPr lang="en-US" dirty="0">
                <a:solidFill>
                  <a:schemeClr val="tx1"/>
                </a:solidFill>
              </a:rPr>
              <a:t>’, </a:t>
            </a:r>
            <a:r>
              <a:rPr lang="en-US" dirty="0" smtClean="0">
                <a:solidFill>
                  <a:schemeClr val="tx1"/>
                </a:solidFill>
              </a:rPr>
              <a:t>‘infant’, </a:t>
            </a:r>
            <a:r>
              <a:rPr lang="en-US" dirty="0">
                <a:solidFill>
                  <a:schemeClr val="tx1"/>
                </a:solidFill>
              </a:rPr>
              <a:t>etc.)</a:t>
            </a:r>
          </a:p>
          <a:p>
            <a:pPr algn="just"/>
            <a:r>
              <a:rPr lang="en-US" dirty="0">
                <a:solidFill>
                  <a:schemeClr val="tx1"/>
                </a:solidFill>
              </a:rPr>
              <a:t>Performs </a:t>
            </a:r>
            <a:r>
              <a:rPr lang="en-US" dirty="0">
                <a:solidFill>
                  <a:srgbClr val="0070C0"/>
                </a:solidFill>
              </a:rPr>
              <a:t>content-based retrieval</a:t>
            </a:r>
            <a:r>
              <a:rPr lang="en-US" dirty="0">
                <a:solidFill>
                  <a:schemeClr val="tx1"/>
                </a:solidFill>
              </a:rPr>
              <a:t> to search for similar images based on one or more query images</a:t>
            </a:r>
          </a:p>
          <a:p>
            <a:pPr algn="just"/>
            <a:r>
              <a:rPr lang="en-US" dirty="0">
                <a:solidFill>
                  <a:srgbClr val="0070C0"/>
                </a:solidFill>
              </a:rPr>
              <a:t>Tags images </a:t>
            </a:r>
            <a:r>
              <a:rPr lang="en-US" dirty="0">
                <a:solidFill>
                  <a:schemeClr val="tx1"/>
                </a:solidFill>
              </a:rPr>
              <a:t>to create user defined </a:t>
            </a:r>
            <a:r>
              <a:rPr lang="en-US" dirty="0">
                <a:solidFill>
                  <a:srgbClr val="0070C0"/>
                </a:solidFill>
              </a:rPr>
              <a:t>categories</a:t>
            </a:r>
            <a:r>
              <a:rPr lang="en-US" dirty="0">
                <a:solidFill>
                  <a:schemeClr val="tx1"/>
                </a:solidFill>
              </a:rPr>
              <a:t> within the collection</a:t>
            </a:r>
          </a:p>
          <a:p>
            <a:pPr algn="just"/>
            <a:r>
              <a:rPr lang="en-US" dirty="0">
                <a:solidFill>
                  <a:schemeClr val="tx1"/>
                </a:solidFill>
              </a:rPr>
              <a:t>Performs </a:t>
            </a:r>
            <a:r>
              <a:rPr lang="en-US" dirty="0">
                <a:solidFill>
                  <a:srgbClr val="0070C0"/>
                </a:solidFill>
              </a:rPr>
              <a:t>text </a:t>
            </a:r>
            <a:r>
              <a:rPr lang="en-US" dirty="0">
                <a:solidFill>
                  <a:schemeClr val="tx1"/>
                </a:solidFill>
              </a:rPr>
              <a:t>based and </a:t>
            </a:r>
            <a:r>
              <a:rPr lang="en-US" dirty="0">
                <a:solidFill>
                  <a:srgbClr val="0070C0"/>
                </a:solidFill>
              </a:rPr>
              <a:t>metadata</a:t>
            </a:r>
            <a:r>
              <a:rPr lang="en-US" dirty="0">
                <a:solidFill>
                  <a:schemeClr val="tx1"/>
                </a:solidFill>
              </a:rPr>
              <a:t> based </a:t>
            </a:r>
            <a:r>
              <a:rPr lang="en-US" dirty="0" smtClean="0">
                <a:solidFill>
                  <a:schemeClr val="tx1"/>
                </a:solidFill>
              </a:rPr>
              <a:t>searches</a:t>
            </a: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5456600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PRINCIPLE </a:t>
            </a:r>
            <a:endParaRPr lang="en-US" dirty="0"/>
          </a:p>
        </p:txBody>
      </p:sp>
      <p:sp>
        <p:nvSpPr>
          <p:cNvPr id="3" name="Content Placeholder 2"/>
          <p:cNvSpPr>
            <a:spLocks noGrp="1"/>
          </p:cNvSpPr>
          <p:nvPr>
            <p:ph idx="1"/>
          </p:nvPr>
        </p:nvSpPr>
        <p:spPr>
          <a:xfrm>
            <a:off x="677334" y="1581665"/>
            <a:ext cx="8596668" cy="4459697"/>
          </a:xfrm>
        </p:spPr>
        <p:txBody>
          <a:bodyPr>
            <a:normAutofit/>
          </a:bodyPr>
          <a:lstStyle/>
          <a:p>
            <a:pPr marL="0" indent="0">
              <a:buNone/>
            </a:pPr>
            <a:r>
              <a:rPr lang="en-US" b="1" u="sng" dirty="0" smtClean="0"/>
              <a:t>Components of IMARS (Early Design)</a:t>
            </a:r>
          </a:p>
          <a:p>
            <a:pPr marL="0" indent="0">
              <a:buNone/>
            </a:pPr>
            <a:r>
              <a:rPr lang="en-US" dirty="0" smtClean="0"/>
              <a:t>1. </a:t>
            </a:r>
            <a:r>
              <a:rPr lang="en-US" u="sng" dirty="0" smtClean="0"/>
              <a:t>Multimedia Analysis Engine</a:t>
            </a:r>
          </a:p>
          <a:p>
            <a:pPr algn="just"/>
            <a:r>
              <a:rPr lang="en-US" dirty="0" smtClean="0"/>
              <a:t>The Multimedia Analysis </a:t>
            </a:r>
            <a:r>
              <a:rPr lang="en-US" dirty="0"/>
              <a:t>E</a:t>
            </a:r>
            <a:r>
              <a:rPr lang="en-US" dirty="0" smtClean="0"/>
              <a:t>ngine applies </a:t>
            </a:r>
            <a:r>
              <a:rPr lang="en-US" dirty="0">
                <a:solidFill>
                  <a:srgbClr val="0070C0"/>
                </a:solidFill>
              </a:rPr>
              <a:t>machine learning techniques </a:t>
            </a:r>
            <a:r>
              <a:rPr lang="en-US" dirty="0"/>
              <a:t>to model semantic concepts </a:t>
            </a:r>
            <a:r>
              <a:rPr lang="en-US" dirty="0" smtClean="0"/>
              <a:t>in images </a:t>
            </a:r>
            <a:r>
              <a:rPr lang="en-US" dirty="0"/>
              <a:t>and video from automatically extracted </a:t>
            </a:r>
            <a:r>
              <a:rPr lang="en-US" dirty="0">
                <a:solidFill>
                  <a:srgbClr val="0070C0"/>
                </a:solidFill>
              </a:rPr>
              <a:t>visual</a:t>
            </a:r>
            <a:r>
              <a:rPr lang="en-US" dirty="0"/>
              <a:t> </a:t>
            </a:r>
            <a:r>
              <a:rPr lang="en-US" dirty="0">
                <a:solidFill>
                  <a:srgbClr val="0070C0"/>
                </a:solidFill>
              </a:rPr>
              <a:t>descriptors</a:t>
            </a:r>
            <a:r>
              <a:rPr lang="en-US" dirty="0"/>
              <a:t>.</a:t>
            </a:r>
          </a:p>
          <a:p>
            <a:pPr algn="just"/>
            <a:r>
              <a:rPr lang="en-US" dirty="0"/>
              <a:t>It automatically assigns </a:t>
            </a:r>
            <a:r>
              <a:rPr lang="en-US" dirty="0">
                <a:solidFill>
                  <a:srgbClr val="0070C0"/>
                </a:solidFill>
              </a:rPr>
              <a:t>labels</a:t>
            </a:r>
            <a:r>
              <a:rPr lang="en-US" dirty="0"/>
              <a:t> (with associated confidence scores</a:t>
            </a:r>
            <a:r>
              <a:rPr lang="en-US" dirty="0" smtClean="0"/>
              <a:t>) to </a:t>
            </a:r>
            <a:r>
              <a:rPr lang="en-US" dirty="0"/>
              <a:t>unseen content to </a:t>
            </a:r>
            <a:r>
              <a:rPr lang="en-US" dirty="0" smtClean="0">
                <a:solidFill>
                  <a:srgbClr val="0070C0"/>
                </a:solidFill>
              </a:rPr>
              <a:t>improve</a:t>
            </a:r>
            <a:r>
              <a:rPr lang="en-US" dirty="0" smtClean="0"/>
              <a:t> </a:t>
            </a:r>
            <a:r>
              <a:rPr lang="en-US" dirty="0" smtClean="0"/>
              <a:t>searching</a:t>
            </a:r>
            <a:r>
              <a:rPr lang="en-US" dirty="0"/>
              <a:t>, filtering, and categorization capabilities. </a:t>
            </a:r>
            <a:endParaRPr lang="en-US" dirty="0" smtClean="0"/>
          </a:p>
          <a:p>
            <a:endParaRPr lang="en-US" dirty="0"/>
          </a:p>
          <a:p>
            <a:pPr marL="0" indent="0">
              <a:buNone/>
            </a:pPr>
            <a:r>
              <a:rPr lang="en-US" dirty="0" smtClean="0"/>
              <a:t>2. </a:t>
            </a:r>
            <a:r>
              <a:rPr lang="en-US" u="sng" dirty="0"/>
              <a:t>Multimedia </a:t>
            </a:r>
            <a:r>
              <a:rPr lang="en-US" u="sng" dirty="0" smtClean="0"/>
              <a:t>Retrieval  Engine</a:t>
            </a:r>
            <a:endParaRPr lang="en-US" u="sng" dirty="0"/>
          </a:p>
          <a:p>
            <a:pPr algn="just"/>
            <a:r>
              <a:rPr lang="en-US" dirty="0" smtClean="0"/>
              <a:t>The Multimedia Retrieval Engine integrates </a:t>
            </a:r>
            <a:r>
              <a:rPr lang="en-US" dirty="0">
                <a:solidFill>
                  <a:srgbClr val="0070C0"/>
                </a:solidFill>
              </a:rPr>
              <a:t>multimedia </a:t>
            </a:r>
            <a:r>
              <a:rPr lang="en-US" dirty="0" smtClean="0">
                <a:solidFill>
                  <a:srgbClr val="0070C0"/>
                </a:solidFill>
              </a:rPr>
              <a:t>semantics-based searching </a:t>
            </a:r>
            <a:r>
              <a:rPr lang="en-US" dirty="0"/>
              <a:t>with other search techniques. It combines content-based</a:t>
            </a:r>
            <a:r>
              <a:rPr lang="en-US" dirty="0" smtClean="0"/>
              <a:t>, model-based</a:t>
            </a:r>
            <a:r>
              <a:rPr lang="en-US" dirty="0"/>
              <a:t>, and text-based retrieval for more effective image </a:t>
            </a:r>
            <a:r>
              <a:rPr lang="en-US" dirty="0" smtClean="0"/>
              <a:t>and video searching</a:t>
            </a:r>
            <a:endParaRPr lang="en-US" dirty="0"/>
          </a:p>
          <a:p>
            <a:endParaRPr lang="en-US" dirty="0"/>
          </a:p>
        </p:txBody>
      </p:sp>
    </p:spTree>
    <p:extLst>
      <p:ext uri="{BB962C8B-B14F-4D97-AF65-F5344CB8AC3E}">
        <p14:creationId xmlns:p14="http://schemas.microsoft.com/office/powerpoint/2010/main" val="35514260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PRINCIPLE</a:t>
            </a:r>
            <a:endParaRPr lang="en-US" dirty="0"/>
          </a:p>
        </p:txBody>
      </p:sp>
      <p:sp>
        <p:nvSpPr>
          <p:cNvPr id="3" name="Content Placeholder 2"/>
          <p:cNvSpPr>
            <a:spLocks noGrp="1"/>
          </p:cNvSpPr>
          <p:nvPr>
            <p:ph idx="1"/>
          </p:nvPr>
        </p:nvSpPr>
        <p:spPr>
          <a:xfrm>
            <a:off x="677334" y="1581664"/>
            <a:ext cx="8596668" cy="5276335"/>
          </a:xfrm>
        </p:spPr>
        <p:txBody>
          <a:bodyPr>
            <a:normAutofit fontScale="85000" lnSpcReduction="20000"/>
          </a:bodyPr>
          <a:lstStyle/>
          <a:p>
            <a:pPr marL="0" indent="0">
              <a:buNone/>
            </a:pPr>
            <a:r>
              <a:rPr lang="en-US" sz="2100" b="1" u="sng" dirty="0" smtClean="0"/>
              <a:t>Components of IMARS ( New Design )</a:t>
            </a:r>
          </a:p>
          <a:p>
            <a:r>
              <a:rPr lang="en-US" sz="2100" dirty="0" smtClean="0"/>
              <a:t>IMARS </a:t>
            </a:r>
            <a:r>
              <a:rPr lang="en-US" sz="2100" dirty="0"/>
              <a:t>is comprised of the </a:t>
            </a:r>
            <a:r>
              <a:rPr lang="en-US" sz="2100" dirty="0">
                <a:solidFill>
                  <a:srgbClr val="0070C0"/>
                </a:solidFill>
              </a:rPr>
              <a:t>IMARS extraction tool </a:t>
            </a:r>
            <a:r>
              <a:rPr lang="en-US" sz="2100" dirty="0"/>
              <a:t>and the </a:t>
            </a:r>
            <a:r>
              <a:rPr lang="en-US" sz="2100" dirty="0">
                <a:solidFill>
                  <a:srgbClr val="0070C0"/>
                </a:solidFill>
              </a:rPr>
              <a:t>IMARS search tool</a:t>
            </a:r>
            <a:r>
              <a:rPr lang="en-US" sz="2100" dirty="0"/>
              <a:t>. </a:t>
            </a:r>
            <a:endParaRPr lang="en-US" sz="2100" dirty="0" smtClean="0"/>
          </a:p>
          <a:p>
            <a:pPr marL="0" indent="0">
              <a:buNone/>
            </a:pPr>
            <a:r>
              <a:rPr lang="en-US" b="1" dirty="0" smtClean="0"/>
              <a:t>IMARS Extraction tool</a:t>
            </a:r>
            <a:endParaRPr lang="en-US" dirty="0" smtClean="0"/>
          </a:p>
          <a:p>
            <a:pPr algn="just"/>
            <a:r>
              <a:rPr lang="en-US" sz="2100" dirty="0"/>
              <a:t>The IMARS extraction tool takes a </a:t>
            </a:r>
            <a:r>
              <a:rPr lang="en-US" sz="2100" dirty="0">
                <a:solidFill>
                  <a:srgbClr val="0070C0"/>
                </a:solidFill>
              </a:rPr>
              <a:t>collection</a:t>
            </a:r>
            <a:r>
              <a:rPr lang="en-US" sz="2100" dirty="0"/>
              <a:t> of </a:t>
            </a:r>
            <a:r>
              <a:rPr lang="en-US" sz="2100" dirty="0">
                <a:solidFill>
                  <a:srgbClr val="0070C0"/>
                </a:solidFill>
              </a:rPr>
              <a:t>images</a:t>
            </a:r>
            <a:r>
              <a:rPr lang="en-US" sz="2100" dirty="0"/>
              <a:t> and </a:t>
            </a:r>
            <a:r>
              <a:rPr lang="en-US" sz="2100" dirty="0">
                <a:solidFill>
                  <a:srgbClr val="0070C0"/>
                </a:solidFill>
              </a:rPr>
              <a:t>videos</a:t>
            </a:r>
            <a:r>
              <a:rPr lang="en-US" sz="2100" dirty="0"/>
              <a:t> from the user, and produces indexes based on mathematical analyses of each piece of content. </a:t>
            </a:r>
            <a:r>
              <a:rPr lang="en-US" sz="2100" dirty="0"/>
              <a:t>These indexes organize the results of the analyses for the IMARS </a:t>
            </a:r>
            <a:r>
              <a:rPr lang="en-US" sz="2100" dirty="0" smtClean="0"/>
              <a:t>search</a:t>
            </a:r>
            <a:endParaRPr lang="en-US" sz="2100" dirty="0"/>
          </a:p>
          <a:p>
            <a:pPr algn="just"/>
            <a:r>
              <a:rPr lang="en-US" sz="2100" dirty="0">
                <a:solidFill>
                  <a:schemeClr val="tx1"/>
                </a:solidFill>
              </a:rPr>
              <a:t>The </a:t>
            </a:r>
            <a:r>
              <a:rPr lang="en-US" sz="2100" dirty="0">
                <a:solidFill>
                  <a:srgbClr val="0070C0"/>
                </a:solidFill>
              </a:rPr>
              <a:t>IMARS extraction functionality </a:t>
            </a:r>
            <a:r>
              <a:rPr lang="en-US" sz="2100" dirty="0">
                <a:solidFill>
                  <a:schemeClr val="tx1"/>
                </a:solidFill>
              </a:rPr>
              <a:t>is enabled by </a:t>
            </a:r>
            <a:r>
              <a:rPr lang="en-US" sz="2100" dirty="0">
                <a:solidFill>
                  <a:srgbClr val="0070C0"/>
                </a:solidFill>
              </a:rPr>
              <a:t>two main categories of computer algorithms</a:t>
            </a:r>
            <a:r>
              <a:rPr lang="en-US" sz="2100" dirty="0">
                <a:solidFill>
                  <a:schemeClr val="tx1"/>
                </a:solidFill>
              </a:rPr>
              <a:t> that work together to bridge the “semantic gap” for images and videos:</a:t>
            </a:r>
          </a:p>
          <a:p>
            <a:pPr algn="just"/>
            <a:r>
              <a:rPr lang="en-US" sz="2100" dirty="0">
                <a:solidFill>
                  <a:schemeClr val="tx1"/>
                </a:solidFill>
              </a:rPr>
              <a:t>The </a:t>
            </a:r>
            <a:r>
              <a:rPr lang="en-US" sz="2100" dirty="0">
                <a:solidFill>
                  <a:srgbClr val="0070C0"/>
                </a:solidFill>
              </a:rPr>
              <a:t>first category is visual feature extraction</a:t>
            </a:r>
            <a:r>
              <a:rPr lang="en-US" sz="2100" dirty="0">
                <a:solidFill>
                  <a:schemeClr val="tx1"/>
                </a:solidFill>
              </a:rPr>
              <a:t>, which works by using the computer to analyze the </a:t>
            </a:r>
            <a:r>
              <a:rPr lang="en-US" sz="2100" dirty="0">
                <a:solidFill>
                  <a:srgbClr val="0070C0"/>
                </a:solidFill>
              </a:rPr>
              <a:t>pixel-level contents </a:t>
            </a:r>
            <a:r>
              <a:rPr lang="en-US" sz="2100" dirty="0">
                <a:solidFill>
                  <a:schemeClr val="tx1"/>
                </a:solidFill>
              </a:rPr>
              <a:t>of each image and video, and </a:t>
            </a:r>
            <a:r>
              <a:rPr lang="en-US" sz="2100" dirty="0">
                <a:solidFill>
                  <a:srgbClr val="0070C0"/>
                </a:solidFill>
              </a:rPr>
              <a:t>create a multi-dimensional vector description </a:t>
            </a:r>
            <a:r>
              <a:rPr lang="en-US" sz="2100" dirty="0">
                <a:solidFill>
                  <a:schemeClr val="tx1"/>
                </a:solidFill>
              </a:rPr>
              <a:t>of its </a:t>
            </a:r>
            <a:r>
              <a:rPr lang="en-US" sz="2100" dirty="0">
                <a:solidFill>
                  <a:srgbClr val="0070C0"/>
                </a:solidFill>
              </a:rPr>
              <a:t>visual features</a:t>
            </a:r>
            <a:r>
              <a:rPr lang="en-US" sz="2100" dirty="0">
                <a:solidFill>
                  <a:schemeClr val="tx1"/>
                </a:solidFill>
              </a:rPr>
              <a:t>. Since there are many important </a:t>
            </a:r>
            <a:r>
              <a:rPr lang="en-US" sz="2100" dirty="0">
                <a:solidFill>
                  <a:srgbClr val="FF0000"/>
                </a:solidFill>
              </a:rPr>
              <a:t>dimensions of visual contents, such as color, texture, shape and spatial layout</a:t>
            </a:r>
            <a:r>
              <a:rPr lang="en-US" sz="2100" dirty="0">
                <a:solidFill>
                  <a:schemeClr val="tx1"/>
                </a:solidFill>
              </a:rPr>
              <a:t>, IMARS utilizes a large set of </a:t>
            </a:r>
            <a:r>
              <a:rPr lang="en-US" sz="2100" dirty="0">
                <a:solidFill>
                  <a:srgbClr val="FF0000"/>
                </a:solidFill>
              </a:rPr>
              <a:t>visual feature extraction algorithms</a:t>
            </a:r>
            <a:r>
              <a:rPr lang="en-US" sz="2100" dirty="0">
                <a:solidFill>
                  <a:schemeClr val="tx1"/>
                </a:solidFill>
              </a:rPr>
              <a:t> that extract descriptors across a wide array of visual dimensions.</a:t>
            </a:r>
          </a:p>
          <a:p>
            <a:pPr algn="just"/>
            <a:r>
              <a:rPr lang="en-US" sz="2100" dirty="0">
                <a:solidFill>
                  <a:schemeClr val="tx1"/>
                </a:solidFill>
              </a:rPr>
              <a:t>The </a:t>
            </a:r>
            <a:r>
              <a:rPr lang="en-US" sz="2100" dirty="0">
                <a:solidFill>
                  <a:srgbClr val="0070C0"/>
                </a:solidFill>
              </a:rPr>
              <a:t>second category is visual semantic extraction</a:t>
            </a:r>
            <a:r>
              <a:rPr lang="en-US" sz="2100" dirty="0">
                <a:solidFill>
                  <a:schemeClr val="tx1"/>
                </a:solidFill>
              </a:rPr>
              <a:t>, which works by applying </a:t>
            </a:r>
            <a:r>
              <a:rPr lang="en-US" sz="2100" dirty="0">
                <a:solidFill>
                  <a:srgbClr val="0070C0"/>
                </a:solidFill>
              </a:rPr>
              <a:t>machine learning techniques </a:t>
            </a:r>
            <a:r>
              <a:rPr lang="en-US" sz="2100" dirty="0">
                <a:solidFill>
                  <a:schemeClr val="tx1"/>
                </a:solidFill>
              </a:rPr>
              <a:t>to the extracted visual descriptors. </a:t>
            </a:r>
          </a:p>
        </p:txBody>
      </p:sp>
    </p:spTree>
    <p:extLst>
      <p:ext uri="{BB962C8B-B14F-4D97-AF65-F5344CB8AC3E}">
        <p14:creationId xmlns:p14="http://schemas.microsoft.com/office/powerpoint/2010/main" val="2621978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Principle Cont..</a:t>
            </a:r>
            <a:endParaRPr lang="en-US" dirty="0"/>
          </a:p>
        </p:txBody>
      </p:sp>
      <p:sp>
        <p:nvSpPr>
          <p:cNvPr id="3" name="Content Placeholder 2"/>
          <p:cNvSpPr>
            <a:spLocks noGrp="1"/>
          </p:cNvSpPr>
          <p:nvPr>
            <p:ph idx="1"/>
          </p:nvPr>
        </p:nvSpPr>
        <p:spPr>
          <a:xfrm>
            <a:off x="677334" y="1581665"/>
            <a:ext cx="8596668" cy="4459697"/>
          </a:xfrm>
        </p:spPr>
        <p:txBody>
          <a:bodyPr>
            <a:normAutofit/>
          </a:bodyPr>
          <a:lstStyle/>
          <a:p>
            <a:pPr marL="0" indent="0">
              <a:buNone/>
            </a:pPr>
            <a:r>
              <a:rPr lang="en-US" b="1" u="sng" dirty="0" smtClean="0"/>
              <a:t>Components of </a:t>
            </a:r>
            <a:r>
              <a:rPr lang="en-US" b="1" u="sng" dirty="0"/>
              <a:t>IMARS </a:t>
            </a:r>
            <a:r>
              <a:rPr lang="en-US" b="1" u="sng" dirty="0" smtClean="0"/>
              <a:t>(New </a:t>
            </a:r>
            <a:r>
              <a:rPr lang="en-US" b="1" u="sng" dirty="0"/>
              <a:t>Design )</a:t>
            </a:r>
          </a:p>
          <a:p>
            <a:pPr marL="0" indent="0">
              <a:buNone/>
            </a:pPr>
            <a:endParaRPr lang="en-US" dirty="0" smtClean="0"/>
          </a:p>
          <a:p>
            <a:pPr marL="0" indent="0">
              <a:buNone/>
            </a:pPr>
            <a:r>
              <a:rPr lang="en-US" b="1" dirty="0"/>
              <a:t>IMARS Search tool</a:t>
            </a:r>
            <a:endParaRPr lang="en-US" dirty="0"/>
          </a:p>
          <a:p>
            <a:pPr algn="just"/>
            <a:r>
              <a:rPr lang="en-US" dirty="0"/>
              <a:t>The IMARS search tool provides a </a:t>
            </a:r>
            <a:r>
              <a:rPr lang="en-US" dirty="0">
                <a:solidFill>
                  <a:srgbClr val="0070C0"/>
                </a:solidFill>
              </a:rPr>
              <a:t>graphical interface </a:t>
            </a:r>
            <a:r>
              <a:rPr lang="en-US" dirty="0"/>
              <a:t>which allows the user to </a:t>
            </a:r>
            <a:r>
              <a:rPr lang="en-US" dirty="0">
                <a:solidFill>
                  <a:srgbClr val="0070C0"/>
                </a:solidFill>
              </a:rPr>
              <a:t>search, browse</a:t>
            </a:r>
            <a:r>
              <a:rPr lang="en-US" dirty="0"/>
              <a:t> and </a:t>
            </a:r>
            <a:r>
              <a:rPr lang="en-US" dirty="0">
                <a:solidFill>
                  <a:srgbClr val="0070C0"/>
                </a:solidFill>
              </a:rPr>
              <a:t>navigate</a:t>
            </a:r>
            <a:r>
              <a:rPr lang="en-US" dirty="0"/>
              <a:t> the collection based on the values produced by the analyses performed by the IMARS extraction tool.</a:t>
            </a:r>
          </a:p>
          <a:p>
            <a:pPr algn="just"/>
            <a:r>
              <a:rPr lang="en-US" dirty="0"/>
              <a:t>The </a:t>
            </a:r>
            <a:r>
              <a:rPr lang="en-US" dirty="0">
                <a:solidFill>
                  <a:srgbClr val="0070C0"/>
                </a:solidFill>
              </a:rPr>
              <a:t>IMARS search tool </a:t>
            </a:r>
            <a:r>
              <a:rPr lang="en-US" dirty="0"/>
              <a:t>presents the results of a query in different formats, among which the user can decide and switch according to his </a:t>
            </a:r>
            <a:r>
              <a:rPr lang="en-US" dirty="0" smtClean="0"/>
              <a:t>preferences</a:t>
            </a:r>
            <a:r>
              <a:rPr lang="en-US" dirty="0" smtClean="0"/>
              <a:t>, like</a:t>
            </a:r>
            <a:r>
              <a:rPr lang="en-US" dirty="0" smtClean="0"/>
              <a:t> consisting </a:t>
            </a:r>
            <a:r>
              <a:rPr lang="en-US" dirty="0"/>
              <a:t>of </a:t>
            </a:r>
            <a:r>
              <a:rPr lang="en-US" dirty="0" smtClean="0"/>
              <a:t>tiled</a:t>
            </a:r>
            <a:r>
              <a:rPr lang="en-US" dirty="0" smtClean="0"/>
              <a:t> images or </a:t>
            </a:r>
            <a:r>
              <a:rPr lang="en-US" dirty="0"/>
              <a:t>word-based representation</a:t>
            </a:r>
            <a:r>
              <a:rPr lang="en-US" dirty="0" smtClean="0"/>
              <a:t>.</a:t>
            </a:r>
            <a:endParaRPr lang="en-US" dirty="0"/>
          </a:p>
        </p:txBody>
      </p:sp>
    </p:spTree>
    <p:extLst>
      <p:ext uri="{BB962C8B-B14F-4D97-AF65-F5344CB8AC3E}">
        <p14:creationId xmlns:p14="http://schemas.microsoft.com/office/powerpoint/2010/main" val="14709555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IMARS</a:t>
            </a:r>
            <a:endParaRPr lang="en-US" dirty="0"/>
          </a:p>
        </p:txBody>
      </p:sp>
      <p:sp>
        <p:nvSpPr>
          <p:cNvPr id="3" name="Content Placeholder 2"/>
          <p:cNvSpPr>
            <a:spLocks noGrp="1"/>
          </p:cNvSpPr>
          <p:nvPr>
            <p:ph idx="1"/>
          </p:nvPr>
        </p:nvSpPr>
        <p:spPr>
          <a:xfrm>
            <a:off x="677334" y="1581665"/>
            <a:ext cx="8596668" cy="4459697"/>
          </a:xfrm>
        </p:spPr>
        <p:txBody>
          <a:bodyPr>
            <a:normAutofit/>
          </a:bodyPr>
          <a:lstStyle/>
          <a:p>
            <a:endParaRPr lang="en-US" dirty="0"/>
          </a:p>
        </p:txBody>
      </p:sp>
      <p:pic>
        <p:nvPicPr>
          <p:cNvPr id="4" name="Picture 3"/>
          <p:cNvPicPr>
            <a:picLocks noChangeAspect="1"/>
          </p:cNvPicPr>
          <p:nvPr/>
        </p:nvPicPr>
        <p:blipFill>
          <a:blip r:embed="rId2"/>
          <a:stretch>
            <a:fillRect/>
          </a:stretch>
        </p:blipFill>
        <p:spPr>
          <a:xfrm>
            <a:off x="2141838" y="1725538"/>
            <a:ext cx="5486400" cy="4171950"/>
          </a:xfrm>
          <a:prstGeom prst="rect">
            <a:avLst/>
          </a:prstGeom>
        </p:spPr>
      </p:pic>
    </p:spTree>
    <p:extLst>
      <p:ext uri="{BB962C8B-B14F-4D97-AF65-F5344CB8AC3E}">
        <p14:creationId xmlns:p14="http://schemas.microsoft.com/office/powerpoint/2010/main" val="31007092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IMARS DEMO</a:t>
            </a:r>
            <a:endParaRPr lang="en-US" dirty="0"/>
          </a:p>
        </p:txBody>
      </p:sp>
      <p:sp>
        <p:nvSpPr>
          <p:cNvPr id="3" name="Content Placeholder 2"/>
          <p:cNvSpPr>
            <a:spLocks noGrp="1"/>
          </p:cNvSpPr>
          <p:nvPr>
            <p:ph idx="1"/>
          </p:nvPr>
        </p:nvSpPr>
        <p:spPr>
          <a:xfrm>
            <a:off x="677334" y="1581665"/>
            <a:ext cx="8596668" cy="4459697"/>
          </a:xfrm>
        </p:spPr>
        <p:txBody>
          <a:bodyPr>
            <a:normAutofit/>
          </a:bodyPr>
          <a:lstStyle/>
          <a:p>
            <a:pPr algn="just"/>
            <a:r>
              <a:rPr lang="en-US" dirty="0" smtClean="0"/>
              <a:t>Visual Feature Detection</a:t>
            </a:r>
          </a:p>
          <a:p>
            <a:pPr lvl="1" algn="just"/>
            <a:r>
              <a:rPr lang="en-US" dirty="0">
                <a:hlinkClick r:id="rId2"/>
              </a:rPr>
              <a:t>https://</a:t>
            </a:r>
            <a:r>
              <a:rPr lang="en-US" dirty="0" smtClean="0">
                <a:hlinkClick r:id="rId2"/>
              </a:rPr>
              <a:t>visual-recognition-demo.ng.bluemix.net</a:t>
            </a:r>
            <a:endParaRPr lang="en-US" dirty="0" smtClean="0"/>
          </a:p>
          <a:p>
            <a:pPr lvl="1" algn="just"/>
            <a:r>
              <a:rPr lang="en-US" dirty="0" smtClean="0"/>
              <a:t>Image as input to detect features of the image</a:t>
            </a:r>
          </a:p>
          <a:p>
            <a:pPr lvl="1" algn="just"/>
            <a:endParaRPr lang="en-US" dirty="0"/>
          </a:p>
          <a:p>
            <a:pPr marL="342900" lvl="1" indent="-342900" algn="just"/>
            <a:r>
              <a:rPr lang="en-US" sz="1800" dirty="0"/>
              <a:t>Trial Version is available for download</a:t>
            </a:r>
          </a:p>
          <a:p>
            <a:pPr lvl="1" algn="just"/>
            <a:r>
              <a:rPr lang="en-US" dirty="0" smtClean="0"/>
              <a:t>Extensive API for embedding functionality into web apps</a:t>
            </a:r>
          </a:p>
          <a:p>
            <a:pPr lvl="1" algn="just"/>
            <a:r>
              <a:rPr lang="en-US" dirty="0"/>
              <a:t>https://</a:t>
            </a:r>
            <a:r>
              <a:rPr lang="en-US" dirty="0" smtClean="0"/>
              <a:t>www.ibm.com/watson/developercloud/visual-recognition/api/ </a:t>
            </a:r>
            <a:endParaRPr lang="en-US" dirty="0"/>
          </a:p>
        </p:txBody>
      </p:sp>
    </p:spTree>
    <p:extLst>
      <p:ext uri="{BB962C8B-B14F-4D97-AF65-F5344CB8AC3E}">
        <p14:creationId xmlns:p14="http://schemas.microsoft.com/office/powerpoint/2010/main" val="2283154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4EC1E4-8AEF-40A1-99FD-A3C5AC3D72AD}"/>
              </a:ext>
            </a:extLst>
          </p:cNvPr>
          <p:cNvSpPr>
            <a:spLocks noGrp="1"/>
          </p:cNvSpPr>
          <p:nvPr>
            <p:ph type="ctrTitle"/>
          </p:nvPr>
        </p:nvSpPr>
        <p:spPr/>
        <p:txBody>
          <a:bodyPr/>
          <a:lstStyle/>
          <a:p>
            <a:r>
              <a:rPr lang="en-US" dirty="0" err="1"/>
              <a:t>MediaMill</a:t>
            </a:r>
            <a:endParaRPr lang="en-US" dirty="0"/>
          </a:p>
        </p:txBody>
      </p:sp>
      <p:sp>
        <p:nvSpPr>
          <p:cNvPr id="3" name="Subtitle 2">
            <a:extLst>
              <a:ext uri="{FF2B5EF4-FFF2-40B4-BE49-F238E27FC236}">
                <a16:creationId xmlns="" xmlns:a16="http://schemas.microsoft.com/office/drawing/2014/main" id="{DFC4CBC7-88A2-42BA-8F16-C6E1376F442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524631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pPr algn="just"/>
            <a:r>
              <a:rPr lang="en-US" dirty="0" err="1" smtClean="0"/>
              <a:t>Natsev</a:t>
            </a:r>
            <a:r>
              <a:rPr lang="en-US" dirty="0"/>
              <a:t>, Apostol, et al. "IBM multimedia analysis and retrieval system." </a:t>
            </a:r>
            <a:r>
              <a:rPr lang="en-US" i="1" dirty="0"/>
              <a:t>Proceedings of the 2008 international conference on Content-based image and video retrieval</a:t>
            </a:r>
            <a:r>
              <a:rPr lang="en-US" dirty="0"/>
              <a:t>. ACM, </a:t>
            </a:r>
            <a:r>
              <a:rPr lang="en-US" dirty="0" smtClean="0"/>
              <a:t>2008.</a:t>
            </a:r>
          </a:p>
          <a:p>
            <a:pPr algn="just"/>
            <a:r>
              <a:rPr lang="en-US" dirty="0">
                <a:hlinkClick r:id="rId2"/>
              </a:rPr>
              <a:t>http://</a:t>
            </a:r>
            <a:r>
              <a:rPr lang="en-US" dirty="0" smtClean="0">
                <a:hlinkClick r:id="rId2"/>
              </a:rPr>
              <a:t>researcher.ibm.com/researcher/view_group.php?id=877</a:t>
            </a:r>
            <a:endParaRPr lang="en-US" dirty="0" smtClean="0"/>
          </a:p>
          <a:p>
            <a:pPr marL="342900" lvl="1" indent="-342900" algn="just"/>
            <a:r>
              <a:rPr lang="en-US" dirty="0">
                <a:hlinkClick r:id="rId3"/>
              </a:rPr>
              <a:t>https://</a:t>
            </a:r>
            <a:r>
              <a:rPr lang="en-US" dirty="0" smtClean="0">
                <a:hlinkClick r:id="rId3"/>
              </a:rPr>
              <a:t>www.ibm.com/watson/developercloud/visual-recognition/api</a:t>
            </a:r>
            <a:endParaRPr lang="en-US" dirty="0" smtClean="0"/>
          </a:p>
          <a:p>
            <a:pPr marL="342900" lvl="1" indent="-342900" algn="just"/>
            <a:r>
              <a:rPr lang="en-US" dirty="0" smtClean="0">
                <a:hlinkClick r:id="rId4"/>
              </a:rPr>
              <a:t>https</a:t>
            </a:r>
            <a:r>
              <a:rPr lang="en-US" dirty="0">
                <a:hlinkClick r:id="rId4"/>
              </a:rPr>
              <a:t>://</a:t>
            </a:r>
            <a:r>
              <a:rPr lang="en-US" dirty="0" smtClean="0">
                <a:hlinkClick r:id="rId4"/>
              </a:rPr>
              <a:t>www.ibm.com/developerworks/community/groups/service/html/communityview?communityUuid=7dc62548-8bc8-42c4-b2e9-150dde7c649a</a:t>
            </a:r>
            <a:endParaRPr lang="en-US" dirty="0" smtClean="0"/>
          </a:p>
          <a:p>
            <a:pPr marL="342900" lvl="1" indent="-342900" algn="just"/>
            <a:endParaRPr lang="en-US" dirty="0" smtClean="0"/>
          </a:p>
          <a:p>
            <a:pPr marL="342900" lvl="1" indent="-342900" algn="just"/>
            <a:endParaRPr lang="en-US" dirty="0" smtClean="0"/>
          </a:p>
          <a:p>
            <a:pPr algn="just"/>
            <a:endParaRPr lang="en-US" dirty="0" smtClean="0"/>
          </a:p>
          <a:p>
            <a:pPr algn="just"/>
            <a:endParaRPr lang="en-US" dirty="0" smtClean="0"/>
          </a:p>
          <a:p>
            <a:pPr algn="just"/>
            <a:endParaRPr lang="en-US" dirty="0" smtClean="0"/>
          </a:p>
        </p:txBody>
      </p:sp>
    </p:spTree>
    <p:extLst>
      <p:ext uri="{BB962C8B-B14F-4D97-AF65-F5344CB8AC3E}">
        <p14:creationId xmlns:p14="http://schemas.microsoft.com/office/powerpoint/2010/main" val="9299508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F85470-06AC-4C2A-8258-9235E41BFE5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 xmlns:a16="http://schemas.microsoft.com/office/drawing/2014/main" id="{06012525-7D1A-4D66-BB7E-8C95CE71E273}"/>
              </a:ext>
            </a:extLst>
          </p:cNvPr>
          <p:cNvSpPr>
            <a:spLocks noGrp="1"/>
          </p:cNvSpPr>
          <p:nvPr>
            <p:ph idx="1"/>
          </p:nvPr>
        </p:nvSpPr>
        <p:spPr/>
        <p:txBody>
          <a:bodyPr/>
          <a:lstStyle/>
          <a:p>
            <a:r>
              <a:rPr lang="en-US" dirty="0"/>
              <a:t>The main problem for any video retrieval methodology aiming for access is the semantic gap between image data representation and their interpretation by humans</a:t>
            </a:r>
          </a:p>
          <a:p>
            <a:r>
              <a:rPr lang="en-US" dirty="0"/>
              <a:t>A new paradigm of semantics is required when aiming for access to video archives.</a:t>
            </a:r>
          </a:p>
          <a:p>
            <a:r>
              <a:rPr lang="en-US" dirty="0"/>
              <a:t>Recent research efforts have concentrated on automatic detection of semantic concepts in video.</a:t>
            </a:r>
          </a:p>
        </p:txBody>
      </p:sp>
    </p:spTree>
    <p:extLst>
      <p:ext uri="{BB962C8B-B14F-4D97-AF65-F5344CB8AC3E}">
        <p14:creationId xmlns:p14="http://schemas.microsoft.com/office/powerpoint/2010/main" val="7432424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4B6131-C645-4491-A92C-DB90ABB8FAF8}"/>
              </a:ext>
            </a:extLst>
          </p:cNvPr>
          <p:cNvSpPr>
            <a:spLocks noGrp="1"/>
          </p:cNvSpPr>
          <p:nvPr>
            <p:ph type="title"/>
          </p:nvPr>
        </p:nvSpPr>
        <p:spPr/>
        <p:txBody>
          <a:bodyPr/>
          <a:lstStyle/>
          <a:p>
            <a:r>
              <a:rPr lang="en-US" dirty="0"/>
              <a:t>A lexicon-driven paradigm to video retrieval</a:t>
            </a:r>
          </a:p>
        </p:txBody>
      </p:sp>
      <p:sp>
        <p:nvSpPr>
          <p:cNvPr id="3" name="Content Placeholder 2">
            <a:extLst>
              <a:ext uri="{FF2B5EF4-FFF2-40B4-BE49-F238E27FC236}">
                <a16:creationId xmlns="" xmlns:a16="http://schemas.microsoft.com/office/drawing/2014/main" id="{B08DE455-CFFD-4379-B463-77D6669C6B8C}"/>
              </a:ext>
            </a:extLst>
          </p:cNvPr>
          <p:cNvSpPr>
            <a:spLocks noGrp="1"/>
          </p:cNvSpPr>
          <p:nvPr>
            <p:ph idx="1"/>
          </p:nvPr>
        </p:nvSpPr>
        <p:spPr/>
        <p:txBody>
          <a:bodyPr/>
          <a:lstStyle/>
          <a:p>
            <a:r>
              <a:rPr lang="en-US" dirty="0"/>
              <a:t>Automatic learning of a large lexicon of concepts</a:t>
            </a:r>
          </a:p>
          <a:p>
            <a:r>
              <a:rPr lang="en-US" dirty="0"/>
              <a:t>When the lexicon is exploited for query-by-concept and combined with query-by-keyword, query-by-example, and interactive filtering using an advanced user interface, a powerful video search engine emerges, which we call the </a:t>
            </a:r>
            <a:r>
              <a:rPr lang="en-US" dirty="0" err="1"/>
              <a:t>MediaMill</a:t>
            </a:r>
            <a:r>
              <a:rPr lang="en-US" dirty="0"/>
              <a:t> semantic video search engine</a:t>
            </a:r>
          </a:p>
        </p:txBody>
      </p:sp>
    </p:spTree>
    <p:extLst>
      <p:ext uri="{BB962C8B-B14F-4D97-AF65-F5344CB8AC3E}">
        <p14:creationId xmlns:p14="http://schemas.microsoft.com/office/powerpoint/2010/main" val="26575440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E66A54-44A2-4C08-B5EE-EF092663F87F}"/>
              </a:ext>
            </a:extLst>
          </p:cNvPr>
          <p:cNvSpPr>
            <a:spLocks noGrp="1"/>
          </p:cNvSpPr>
          <p:nvPr>
            <p:ph type="title"/>
          </p:nvPr>
        </p:nvSpPr>
        <p:spPr/>
        <p:txBody>
          <a:bodyPr/>
          <a:lstStyle/>
          <a:p>
            <a:r>
              <a:rPr lang="en-US" dirty="0"/>
              <a:t>Research question?</a:t>
            </a:r>
          </a:p>
        </p:txBody>
      </p:sp>
      <p:sp>
        <p:nvSpPr>
          <p:cNvPr id="3" name="Content Placeholder 2">
            <a:extLst>
              <a:ext uri="{FF2B5EF4-FFF2-40B4-BE49-F238E27FC236}">
                <a16:creationId xmlns="" xmlns:a16="http://schemas.microsoft.com/office/drawing/2014/main" id="{BB48B91A-1D4F-4CE6-B2C7-CB84C6A28C36}"/>
              </a:ext>
            </a:extLst>
          </p:cNvPr>
          <p:cNvSpPr>
            <a:spLocks noGrp="1"/>
          </p:cNvSpPr>
          <p:nvPr>
            <p:ph idx="1"/>
          </p:nvPr>
        </p:nvSpPr>
        <p:spPr/>
        <p:txBody>
          <a:bodyPr/>
          <a:lstStyle/>
          <a:p>
            <a:r>
              <a:rPr lang="en-US" dirty="0"/>
              <a:t>How this large lexicon of learned concepts can be combined with query-by-keyword, query-by-example, and interactive manipulation to achieve effective video retrieval?</a:t>
            </a:r>
          </a:p>
        </p:txBody>
      </p:sp>
    </p:spTree>
    <p:extLst>
      <p:ext uri="{BB962C8B-B14F-4D97-AF65-F5344CB8AC3E}">
        <p14:creationId xmlns:p14="http://schemas.microsoft.com/office/powerpoint/2010/main" val="9235572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E0EE35-D569-498C-A4A2-F68E5704E091}"/>
              </a:ext>
            </a:extLst>
          </p:cNvPr>
          <p:cNvSpPr>
            <a:spLocks noGrp="1"/>
          </p:cNvSpPr>
          <p:nvPr>
            <p:ph type="title"/>
          </p:nvPr>
        </p:nvSpPr>
        <p:spPr/>
        <p:txBody>
          <a:bodyPr/>
          <a:lstStyle/>
          <a:p>
            <a:r>
              <a:rPr lang="en-US" dirty="0"/>
              <a:t>General framework for interactive video search engines</a:t>
            </a:r>
          </a:p>
        </p:txBody>
      </p:sp>
      <p:pic>
        <p:nvPicPr>
          <p:cNvPr id="4" name="Content Placeholder 3">
            <a:extLst>
              <a:ext uri="{FF2B5EF4-FFF2-40B4-BE49-F238E27FC236}">
                <a16:creationId xmlns="" xmlns:a16="http://schemas.microsoft.com/office/drawing/2014/main" id="{315A6F6B-1B2C-41AD-8032-7EDF4F118E0C}"/>
              </a:ext>
            </a:extLst>
          </p:cNvPr>
          <p:cNvPicPr>
            <a:picLocks noGrp="1" noChangeAspect="1"/>
          </p:cNvPicPr>
          <p:nvPr>
            <p:ph idx="1"/>
          </p:nvPr>
        </p:nvPicPr>
        <p:blipFill>
          <a:blip r:embed="rId2"/>
          <a:stretch>
            <a:fillRect/>
          </a:stretch>
        </p:blipFill>
        <p:spPr>
          <a:xfrm>
            <a:off x="1618989" y="2160588"/>
            <a:ext cx="6714060" cy="3881437"/>
          </a:xfrm>
          <a:prstGeom prst="rect">
            <a:avLst/>
          </a:prstGeom>
        </p:spPr>
      </p:pic>
    </p:spTree>
    <p:extLst>
      <p:ext uri="{BB962C8B-B14F-4D97-AF65-F5344CB8AC3E}">
        <p14:creationId xmlns:p14="http://schemas.microsoft.com/office/powerpoint/2010/main" val="13739998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9AB037-5629-479F-9E94-B28C8416AF01}"/>
              </a:ext>
            </a:extLst>
          </p:cNvPr>
          <p:cNvSpPr>
            <a:spLocks noGrp="1"/>
          </p:cNvSpPr>
          <p:nvPr>
            <p:ph type="title"/>
          </p:nvPr>
        </p:nvSpPr>
        <p:spPr/>
        <p:txBody>
          <a:bodyPr/>
          <a:lstStyle/>
          <a:p>
            <a:r>
              <a:rPr lang="en-US" dirty="0"/>
              <a:t>General framework for interactive video search engines</a:t>
            </a:r>
          </a:p>
        </p:txBody>
      </p:sp>
      <p:sp>
        <p:nvSpPr>
          <p:cNvPr id="3" name="Content Placeholder 2">
            <a:extLst>
              <a:ext uri="{FF2B5EF4-FFF2-40B4-BE49-F238E27FC236}">
                <a16:creationId xmlns="" xmlns:a16="http://schemas.microsoft.com/office/drawing/2014/main" id="{4DF39FD6-8990-41B4-9425-F2394A42AFDE}"/>
              </a:ext>
            </a:extLst>
          </p:cNvPr>
          <p:cNvSpPr>
            <a:spLocks noGrp="1"/>
          </p:cNvSpPr>
          <p:nvPr>
            <p:ph idx="1"/>
          </p:nvPr>
        </p:nvSpPr>
        <p:spPr/>
        <p:txBody>
          <a:bodyPr/>
          <a:lstStyle/>
          <a:p>
            <a:r>
              <a:rPr lang="en-US" dirty="0"/>
              <a:t>In the indexing engine, the system learns to detect a lexicon of semantic concepts.</a:t>
            </a:r>
          </a:p>
          <a:p>
            <a:r>
              <a:rPr lang="en-US" dirty="0"/>
              <a:t>In addition, it computes similarity distances. All indexes are typically stored in a database at the granularity of a video shot. </a:t>
            </a:r>
          </a:p>
          <a:p>
            <a:r>
              <a:rPr lang="en-US" dirty="0"/>
              <a:t>A retrieval engine then allows for several query selection methods. </a:t>
            </a:r>
          </a:p>
          <a:p>
            <a:r>
              <a:rPr lang="en-US" dirty="0"/>
              <a:t>The system combines requests and displays results to a user.</a:t>
            </a:r>
          </a:p>
          <a:p>
            <a:r>
              <a:rPr lang="en-US" dirty="0"/>
              <a:t>Based on interaction a user refines search results until satisfaction</a:t>
            </a:r>
          </a:p>
        </p:txBody>
      </p:sp>
    </p:spTree>
    <p:extLst>
      <p:ext uri="{BB962C8B-B14F-4D97-AF65-F5344CB8AC3E}">
        <p14:creationId xmlns:p14="http://schemas.microsoft.com/office/powerpoint/2010/main" val="2689716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08677F-3A99-4131-A490-EA723C5BB660}"/>
              </a:ext>
            </a:extLst>
          </p:cNvPr>
          <p:cNvSpPr>
            <a:spLocks noGrp="1"/>
          </p:cNvSpPr>
          <p:nvPr>
            <p:ph type="title"/>
          </p:nvPr>
        </p:nvSpPr>
        <p:spPr/>
        <p:txBody>
          <a:bodyPr/>
          <a:lstStyle/>
          <a:p>
            <a:r>
              <a:rPr lang="en-US" dirty="0"/>
              <a:t>MEDIAMILL SEMANTIC VIDEO SEARCH ENGINE</a:t>
            </a:r>
          </a:p>
        </p:txBody>
      </p:sp>
      <p:sp>
        <p:nvSpPr>
          <p:cNvPr id="3" name="Content Placeholder 2">
            <a:extLst>
              <a:ext uri="{FF2B5EF4-FFF2-40B4-BE49-F238E27FC236}">
                <a16:creationId xmlns="" xmlns:a16="http://schemas.microsoft.com/office/drawing/2014/main" id="{8A9496FB-8051-4187-9391-99E9DFCC10B5}"/>
              </a:ext>
            </a:extLst>
          </p:cNvPr>
          <p:cNvSpPr>
            <a:spLocks noGrp="1"/>
          </p:cNvSpPr>
          <p:nvPr>
            <p:ph idx="1"/>
          </p:nvPr>
        </p:nvSpPr>
        <p:spPr/>
        <p:txBody>
          <a:bodyPr/>
          <a:lstStyle/>
          <a:p>
            <a:r>
              <a:rPr lang="en-US" dirty="0" err="1"/>
              <a:t>MediaMill</a:t>
            </a:r>
            <a:r>
              <a:rPr lang="en-US" dirty="0"/>
              <a:t> has following major components</a:t>
            </a:r>
          </a:p>
          <a:p>
            <a:pPr lvl="1"/>
            <a:r>
              <a:rPr lang="en-US" i="1" dirty="0"/>
              <a:t>Indexing Engine</a:t>
            </a:r>
          </a:p>
          <a:p>
            <a:pPr lvl="1"/>
            <a:r>
              <a:rPr lang="en-US" i="1" dirty="0"/>
              <a:t>Retrieval Engine</a:t>
            </a:r>
            <a:endParaRPr lang="en-US" dirty="0"/>
          </a:p>
        </p:txBody>
      </p:sp>
    </p:spTree>
    <p:extLst>
      <p:ext uri="{BB962C8B-B14F-4D97-AF65-F5344CB8AC3E}">
        <p14:creationId xmlns:p14="http://schemas.microsoft.com/office/powerpoint/2010/main" val="86383684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394</TotalTime>
  <Words>1556</Words>
  <Application>Microsoft Office PowerPoint</Application>
  <PresentationFormat>Widescreen</PresentationFormat>
  <Paragraphs>128</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Trebuchet MS</vt:lpstr>
      <vt:lpstr>Wingdings 3</vt:lpstr>
      <vt:lpstr>Facet</vt:lpstr>
      <vt:lpstr>Concept Based Video Retrieval Systems</vt:lpstr>
      <vt:lpstr>PowerPoint Presentation</vt:lpstr>
      <vt:lpstr>MediaMill</vt:lpstr>
      <vt:lpstr>Introduction</vt:lpstr>
      <vt:lpstr>A lexicon-driven paradigm to video retrieval</vt:lpstr>
      <vt:lpstr>Research question?</vt:lpstr>
      <vt:lpstr>General framework for interactive video search engines</vt:lpstr>
      <vt:lpstr>General framework for interactive video search engines</vt:lpstr>
      <vt:lpstr>MEDIAMILL SEMANTIC VIDEO SEARCH ENGINE</vt:lpstr>
      <vt:lpstr>INDEXING ENGINE</vt:lpstr>
      <vt:lpstr>INDEXING ENGINE</vt:lpstr>
      <vt:lpstr>Multimedia Lexicon Indexing</vt:lpstr>
      <vt:lpstr>Multimedia Lexicon Indexing</vt:lpstr>
      <vt:lpstr>Multimedia Lexicon Indexing</vt:lpstr>
      <vt:lpstr>Retrieval Engine</vt:lpstr>
      <vt:lpstr>Query Selection</vt:lpstr>
      <vt:lpstr>Combining Query Results</vt:lpstr>
      <vt:lpstr>Displaying the Results</vt:lpstr>
      <vt:lpstr>Reference</vt:lpstr>
      <vt:lpstr>IBM Multimedia Analysis and Retrieval System (IMARS)</vt:lpstr>
      <vt:lpstr>PowerPoint Presentation</vt:lpstr>
      <vt:lpstr>INTRODUCTION</vt:lpstr>
      <vt:lpstr>INTRODUCTION</vt:lpstr>
      <vt:lpstr>FEATURES</vt:lpstr>
      <vt:lpstr>WORKING PRINCIPLE </vt:lpstr>
      <vt:lpstr>WORKING PRINCIPLE</vt:lpstr>
      <vt:lpstr>Working Principle Cont..</vt:lpstr>
      <vt:lpstr>IMARS</vt:lpstr>
      <vt:lpstr>IMARS DEMO</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Relevant Document Distribution Estimation Method for  Resource Selection</dc:title>
  <dc:creator>Zarmeen</dc:creator>
  <cp:lastModifiedBy>Sony Vivo</cp:lastModifiedBy>
  <cp:revision>57</cp:revision>
  <dcterms:created xsi:type="dcterms:W3CDTF">2017-11-01T11:24:36Z</dcterms:created>
  <dcterms:modified xsi:type="dcterms:W3CDTF">2017-11-10T03:48:57Z</dcterms:modified>
</cp:coreProperties>
</file>