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59" r:id="rId6"/>
    <p:sldId id="260" r:id="rId7"/>
    <p:sldId id="261" r:id="rId8"/>
    <p:sldId id="262" r:id="rId9"/>
    <p:sldId id="263" r:id="rId10"/>
    <p:sldId id="264" r:id="rId11"/>
    <p:sldId id="265" r:id="rId12"/>
    <p:sldId id="266" r:id="rId13"/>
    <p:sldId id="267" r:id="rId14"/>
    <p:sldId id="268" r:id="rId15"/>
    <p:sldId id="269" r:id="rId16"/>
    <p:sldId id="272" r:id="rId17"/>
    <p:sldId id="270" r:id="rId18"/>
    <p:sldId id="273" r:id="rId19"/>
    <p:sldId id="271"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6D351-64F1-4B88-96D6-08B4EBB7B5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7EF90C-6349-4FFD-9ADC-5B9DEE2FF3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0210ED-7D77-4908-943D-637500CBBDC2}"/>
              </a:ext>
            </a:extLst>
          </p:cNvPr>
          <p:cNvSpPr>
            <a:spLocks noGrp="1"/>
          </p:cNvSpPr>
          <p:nvPr>
            <p:ph type="dt" sz="half" idx="10"/>
          </p:nvPr>
        </p:nvSpPr>
        <p:spPr/>
        <p:txBody>
          <a:bodyPr/>
          <a:lstStyle/>
          <a:p>
            <a:fld id="{6A5C3EE1-BD64-42DF-88E4-82CD28DABFE7}" type="datetimeFigureOut">
              <a:rPr lang="en-US" smtClean="0"/>
              <a:t>11/20/2017</a:t>
            </a:fld>
            <a:endParaRPr lang="en-US"/>
          </a:p>
        </p:txBody>
      </p:sp>
      <p:sp>
        <p:nvSpPr>
          <p:cNvPr id="5" name="Footer Placeholder 4">
            <a:extLst>
              <a:ext uri="{FF2B5EF4-FFF2-40B4-BE49-F238E27FC236}">
                <a16:creationId xmlns:a16="http://schemas.microsoft.com/office/drawing/2014/main" id="{E7B336D5-E91A-4605-B299-0C8CA6D35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F09EA9-17F5-4DF4-B955-D6FD3D07E531}"/>
              </a:ext>
            </a:extLst>
          </p:cNvPr>
          <p:cNvSpPr>
            <a:spLocks noGrp="1"/>
          </p:cNvSpPr>
          <p:nvPr>
            <p:ph type="sldNum" sz="quarter" idx="12"/>
          </p:nvPr>
        </p:nvSpPr>
        <p:spPr/>
        <p:txBody>
          <a:bodyPr/>
          <a:lstStyle/>
          <a:p>
            <a:fld id="{024D87D2-3E3B-4A86-B731-93D82397F97F}" type="slidenum">
              <a:rPr lang="en-US" smtClean="0"/>
              <a:t>‹#›</a:t>
            </a:fld>
            <a:endParaRPr lang="en-US"/>
          </a:p>
        </p:txBody>
      </p:sp>
    </p:spTree>
    <p:extLst>
      <p:ext uri="{BB962C8B-B14F-4D97-AF65-F5344CB8AC3E}">
        <p14:creationId xmlns:p14="http://schemas.microsoft.com/office/powerpoint/2010/main" val="502989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95798-D2F4-40EB-B984-1B04E9171A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39DE5A-3346-41B1-B7F0-6125773D774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C8FC9A-EBF2-4640-A1DC-0B13F7C1704D}"/>
              </a:ext>
            </a:extLst>
          </p:cNvPr>
          <p:cNvSpPr>
            <a:spLocks noGrp="1"/>
          </p:cNvSpPr>
          <p:nvPr>
            <p:ph type="dt" sz="half" idx="10"/>
          </p:nvPr>
        </p:nvSpPr>
        <p:spPr/>
        <p:txBody>
          <a:bodyPr/>
          <a:lstStyle/>
          <a:p>
            <a:fld id="{6A5C3EE1-BD64-42DF-88E4-82CD28DABFE7}" type="datetimeFigureOut">
              <a:rPr lang="en-US" smtClean="0"/>
              <a:t>11/20/2017</a:t>
            </a:fld>
            <a:endParaRPr lang="en-US"/>
          </a:p>
        </p:txBody>
      </p:sp>
      <p:sp>
        <p:nvSpPr>
          <p:cNvPr id="5" name="Footer Placeholder 4">
            <a:extLst>
              <a:ext uri="{FF2B5EF4-FFF2-40B4-BE49-F238E27FC236}">
                <a16:creationId xmlns:a16="http://schemas.microsoft.com/office/drawing/2014/main" id="{872A92A6-34BE-498D-84B5-CC0AFE441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A8607-6294-4E30-B829-BA8B463EE4C8}"/>
              </a:ext>
            </a:extLst>
          </p:cNvPr>
          <p:cNvSpPr>
            <a:spLocks noGrp="1"/>
          </p:cNvSpPr>
          <p:nvPr>
            <p:ph type="sldNum" sz="quarter" idx="12"/>
          </p:nvPr>
        </p:nvSpPr>
        <p:spPr/>
        <p:txBody>
          <a:bodyPr/>
          <a:lstStyle/>
          <a:p>
            <a:fld id="{024D87D2-3E3B-4A86-B731-93D82397F97F}" type="slidenum">
              <a:rPr lang="en-US" smtClean="0"/>
              <a:t>‹#›</a:t>
            </a:fld>
            <a:endParaRPr lang="en-US"/>
          </a:p>
        </p:txBody>
      </p:sp>
    </p:spTree>
    <p:extLst>
      <p:ext uri="{BB962C8B-B14F-4D97-AF65-F5344CB8AC3E}">
        <p14:creationId xmlns:p14="http://schemas.microsoft.com/office/powerpoint/2010/main" val="901254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990D83-0B9A-4EE6-A814-3FFD0FBF68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E134A9-E0C2-4F47-A6CA-A7D8BCCF73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B718AD-19C3-478E-8E88-B2F5603EDA32}"/>
              </a:ext>
            </a:extLst>
          </p:cNvPr>
          <p:cNvSpPr>
            <a:spLocks noGrp="1"/>
          </p:cNvSpPr>
          <p:nvPr>
            <p:ph type="dt" sz="half" idx="10"/>
          </p:nvPr>
        </p:nvSpPr>
        <p:spPr/>
        <p:txBody>
          <a:bodyPr/>
          <a:lstStyle/>
          <a:p>
            <a:fld id="{6A5C3EE1-BD64-42DF-88E4-82CD28DABFE7}" type="datetimeFigureOut">
              <a:rPr lang="en-US" smtClean="0"/>
              <a:t>11/20/2017</a:t>
            </a:fld>
            <a:endParaRPr lang="en-US"/>
          </a:p>
        </p:txBody>
      </p:sp>
      <p:sp>
        <p:nvSpPr>
          <p:cNvPr id="5" name="Footer Placeholder 4">
            <a:extLst>
              <a:ext uri="{FF2B5EF4-FFF2-40B4-BE49-F238E27FC236}">
                <a16:creationId xmlns:a16="http://schemas.microsoft.com/office/drawing/2014/main" id="{9DACB0B2-6620-4D94-8E72-BBD41E5BD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2F3E4-D573-46ED-AF02-7D264D59C2EC}"/>
              </a:ext>
            </a:extLst>
          </p:cNvPr>
          <p:cNvSpPr>
            <a:spLocks noGrp="1"/>
          </p:cNvSpPr>
          <p:nvPr>
            <p:ph type="sldNum" sz="quarter" idx="12"/>
          </p:nvPr>
        </p:nvSpPr>
        <p:spPr/>
        <p:txBody>
          <a:bodyPr/>
          <a:lstStyle/>
          <a:p>
            <a:fld id="{024D87D2-3E3B-4A86-B731-93D82397F97F}" type="slidenum">
              <a:rPr lang="en-US" smtClean="0"/>
              <a:t>‹#›</a:t>
            </a:fld>
            <a:endParaRPr lang="en-US"/>
          </a:p>
        </p:txBody>
      </p:sp>
    </p:spTree>
    <p:extLst>
      <p:ext uri="{BB962C8B-B14F-4D97-AF65-F5344CB8AC3E}">
        <p14:creationId xmlns:p14="http://schemas.microsoft.com/office/powerpoint/2010/main" val="416193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E7EC-62B3-4F3F-879B-10BBD6D083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5EFC0F-88E5-4107-96C3-C784E4E0022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28FE6-CD64-4489-A972-8580BC1DBFD7}"/>
              </a:ext>
            </a:extLst>
          </p:cNvPr>
          <p:cNvSpPr>
            <a:spLocks noGrp="1"/>
          </p:cNvSpPr>
          <p:nvPr>
            <p:ph type="dt" sz="half" idx="10"/>
          </p:nvPr>
        </p:nvSpPr>
        <p:spPr/>
        <p:txBody>
          <a:bodyPr/>
          <a:lstStyle/>
          <a:p>
            <a:fld id="{6A5C3EE1-BD64-42DF-88E4-82CD28DABFE7}" type="datetimeFigureOut">
              <a:rPr lang="en-US" smtClean="0"/>
              <a:t>11/20/2017</a:t>
            </a:fld>
            <a:endParaRPr lang="en-US"/>
          </a:p>
        </p:txBody>
      </p:sp>
      <p:sp>
        <p:nvSpPr>
          <p:cNvPr id="5" name="Footer Placeholder 4">
            <a:extLst>
              <a:ext uri="{FF2B5EF4-FFF2-40B4-BE49-F238E27FC236}">
                <a16:creationId xmlns:a16="http://schemas.microsoft.com/office/drawing/2014/main" id="{99E9D0F8-9D9B-4643-81A7-0DF02AFC7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503EA9-2182-4756-A2BA-8DCFAA1431B0}"/>
              </a:ext>
            </a:extLst>
          </p:cNvPr>
          <p:cNvSpPr>
            <a:spLocks noGrp="1"/>
          </p:cNvSpPr>
          <p:nvPr>
            <p:ph type="sldNum" sz="quarter" idx="12"/>
          </p:nvPr>
        </p:nvSpPr>
        <p:spPr/>
        <p:txBody>
          <a:bodyPr/>
          <a:lstStyle/>
          <a:p>
            <a:fld id="{024D87D2-3E3B-4A86-B731-93D82397F97F}" type="slidenum">
              <a:rPr lang="en-US" smtClean="0"/>
              <a:t>‹#›</a:t>
            </a:fld>
            <a:endParaRPr lang="en-US"/>
          </a:p>
        </p:txBody>
      </p:sp>
    </p:spTree>
    <p:extLst>
      <p:ext uri="{BB962C8B-B14F-4D97-AF65-F5344CB8AC3E}">
        <p14:creationId xmlns:p14="http://schemas.microsoft.com/office/powerpoint/2010/main" val="2245429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10E9-6614-4FF6-A8D4-28AE695AB4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7D240B-4D5E-464A-9646-2EF954D9D6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3D7E844-C412-4580-BCCF-75FF43156CDB}"/>
              </a:ext>
            </a:extLst>
          </p:cNvPr>
          <p:cNvSpPr>
            <a:spLocks noGrp="1"/>
          </p:cNvSpPr>
          <p:nvPr>
            <p:ph type="dt" sz="half" idx="10"/>
          </p:nvPr>
        </p:nvSpPr>
        <p:spPr/>
        <p:txBody>
          <a:bodyPr/>
          <a:lstStyle/>
          <a:p>
            <a:fld id="{6A5C3EE1-BD64-42DF-88E4-82CD28DABFE7}" type="datetimeFigureOut">
              <a:rPr lang="en-US" smtClean="0"/>
              <a:t>11/20/2017</a:t>
            </a:fld>
            <a:endParaRPr lang="en-US"/>
          </a:p>
        </p:txBody>
      </p:sp>
      <p:sp>
        <p:nvSpPr>
          <p:cNvPr id="5" name="Footer Placeholder 4">
            <a:extLst>
              <a:ext uri="{FF2B5EF4-FFF2-40B4-BE49-F238E27FC236}">
                <a16:creationId xmlns:a16="http://schemas.microsoft.com/office/drawing/2014/main" id="{9AA31E08-B76A-4263-8D1B-81D3AC47F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4C8EB-A33D-4716-9B06-67D1F7E8783E}"/>
              </a:ext>
            </a:extLst>
          </p:cNvPr>
          <p:cNvSpPr>
            <a:spLocks noGrp="1"/>
          </p:cNvSpPr>
          <p:nvPr>
            <p:ph type="sldNum" sz="quarter" idx="12"/>
          </p:nvPr>
        </p:nvSpPr>
        <p:spPr/>
        <p:txBody>
          <a:bodyPr/>
          <a:lstStyle/>
          <a:p>
            <a:fld id="{024D87D2-3E3B-4A86-B731-93D82397F97F}" type="slidenum">
              <a:rPr lang="en-US" smtClean="0"/>
              <a:t>‹#›</a:t>
            </a:fld>
            <a:endParaRPr lang="en-US"/>
          </a:p>
        </p:txBody>
      </p:sp>
    </p:spTree>
    <p:extLst>
      <p:ext uri="{BB962C8B-B14F-4D97-AF65-F5344CB8AC3E}">
        <p14:creationId xmlns:p14="http://schemas.microsoft.com/office/powerpoint/2010/main" val="943326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63C7-5331-43D3-AD23-2E7B60E39B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2BB272-FD69-4464-ACFD-38249600A31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9D5177-D2F9-4AC1-BBE5-41650EDCCC5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47D9BC-DA9F-4143-ADEF-8F274C4C2B1F}"/>
              </a:ext>
            </a:extLst>
          </p:cNvPr>
          <p:cNvSpPr>
            <a:spLocks noGrp="1"/>
          </p:cNvSpPr>
          <p:nvPr>
            <p:ph type="dt" sz="half" idx="10"/>
          </p:nvPr>
        </p:nvSpPr>
        <p:spPr/>
        <p:txBody>
          <a:bodyPr/>
          <a:lstStyle/>
          <a:p>
            <a:fld id="{6A5C3EE1-BD64-42DF-88E4-82CD28DABFE7}" type="datetimeFigureOut">
              <a:rPr lang="en-US" smtClean="0"/>
              <a:t>11/20/2017</a:t>
            </a:fld>
            <a:endParaRPr lang="en-US"/>
          </a:p>
        </p:txBody>
      </p:sp>
      <p:sp>
        <p:nvSpPr>
          <p:cNvPr id="6" name="Footer Placeholder 5">
            <a:extLst>
              <a:ext uri="{FF2B5EF4-FFF2-40B4-BE49-F238E27FC236}">
                <a16:creationId xmlns:a16="http://schemas.microsoft.com/office/drawing/2014/main" id="{E4E8EAF3-7A51-4A47-94B8-46337E8FDB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358365-1320-4CED-B050-3FCD3CA338F3}"/>
              </a:ext>
            </a:extLst>
          </p:cNvPr>
          <p:cNvSpPr>
            <a:spLocks noGrp="1"/>
          </p:cNvSpPr>
          <p:nvPr>
            <p:ph type="sldNum" sz="quarter" idx="12"/>
          </p:nvPr>
        </p:nvSpPr>
        <p:spPr/>
        <p:txBody>
          <a:bodyPr/>
          <a:lstStyle/>
          <a:p>
            <a:fld id="{024D87D2-3E3B-4A86-B731-93D82397F97F}" type="slidenum">
              <a:rPr lang="en-US" smtClean="0"/>
              <a:t>‹#›</a:t>
            </a:fld>
            <a:endParaRPr lang="en-US"/>
          </a:p>
        </p:txBody>
      </p:sp>
    </p:spTree>
    <p:extLst>
      <p:ext uri="{BB962C8B-B14F-4D97-AF65-F5344CB8AC3E}">
        <p14:creationId xmlns:p14="http://schemas.microsoft.com/office/powerpoint/2010/main" val="3927602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A7A9-D2B2-488E-9208-4157B7CB23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B44E77-0F54-4495-8AF1-0F7AB1E775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89BB8ED-54A4-4E77-9CA0-5781062AE5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E8DFDF-E94C-42A6-BB20-B4AC9CD0FF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EB0668B-5988-433A-8330-77C0C392FDE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D74E78-B69D-44DD-939C-BCA8A73CDACB}"/>
              </a:ext>
            </a:extLst>
          </p:cNvPr>
          <p:cNvSpPr>
            <a:spLocks noGrp="1"/>
          </p:cNvSpPr>
          <p:nvPr>
            <p:ph type="dt" sz="half" idx="10"/>
          </p:nvPr>
        </p:nvSpPr>
        <p:spPr/>
        <p:txBody>
          <a:bodyPr/>
          <a:lstStyle/>
          <a:p>
            <a:fld id="{6A5C3EE1-BD64-42DF-88E4-82CD28DABFE7}" type="datetimeFigureOut">
              <a:rPr lang="en-US" smtClean="0"/>
              <a:t>11/20/2017</a:t>
            </a:fld>
            <a:endParaRPr lang="en-US"/>
          </a:p>
        </p:txBody>
      </p:sp>
      <p:sp>
        <p:nvSpPr>
          <p:cNvPr id="8" name="Footer Placeholder 7">
            <a:extLst>
              <a:ext uri="{FF2B5EF4-FFF2-40B4-BE49-F238E27FC236}">
                <a16:creationId xmlns:a16="http://schemas.microsoft.com/office/drawing/2014/main" id="{02AF0919-8851-40EF-86F9-6ACF91FCE5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2549B4-23E5-4851-B439-B9E14101E974}"/>
              </a:ext>
            </a:extLst>
          </p:cNvPr>
          <p:cNvSpPr>
            <a:spLocks noGrp="1"/>
          </p:cNvSpPr>
          <p:nvPr>
            <p:ph type="sldNum" sz="quarter" idx="12"/>
          </p:nvPr>
        </p:nvSpPr>
        <p:spPr/>
        <p:txBody>
          <a:bodyPr/>
          <a:lstStyle/>
          <a:p>
            <a:fld id="{024D87D2-3E3B-4A86-B731-93D82397F97F}" type="slidenum">
              <a:rPr lang="en-US" smtClean="0"/>
              <a:t>‹#›</a:t>
            </a:fld>
            <a:endParaRPr lang="en-US"/>
          </a:p>
        </p:txBody>
      </p:sp>
    </p:spTree>
    <p:extLst>
      <p:ext uri="{BB962C8B-B14F-4D97-AF65-F5344CB8AC3E}">
        <p14:creationId xmlns:p14="http://schemas.microsoft.com/office/powerpoint/2010/main" val="4137635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CBE67-A1C3-4B1F-B35A-D17AF8C96D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6E51D9-9A06-44D1-A315-A7B569289019}"/>
              </a:ext>
            </a:extLst>
          </p:cNvPr>
          <p:cNvSpPr>
            <a:spLocks noGrp="1"/>
          </p:cNvSpPr>
          <p:nvPr>
            <p:ph type="dt" sz="half" idx="10"/>
          </p:nvPr>
        </p:nvSpPr>
        <p:spPr/>
        <p:txBody>
          <a:bodyPr/>
          <a:lstStyle/>
          <a:p>
            <a:fld id="{6A5C3EE1-BD64-42DF-88E4-82CD28DABFE7}" type="datetimeFigureOut">
              <a:rPr lang="en-US" smtClean="0"/>
              <a:t>11/20/2017</a:t>
            </a:fld>
            <a:endParaRPr lang="en-US"/>
          </a:p>
        </p:txBody>
      </p:sp>
      <p:sp>
        <p:nvSpPr>
          <p:cNvPr id="4" name="Footer Placeholder 3">
            <a:extLst>
              <a:ext uri="{FF2B5EF4-FFF2-40B4-BE49-F238E27FC236}">
                <a16:creationId xmlns:a16="http://schemas.microsoft.com/office/drawing/2014/main" id="{5371791E-587C-4DC0-884C-6BCFCEA724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93F1E3-0B0D-4F87-BC55-7F3B09B95C3D}"/>
              </a:ext>
            </a:extLst>
          </p:cNvPr>
          <p:cNvSpPr>
            <a:spLocks noGrp="1"/>
          </p:cNvSpPr>
          <p:nvPr>
            <p:ph type="sldNum" sz="quarter" idx="12"/>
          </p:nvPr>
        </p:nvSpPr>
        <p:spPr/>
        <p:txBody>
          <a:bodyPr/>
          <a:lstStyle/>
          <a:p>
            <a:fld id="{024D87D2-3E3B-4A86-B731-93D82397F97F}" type="slidenum">
              <a:rPr lang="en-US" smtClean="0"/>
              <a:t>‹#›</a:t>
            </a:fld>
            <a:endParaRPr lang="en-US"/>
          </a:p>
        </p:txBody>
      </p:sp>
    </p:spTree>
    <p:extLst>
      <p:ext uri="{BB962C8B-B14F-4D97-AF65-F5344CB8AC3E}">
        <p14:creationId xmlns:p14="http://schemas.microsoft.com/office/powerpoint/2010/main" val="2913831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4BCA69-7F5F-48E5-A6D1-CBBA68308FC5}"/>
              </a:ext>
            </a:extLst>
          </p:cNvPr>
          <p:cNvSpPr>
            <a:spLocks noGrp="1"/>
          </p:cNvSpPr>
          <p:nvPr>
            <p:ph type="dt" sz="half" idx="10"/>
          </p:nvPr>
        </p:nvSpPr>
        <p:spPr/>
        <p:txBody>
          <a:bodyPr/>
          <a:lstStyle/>
          <a:p>
            <a:fld id="{6A5C3EE1-BD64-42DF-88E4-82CD28DABFE7}" type="datetimeFigureOut">
              <a:rPr lang="en-US" smtClean="0"/>
              <a:t>11/20/2017</a:t>
            </a:fld>
            <a:endParaRPr lang="en-US"/>
          </a:p>
        </p:txBody>
      </p:sp>
      <p:sp>
        <p:nvSpPr>
          <p:cNvPr id="3" name="Footer Placeholder 2">
            <a:extLst>
              <a:ext uri="{FF2B5EF4-FFF2-40B4-BE49-F238E27FC236}">
                <a16:creationId xmlns:a16="http://schemas.microsoft.com/office/drawing/2014/main" id="{F2721BA6-F32B-42A2-96B4-34C7195024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65D30F-8280-4CEF-9438-30CF00A0B562}"/>
              </a:ext>
            </a:extLst>
          </p:cNvPr>
          <p:cNvSpPr>
            <a:spLocks noGrp="1"/>
          </p:cNvSpPr>
          <p:nvPr>
            <p:ph type="sldNum" sz="quarter" idx="12"/>
          </p:nvPr>
        </p:nvSpPr>
        <p:spPr/>
        <p:txBody>
          <a:bodyPr/>
          <a:lstStyle/>
          <a:p>
            <a:fld id="{024D87D2-3E3B-4A86-B731-93D82397F97F}" type="slidenum">
              <a:rPr lang="en-US" smtClean="0"/>
              <a:t>‹#›</a:t>
            </a:fld>
            <a:endParaRPr lang="en-US"/>
          </a:p>
        </p:txBody>
      </p:sp>
    </p:spTree>
    <p:extLst>
      <p:ext uri="{BB962C8B-B14F-4D97-AF65-F5344CB8AC3E}">
        <p14:creationId xmlns:p14="http://schemas.microsoft.com/office/powerpoint/2010/main" val="582700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876D3-57B0-4729-BA2A-072F936D32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8EDF4A-5BC2-4B96-9547-2CFF9D2CDA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0E6F62-E24C-4984-85A0-94E1F21C8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DEFD06-DC63-4029-B56A-03EBA90E74E6}"/>
              </a:ext>
            </a:extLst>
          </p:cNvPr>
          <p:cNvSpPr>
            <a:spLocks noGrp="1"/>
          </p:cNvSpPr>
          <p:nvPr>
            <p:ph type="dt" sz="half" idx="10"/>
          </p:nvPr>
        </p:nvSpPr>
        <p:spPr/>
        <p:txBody>
          <a:bodyPr/>
          <a:lstStyle/>
          <a:p>
            <a:fld id="{6A5C3EE1-BD64-42DF-88E4-82CD28DABFE7}" type="datetimeFigureOut">
              <a:rPr lang="en-US" smtClean="0"/>
              <a:t>11/20/2017</a:t>
            </a:fld>
            <a:endParaRPr lang="en-US"/>
          </a:p>
        </p:txBody>
      </p:sp>
      <p:sp>
        <p:nvSpPr>
          <p:cNvPr id="6" name="Footer Placeholder 5">
            <a:extLst>
              <a:ext uri="{FF2B5EF4-FFF2-40B4-BE49-F238E27FC236}">
                <a16:creationId xmlns:a16="http://schemas.microsoft.com/office/drawing/2014/main" id="{700AAB07-1829-48A3-BF6D-C738A97546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4CEB2-CA33-4E0A-B7FD-E8001D2EF1A3}"/>
              </a:ext>
            </a:extLst>
          </p:cNvPr>
          <p:cNvSpPr>
            <a:spLocks noGrp="1"/>
          </p:cNvSpPr>
          <p:nvPr>
            <p:ph type="sldNum" sz="quarter" idx="12"/>
          </p:nvPr>
        </p:nvSpPr>
        <p:spPr/>
        <p:txBody>
          <a:bodyPr/>
          <a:lstStyle/>
          <a:p>
            <a:fld id="{024D87D2-3E3B-4A86-B731-93D82397F97F}" type="slidenum">
              <a:rPr lang="en-US" smtClean="0"/>
              <a:t>‹#›</a:t>
            </a:fld>
            <a:endParaRPr lang="en-US"/>
          </a:p>
        </p:txBody>
      </p:sp>
    </p:spTree>
    <p:extLst>
      <p:ext uri="{BB962C8B-B14F-4D97-AF65-F5344CB8AC3E}">
        <p14:creationId xmlns:p14="http://schemas.microsoft.com/office/powerpoint/2010/main" val="723896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A5E85-C257-404D-B90C-999CC2385E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589514-34BE-41CE-BF3B-1E04F62034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9FE0B0-A9AF-452A-90F9-FC023E7B7C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E9229C-8B00-4A00-812A-4A5071AB9BA1}"/>
              </a:ext>
            </a:extLst>
          </p:cNvPr>
          <p:cNvSpPr>
            <a:spLocks noGrp="1"/>
          </p:cNvSpPr>
          <p:nvPr>
            <p:ph type="dt" sz="half" idx="10"/>
          </p:nvPr>
        </p:nvSpPr>
        <p:spPr/>
        <p:txBody>
          <a:bodyPr/>
          <a:lstStyle/>
          <a:p>
            <a:fld id="{6A5C3EE1-BD64-42DF-88E4-82CD28DABFE7}" type="datetimeFigureOut">
              <a:rPr lang="en-US" smtClean="0"/>
              <a:t>11/20/2017</a:t>
            </a:fld>
            <a:endParaRPr lang="en-US"/>
          </a:p>
        </p:txBody>
      </p:sp>
      <p:sp>
        <p:nvSpPr>
          <p:cNvPr id="6" name="Footer Placeholder 5">
            <a:extLst>
              <a:ext uri="{FF2B5EF4-FFF2-40B4-BE49-F238E27FC236}">
                <a16:creationId xmlns:a16="http://schemas.microsoft.com/office/drawing/2014/main" id="{344FEBAE-090A-4215-A36B-2C6ECAD032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CD169C-5A14-47C5-8F45-3B700D2252B6}"/>
              </a:ext>
            </a:extLst>
          </p:cNvPr>
          <p:cNvSpPr>
            <a:spLocks noGrp="1"/>
          </p:cNvSpPr>
          <p:nvPr>
            <p:ph type="sldNum" sz="quarter" idx="12"/>
          </p:nvPr>
        </p:nvSpPr>
        <p:spPr/>
        <p:txBody>
          <a:bodyPr/>
          <a:lstStyle/>
          <a:p>
            <a:fld id="{024D87D2-3E3B-4A86-B731-93D82397F97F}" type="slidenum">
              <a:rPr lang="en-US" smtClean="0"/>
              <a:t>‹#›</a:t>
            </a:fld>
            <a:endParaRPr lang="en-US"/>
          </a:p>
        </p:txBody>
      </p:sp>
    </p:spTree>
    <p:extLst>
      <p:ext uri="{BB962C8B-B14F-4D97-AF65-F5344CB8AC3E}">
        <p14:creationId xmlns:p14="http://schemas.microsoft.com/office/powerpoint/2010/main" val="2166186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7014CC-478A-4891-AA79-CF99BE0545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64F34F-AEA8-474A-9427-9FD943A28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DC69B8-0448-4EFA-A2FD-3226281A45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C3EE1-BD64-42DF-88E4-82CD28DABFE7}" type="datetimeFigureOut">
              <a:rPr lang="en-US" smtClean="0"/>
              <a:t>11/20/2017</a:t>
            </a:fld>
            <a:endParaRPr lang="en-US"/>
          </a:p>
        </p:txBody>
      </p:sp>
      <p:sp>
        <p:nvSpPr>
          <p:cNvPr id="5" name="Footer Placeholder 4">
            <a:extLst>
              <a:ext uri="{FF2B5EF4-FFF2-40B4-BE49-F238E27FC236}">
                <a16:creationId xmlns:a16="http://schemas.microsoft.com/office/drawing/2014/main" id="{CDDE43DA-207A-43A3-8B74-25C17934F8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EC4004-0287-4BCE-BF8A-730233CE6B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4D87D2-3E3B-4A86-B731-93D82397F97F}" type="slidenum">
              <a:rPr lang="en-US" smtClean="0"/>
              <a:t>‹#›</a:t>
            </a:fld>
            <a:endParaRPr lang="en-US"/>
          </a:p>
        </p:txBody>
      </p:sp>
    </p:spTree>
    <p:extLst>
      <p:ext uri="{BB962C8B-B14F-4D97-AF65-F5344CB8AC3E}">
        <p14:creationId xmlns:p14="http://schemas.microsoft.com/office/powerpoint/2010/main" val="1781257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C7C14-5548-4101-A6C4-F0EB862D82B7}"/>
              </a:ext>
            </a:extLst>
          </p:cNvPr>
          <p:cNvSpPr>
            <a:spLocks noGrp="1"/>
          </p:cNvSpPr>
          <p:nvPr>
            <p:ph type="ctrTitle"/>
          </p:nvPr>
        </p:nvSpPr>
        <p:spPr/>
        <p:txBody>
          <a:bodyPr>
            <a:normAutofit fontScale="90000"/>
          </a:bodyPr>
          <a:lstStyle/>
          <a:p>
            <a:r>
              <a:rPr lang="en-US" dirty="0"/>
              <a:t>VAST MM: Multimedia Browser for Presentation Video </a:t>
            </a:r>
          </a:p>
        </p:txBody>
      </p:sp>
      <p:sp>
        <p:nvSpPr>
          <p:cNvPr id="3" name="Subtitle 2">
            <a:extLst>
              <a:ext uri="{FF2B5EF4-FFF2-40B4-BE49-F238E27FC236}">
                <a16:creationId xmlns:a16="http://schemas.microsoft.com/office/drawing/2014/main" id="{7B5655CD-3A58-4AA5-8AB4-E596737DC644}"/>
              </a:ext>
            </a:extLst>
          </p:cNvPr>
          <p:cNvSpPr>
            <a:spLocks noGrp="1"/>
          </p:cNvSpPr>
          <p:nvPr>
            <p:ph type="subTitle" idx="1"/>
          </p:nvPr>
        </p:nvSpPr>
        <p:spPr/>
        <p:txBody>
          <a:bodyPr/>
          <a:lstStyle/>
          <a:p>
            <a:r>
              <a:rPr lang="en-US" dirty="0"/>
              <a:t>Maria Rahim and Zakia </a:t>
            </a:r>
            <a:r>
              <a:rPr lang="en-US" dirty="0" err="1"/>
              <a:t>Turabee</a:t>
            </a:r>
            <a:endParaRPr lang="en-US" dirty="0"/>
          </a:p>
        </p:txBody>
      </p:sp>
    </p:spTree>
    <p:extLst>
      <p:ext uri="{BB962C8B-B14F-4D97-AF65-F5344CB8AC3E}">
        <p14:creationId xmlns:p14="http://schemas.microsoft.com/office/powerpoint/2010/main" val="1374683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D9915-0FD1-4236-9E66-222D2F7A7D65}"/>
              </a:ext>
            </a:extLst>
          </p:cNvPr>
          <p:cNvSpPr>
            <a:spLocks noGrp="1"/>
          </p:cNvSpPr>
          <p:nvPr>
            <p:ph type="title"/>
          </p:nvPr>
        </p:nvSpPr>
        <p:spPr/>
        <p:txBody>
          <a:bodyPr/>
          <a:lstStyle/>
          <a:p>
            <a:r>
              <a:rPr lang="en-US" dirty="0"/>
              <a:t>For abrupt changes</a:t>
            </a:r>
          </a:p>
        </p:txBody>
      </p:sp>
      <p:sp>
        <p:nvSpPr>
          <p:cNvPr id="3" name="Content Placeholder 2">
            <a:extLst>
              <a:ext uri="{FF2B5EF4-FFF2-40B4-BE49-F238E27FC236}">
                <a16:creationId xmlns:a16="http://schemas.microsoft.com/office/drawing/2014/main" id="{787AF548-B3B1-4947-ADD8-DC9C27554079}"/>
              </a:ext>
            </a:extLst>
          </p:cNvPr>
          <p:cNvSpPr>
            <a:spLocks noGrp="1"/>
          </p:cNvSpPr>
          <p:nvPr>
            <p:ph idx="1"/>
          </p:nvPr>
        </p:nvSpPr>
        <p:spPr/>
        <p:txBody>
          <a:bodyPr/>
          <a:lstStyle/>
          <a:p>
            <a:r>
              <a:rPr lang="en-US" dirty="0"/>
              <a:t>slide changes are used as a cue to indicate an interesting visual change</a:t>
            </a:r>
          </a:p>
          <a:p>
            <a:endParaRPr lang="en-US" dirty="0"/>
          </a:p>
          <a:p>
            <a:r>
              <a:rPr lang="en-US" dirty="0"/>
              <a:t>divided a video frame into a 10x10 grid and compute consecutive frame differences using pixel intensity change between sub-regions of two frames</a:t>
            </a:r>
          </a:p>
          <a:p>
            <a:endParaRPr lang="en-US" dirty="0"/>
          </a:p>
          <a:p>
            <a:r>
              <a:rPr lang="en-US" dirty="0"/>
              <a:t>Intensity change is defined by a threshold value of 30 (out of 255) beyond which the difference contributes a unit amount</a:t>
            </a:r>
          </a:p>
        </p:txBody>
      </p:sp>
    </p:spTree>
    <p:extLst>
      <p:ext uri="{BB962C8B-B14F-4D97-AF65-F5344CB8AC3E}">
        <p14:creationId xmlns:p14="http://schemas.microsoft.com/office/powerpoint/2010/main" val="1393900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8CCB-71CD-446B-A9E8-1B2DCCEB27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541D15-0BC7-4BAC-B6D3-34C7F9E34B11}"/>
              </a:ext>
            </a:extLst>
          </p:cNvPr>
          <p:cNvSpPr>
            <a:spLocks noGrp="1"/>
          </p:cNvSpPr>
          <p:nvPr>
            <p:ph idx="1"/>
          </p:nvPr>
        </p:nvSpPr>
        <p:spPr/>
        <p:txBody>
          <a:bodyPr/>
          <a:lstStyle/>
          <a:p>
            <a:pPr marL="0" indent="0">
              <a:buNone/>
            </a:pPr>
            <a:r>
              <a:rPr lang="en-US" dirty="0"/>
              <a:t>Significant visual change is detected between two video frames (point P) when their value deviates significantly from the visual change prior to or after P</a:t>
            </a:r>
          </a:p>
          <a:p>
            <a:pPr marL="0" indent="0">
              <a:buNone/>
            </a:pPr>
            <a:endParaRPr lang="en-US" dirty="0"/>
          </a:p>
          <a:p>
            <a:pPr marL="0" indent="0">
              <a:buNone/>
            </a:pPr>
            <a:endParaRPr lang="en-US" dirty="0"/>
          </a:p>
          <a:p>
            <a:pPr marL="0" indent="0">
              <a:buNone/>
            </a:pPr>
            <a:endParaRPr lang="en-US" dirty="0"/>
          </a:p>
          <a:p>
            <a:pPr marL="0" indent="0">
              <a:buNone/>
            </a:pPr>
            <a:r>
              <a:rPr lang="en-US" dirty="0"/>
              <a:t>Significant visual change is detected when: </a:t>
            </a:r>
          </a:p>
        </p:txBody>
      </p:sp>
      <p:pic>
        <p:nvPicPr>
          <p:cNvPr id="4" name="Picture 3">
            <a:extLst>
              <a:ext uri="{FF2B5EF4-FFF2-40B4-BE49-F238E27FC236}">
                <a16:creationId xmlns:a16="http://schemas.microsoft.com/office/drawing/2014/main" id="{75E12F46-35CF-404A-B981-0BC2A1780319}"/>
              </a:ext>
            </a:extLst>
          </p:cNvPr>
          <p:cNvPicPr>
            <a:picLocks noChangeAspect="1"/>
          </p:cNvPicPr>
          <p:nvPr/>
        </p:nvPicPr>
        <p:blipFill>
          <a:blip r:embed="rId2"/>
          <a:stretch>
            <a:fillRect/>
          </a:stretch>
        </p:blipFill>
        <p:spPr>
          <a:xfrm>
            <a:off x="2423668" y="3118778"/>
            <a:ext cx="5852092" cy="1396951"/>
          </a:xfrm>
          <a:prstGeom prst="rect">
            <a:avLst/>
          </a:prstGeom>
        </p:spPr>
      </p:pic>
      <p:pic>
        <p:nvPicPr>
          <p:cNvPr id="5" name="Picture 4">
            <a:extLst>
              <a:ext uri="{FF2B5EF4-FFF2-40B4-BE49-F238E27FC236}">
                <a16:creationId xmlns:a16="http://schemas.microsoft.com/office/drawing/2014/main" id="{47AA0114-BD65-4DE0-B3F0-B54759490281}"/>
              </a:ext>
            </a:extLst>
          </p:cNvPr>
          <p:cNvPicPr>
            <a:picLocks noChangeAspect="1"/>
          </p:cNvPicPr>
          <p:nvPr/>
        </p:nvPicPr>
        <p:blipFill>
          <a:blip r:embed="rId3"/>
          <a:stretch>
            <a:fillRect/>
          </a:stretch>
        </p:blipFill>
        <p:spPr>
          <a:xfrm>
            <a:off x="1731709" y="5487254"/>
            <a:ext cx="8065428" cy="643255"/>
          </a:xfrm>
          <a:prstGeom prst="rect">
            <a:avLst/>
          </a:prstGeom>
        </p:spPr>
      </p:pic>
    </p:spTree>
    <p:extLst>
      <p:ext uri="{BB962C8B-B14F-4D97-AF65-F5344CB8AC3E}">
        <p14:creationId xmlns:p14="http://schemas.microsoft.com/office/powerpoint/2010/main" val="1716120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BB973-81C5-495B-8395-C84B6B8B4557}"/>
              </a:ext>
            </a:extLst>
          </p:cNvPr>
          <p:cNvSpPr>
            <a:spLocks noGrp="1"/>
          </p:cNvSpPr>
          <p:nvPr>
            <p:ph type="title"/>
          </p:nvPr>
        </p:nvSpPr>
        <p:spPr/>
        <p:txBody>
          <a:bodyPr/>
          <a:lstStyle/>
          <a:p>
            <a:r>
              <a:rPr lang="en-US" dirty="0"/>
              <a:t>For gradual changes</a:t>
            </a:r>
          </a:p>
        </p:txBody>
      </p:sp>
      <p:sp>
        <p:nvSpPr>
          <p:cNvPr id="3" name="Content Placeholder 2">
            <a:extLst>
              <a:ext uri="{FF2B5EF4-FFF2-40B4-BE49-F238E27FC236}">
                <a16:creationId xmlns:a16="http://schemas.microsoft.com/office/drawing/2014/main" id="{9583F583-66BD-4E24-8F75-C164D772A58C}"/>
              </a:ext>
            </a:extLst>
          </p:cNvPr>
          <p:cNvSpPr>
            <a:spLocks noGrp="1"/>
          </p:cNvSpPr>
          <p:nvPr>
            <p:ph idx="1"/>
          </p:nvPr>
        </p:nvSpPr>
        <p:spPr/>
        <p:txBody>
          <a:bodyPr>
            <a:normAutofit fontScale="92500" lnSpcReduction="10000"/>
          </a:bodyPr>
          <a:lstStyle/>
          <a:p>
            <a:r>
              <a:rPr lang="en-US" dirty="0"/>
              <a:t>gradually changing content in the video, such as camera pans, zooms, entering and/or leaving of a person with respect to the camera view</a:t>
            </a:r>
          </a:p>
          <a:p>
            <a:endParaRPr lang="en-US" dirty="0"/>
          </a:p>
          <a:p>
            <a:r>
              <a:rPr lang="en-US" dirty="0"/>
              <a:t>comparing histogram differences between more distant frames</a:t>
            </a:r>
          </a:p>
          <a:p>
            <a:endParaRPr lang="en-US" dirty="0"/>
          </a:p>
          <a:p>
            <a:r>
              <a:rPr lang="en-US" dirty="0"/>
              <a:t>color histogram with 2 bits per color resulting in 64 bins is sufficient in capturing visually significant events</a:t>
            </a:r>
          </a:p>
          <a:p>
            <a:endParaRPr lang="en-US" dirty="0"/>
          </a:p>
          <a:p>
            <a:r>
              <a:rPr lang="en-US" dirty="0"/>
              <a:t>significant drop in the similarity measured between the left and right windows. Such a point characterizes the start of calm visual activity after a sequence of motion</a:t>
            </a:r>
          </a:p>
        </p:txBody>
      </p:sp>
    </p:spTree>
    <p:extLst>
      <p:ext uri="{BB962C8B-B14F-4D97-AF65-F5344CB8AC3E}">
        <p14:creationId xmlns:p14="http://schemas.microsoft.com/office/powerpoint/2010/main" val="1910964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880C-DFC9-47C3-95AE-28603FC3439F}"/>
              </a:ext>
            </a:extLst>
          </p:cNvPr>
          <p:cNvSpPr>
            <a:spLocks noGrp="1"/>
          </p:cNvSpPr>
          <p:nvPr>
            <p:ph type="title"/>
          </p:nvPr>
        </p:nvSpPr>
        <p:spPr/>
        <p:txBody>
          <a:bodyPr/>
          <a:lstStyle/>
          <a:p>
            <a:r>
              <a:rPr lang="en-US" dirty="0"/>
              <a:t>Final Step</a:t>
            </a:r>
          </a:p>
        </p:txBody>
      </p:sp>
      <p:sp>
        <p:nvSpPr>
          <p:cNvPr id="3" name="Content Placeholder 2">
            <a:extLst>
              <a:ext uri="{FF2B5EF4-FFF2-40B4-BE49-F238E27FC236}">
                <a16:creationId xmlns:a16="http://schemas.microsoft.com/office/drawing/2014/main" id="{482FCF00-23D3-4A36-9DFB-2352E89CE593}"/>
              </a:ext>
            </a:extLst>
          </p:cNvPr>
          <p:cNvSpPr>
            <a:spLocks noGrp="1"/>
          </p:cNvSpPr>
          <p:nvPr>
            <p:ph idx="1"/>
          </p:nvPr>
        </p:nvSpPr>
        <p:spPr/>
        <p:txBody>
          <a:bodyPr/>
          <a:lstStyle/>
          <a:p>
            <a:r>
              <a:rPr lang="en-US" dirty="0"/>
              <a:t>visual activity from both methods is combined to produce an aggregate set of visual events</a:t>
            </a:r>
          </a:p>
          <a:p>
            <a:endParaRPr lang="en-US" dirty="0"/>
          </a:p>
          <a:p>
            <a:r>
              <a:rPr lang="en-US" dirty="0"/>
              <a:t>Using a windowed approach, gradual and abrupt changes are merged</a:t>
            </a:r>
          </a:p>
          <a:p>
            <a:endParaRPr lang="en-US" dirty="0"/>
          </a:p>
          <a:p>
            <a:endParaRPr lang="en-US" dirty="0"/>
          </a:p>
        </p:txBody>
      </p:sp>
    </p:spTree>
    <p:extLst>
      <p:ext uri="{BB962C8B-B14F-4D97-AF65-F5344CB8AC3E}">
        <p14:creationId xmlns:p14="http://schemas.microsoft.com/office/powerpoint/2010/main" val="899166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BA2A-4A92-49E0-8F0E-BB8A142682EC}"/>
              </a:ext>
            </a:extLst>
          </p:cNvPr>
          <p:cNvSpPr>
            <a:spLocks noGrp="1"/>
          </p:cNvSpPr>
          <p:nvPr>
            <p:ph type="title"/>
          </p:nvPr>
        </p:nvSpPr>
        <p:spPr/>
        <p:txBody>
          <a:bodyPr/>
          <a:lstStyle/>
          <a:p>
            <a:r>
              <a:rPr lang="en-US" dirty="0"/>
              <a:t>VISUAL SPEAKER INDEX</a:t>
            </a:r>
          </a:p>
        </p:txBody>
      </p:sp>
      <p:sp>
        <p:nvSpPr>
          <p:cNvPr id="3" name="Content Placeholder 2">
            <a:extLst>
              <a:ext uri="{FF2B5EF4-FFF2-40B4-BE49-F238E27FC236}">
                <a16:creationId xmlns:a16="http://schemas.microsoft.com/office/drawing/2014/main" id="{EDB3AFA0-3FA7-481C-8F66-2876E598F1C2}"/>
              </a:ext>
            </a:extLst>
          </p:cNvPr>
          <p:cNvSpPr>
            <a:spLocks noGrp="1"/>
          </p:cNvSpPr>
          <p:nvPr>
            <p:ph idx="1"/>
          </p:nvPr>
        </p:nvSpPr>
        <p:spPr/>
        <p:txBody>
          <a:bodyPr/>
          <a:lstStyle/>
          <a:p>
            <a:r>
              <a:rPr lang="en-US" dirty="0"/>
              <a:t>A common task for users of video summaries is to locate the appearance of a particular individual, whether by name or visual cues</a:t>
            </a:r>
          </a:p>
          <a:p>
            <a:endParaRPr lang="en-US" dirty="0"/>
          </a:p>
          <a:p>
            <a:r>
              <a:rPr lang="en-US" dirty="0"/>
              <a:t>first extract </a:t>
            </a:r>
            <a:r>
              <a:rPr lang="en-US" dirty="0" err="1"/>
              <a:t>mel</a:t>
            </a:r>
            <a:r>
              <a:rPr lang="en-US" dirty="0"/>
              <a:t> frequency cepstral coefficients (MFCC0 - MFCC12) from the audio track</a:t>
            </a:r>
          </a:p>
          <a:p>
            <a:endParaRPr lang="en-US" dirty="0"/>
          </a:p>
          <a:p>
            <a:r>
              <a:rPr lang="en-US" dirty="0"/>
              <a:t>determine change in speakers by applying the Bayesian Information Criterion (BIC)</a:t>
            </a:r>
          </a:p>
        </p:txBody>
      </p:sp>
    </p:spTree>
    <p:extLst>
      <p:ext uri="{BB962C8B-B14F-4D97-AF65-F5344CB8AC3E}">
        <p14:creationId xmlns:p14="http://schemas.microsoft.com/office/powerpoint/2010/main" val="3602571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06493-D624-43A5-8C2F-078E2C40C9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1A0D1F-4BEA-4988-A331-545A1B87E57D}"/>
              </a:ext>
            </a:extLst>
          </p:cNvPr>
          <p:cNvSpPr>
            <a:spLocks noGrp="1"/>
          </p:cNvSpPr>
          <p:nvPr>
            <p:ph idx="1"/>
          </p:nvPr>
        </p:nvSpPr>
        <p:spPr/>
        <p:txBody>
          <a:bodyPr/>
          <a:lstStyle/>
          <a:p>
            <a:r>
              <a:rPr lang="en-US" dirty="0"/>
              <a:t>manually extract regions from video keyframes, which best portrait the individual presenters</a:t>
            </a:r>
          </a:p>
          <a:p>
            <a:endParaRPr lang="en-US" dirty="0"/>
          </a:p>
          <a:p>
            <a:r>
              <a:rPr lang="en-US" dirty="0"/>
              <a:t>apply contrast normalization to adjust the highly varying lighting conditions in the recorded video</a:t>
            </a:r>
          </a:p>
          <a:p>
            <a:endParaRPr lang="en-US" dirty="0"/>
          </a:p>
          <a:p>
            <a:r>
              <a:rPr lang="en-US" dirty="0"/>
              <a:t>intend on using low-level motion detection in a sequence of frames to localize potential speakers, and applying face detection in those areas to extract speaker faces</a:t>
            </a:r>
          </a:p>
        </p:txBody>
      </p:sp>
    </p:spTree>
    <p:extLst>
      <p:ext uri="{BB962C8B-B14F-4D97-AF65-F5344CB8AC3E}">
        <p14:creationId xmlns:p14="http://schemas.microsoft.com/office/powerpoint/2010/main" val="246112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42E84-8348-4089-99BC-F141D95007AD}"/>
              </a:ext>
            </a:extLst>
          </p:cNvPr>
          <p:cNvSpPr>
            <a:spLocks noGrp="1"/>
          </p:cNvSpPr>
          <p:nvPr>
            <p:ph type="title"/>
          </p:nvPr>
        </p:nvSpPr>
        <p:spPr/>
        <p:txBody>
          <a:bodyPr/>
          <a:lstStyle/>
          <a:p>
            <a:r>
              <a:rPr lang="en-US" dirty="0"/>
              <a:t>USER INTERFACE</a:t>
            </a:r>
          </a:p>
        </p:txBody>
      </p:sp>
      <p:pic>
        <p:nvPicPr>
          <p:cNvPr id="4" name="Content Placeholder 3">
            <a:extLst>
              <a:ext uri="{FF2B5EF4-FFF2-40B4-BE49-F238E27FC236}">
                <a16:creationId xmlns:a16="http://schemas.microsoft.com/office/drawing/2014/main" id="{F2DC781F-FD05-46DA-8412-DC32D8284A92}"/>
              </a:ext>
            </a:extLst>
          </p:cNvPr>
          <p:cNvPicPr>
            <a:picLocks noGrp="1" noChangeAspect="1"/>
          </p:cNvPicPr>
          <p:nvPr>
            <p:ph idx="1"/>
          </p:nvPr>
        </p:nvPicPr>
        <p:blipFill>
          <a:blip r:embed="rId2"/>
          <a:stretch>
            <a:fillRect/>
          </a:stretch>
        </p:blipFill>
        <p:spPr>
          <a:xfrm>
            <a:off x="1542672" y="1438885"/>
            <a:ext cx="7629608" cy="5209418"/>
          </a:xfrm>
          <a:prstGeom prst="rect">
            <a:avLst/>
          </a:prstGeom>
        </p:spPr>
      </p:pic>
    </p:spTree>
    <p:extLst>
      <p:ext uri="{BB962C8B-B14F-4D97-AF65-F5344CB8AC3E}">
        <p14:creationId xmlns:p14="http://schemas.microsoft.com/office/powerpoint/2010/main" val="2758825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0D829-5383-4C69-91F3-865BCDBFB970}"/>
              </a:ext>
            </a:extLst>
          </p:cNvPr>
          <p:cNvSpPr>
            <a:spLocks noGrp="1"/>
          </p:cNvSpPr>
          <p:nvPr>
            <p:ph type="title"/>
          </p:nvPr>
        </p:nvSpPr>
        <p:spPr/>
        <p:txBody>
          <a:bodyPr/>
          <a:lstStyle/>
          <a:p>
            <a:r>
              <a:rPr lang="en-US" dirty="0"/>
              <a:t>Keyword and key phrase indices </a:t>
            </a:r>
          </a:p>
        </p:txBody>
      </p:sp>
      <p:sp>
        <p:nvSpPr>
          <p:cNvPr id="3" name="Content Placeholder 2">
            <a:extLst>
              <a:ext uri="{FF2B5EF4-FFF2-40B4-BE49-F238E27FC236}">
                <a16:creationId xmlns:a16="http://schemas.microsoft.com/office/drawing/2014/main" id="{CFE029B9-FE68-4462-863D-B73724DC8FDA}"/>
              </a:ext>
            </a:extLst>
          </p:cNvPr>
          <p:cNvSpPr>
            <a:spLocks noGrp="1"/>
          </p:cNvSpPr>
          <p:nvPr>
            <p:ph idx="1"/>
          </p:nvPr>
        </p:nvSpPr>
        <p:spPr/>
        <p:txBody>
          <a:bodyPr>
            <a:normAutofit lnSpcReduction="10000"/>
          </a:bodyPr>
          <a:lstStyle/>
          <a:p>
            <a:r>
              <a:rPr lang="en-US" dirty="0"/>
              <a:t>Keywords and phrases are represented by horizontal blips, whose background color and vertical position denotes their importance. Words and phrases with stronger meaning are colored red and are located closer to top.</a:t>
            </a:r>
          </a:p>
          <a:p>
            <a:r>
              <a:rPr lang="en-US" dirty="0"/>
              <a:t>Importance is measured by several factors such as</a:t>
            </a:r>
          </a:p>
          <a:p>
            <a:pPr lvl="1"/>
            <a:r>
              <a:rPr lang="en-US" dirty="0"/>
              <a:t>Meaning and descriptiveness of a phrase increases with the number of words</a:t>
            </a:r>
          </a:p>
          <a:p>
            <a:pPr lvl="1"/>
            <a:r>
              <a:rPr lang="en-US" dirty="0"/>
              <a:t>The more noun senses a phrase has, the more descriptive it is of an object </a:t>
            </a:r>
          </a:p>
          <a:p>
            <a:pPr lvl="1"/>
            <a:r>
              <a:rPr lang="en-US" dirty="0"/>
              <a:t>Verb senses are weighted less than noun senses</a:t>
            </a:r>
          </a:p>
          <a:p>
            <a:pPr lvl="1"/>
            <a:r>
              <a:rPr lang="en-US" dirty="0"/>
              <a:t>Distance from the root sense in WordNet helps to determine how uniquely descriptive a phrase is</a:t>
            </a:r>
          </a:p>
          <a:p>
            <a:pPr lvl="1"/>
            <a:r>
              <a:rPr lang="en-US" dirty="0"/>
              <a:t>Overall number of senses is inversely proportional to uniqueness. </a:t>
            </a:r>
          </a:p>
        </p:txBody>
      </p:sp>
    </p:spTree>
    <p:extLst>
      <p:ext uri="{BB962C8B-B14F-4D97-AF65-F5344CB8AC3E}">
        <p14:creationId xmlns:p14="http://schemas.microsoft.com/office/powerpoint/2010/main" val="3234190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D4C7D-4CBE-44EA-B4A8-E67942CB1B41}"/>
              </a:ext>
            </a:extLst>
          </p:cNvPr>
          <p:cNvSpPr>
            <a:spLocks noGrp="1"/>
          </p:cNvSpPr>
          <p:nvPr>
            <p:ph type="title"/>
          </p:nvPr>
        </p:nvSpPr>
        <p:spPr/>
        <p:txBody>
          <a:bodyPr/>
          <a:lstStyle/>
          <a:p>
            <a:r>
              <a:rPr lang="en-US" dirty="0"/>
              <a:t>Video Indices</a:t>
            </a:r>
          </a:p>
        </p:txBody>
      </p:sp>
      <p:sp>
        <p:nvSpPr>
          <p:cNvPr id="3" name="Content Placeholder 2">
            <a:extLst>
              <a:ext uri="{FF2B5EF4-FFF2-40B4-BE49-F238E27FC236}">
                <a16:creationId xmlns:a16="http://schemas.microsoft.com/office/drawing/2014/main" id="{908B56AB-EF15-4EB0-A64D-9788483C1633}"/>
              </a:ext>
            </a:extLst>
          </p:cNvPr>
          <p:cNvSpPr>
            <a:spLocks noGrp="1"/>
          </p:cNvSpPr>
          <p:nvPr>
            <p:ph idx="1"/>
          </p:nvPr>
        </p:nvSpPr>
        <p:spPr/>
        <p:txBody>
          <a:bodyPr/>
          <a:lstStyle/>
          <a:p>
            <a:r>
              <a:rPr lang="en-US" dirty="0"/>
              <a:t>“Scene Segmentation” varies the granularity of visual segmentation, which also drives the number of displayed summary thumbnails. A lower value decreases distinctiveness of scenes, but increases detail.</a:t>
            </a:r>
          </a:p>
          <a:p>
            <a:r>
              <a:rPr lang="en-US" dirty="0"/>
              <a:t>“Zoom” allows the user to vary the duration of the video summary visible per unit screen space. A lower value decreases the duration of video summary and amount of information visible on the screen, but increases the level of detail. Higher values are preferred for obtaining a superficial overview of video content, while a lower value is more useful for exploring sections of the video, for example short presentations. </a:t>
            </a:r>
          </a:p>
          <a:p>
            <a:endParaRPr lang="en-US" dirty="0"/>
          </a:p>
        </p:txBody>
      </p:sp>
    </p:spTree>
    <p:extLst>
      <p:ext uri="{BB962C8B-B14F-4D97-AF65-F5344CB8AC3E}">
        <p14:creationId xmlns:p14="http://schemas.microsoft.com/office/powerpoint/2010/main" val="71748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4C2E-A396-46C1-BD36-74F3D1DE02A5}"/>
              </a:ext>
            </a:extLst>
          </p:cNvPr>
          <p:cNvSpPr>
            <a:spLocks noGrp="1"/>
          </p:cNvSpPr>
          <p:nvPr>
            <p:ph type="title"/>
          </p:nvPr>
        </p:nvSpPr>
        <p:spPr/>
        <p:txBody>
          <a:bodyPr/>
          <a:lstStyle/>
          <a:p>
            <a:r>
              <a:rPr lang="en-US" dirty="0"/>
              <a:t>Experiment</a:t>
            </a:r>
          </a:p>
        </p:txBody>
      </p:sp>
      <p:sp>
        <p:nvSpPr>
          <p:cNvPr id="3" name="Content Placeholder 2">
            <a:extLst>
              <a:ext uri="{FF2B5EF4-FFF2-40B4-BE49-F238E27FC236}">
                <a16:creationId xmlns:a16="http://schemas.microsoft.com/office/drawing/2014/main" id="{4B19D887-ECEE-494D-99A9-3B2EA01555F2}"/>
              </a:ext>
            </a:extLst>
          </p:cNvPr>
          <p:cNvSpPr>
            <a:spLocks noGrp="1"/>
          </p:cNvSpPr>
          <p:nvPr>
            <p:ph idx="1"/>
          </p:nvPr>
        </p:nvSpPr>
        <p:spPr/>
        <p:txBody>
          <a:bodyPr/>
          <a:lstStyle/>
          <a:p>
            <a:r>
              <a:rPr lang="en-US" dirty="0"/>
              <a:t>They periodically administer user studies in our large engineering design course to evaluate the usefulness of our tools</a:t>
            </a:r>
          </a:p>
          <a:p>
            <a:r>
              <a:rPr lang="en-US" dirty="0"/>
              <a:t>They have designed a set of 5-7 tasks related to search and summarization of video content, which students must complete.</a:t>
            </a:r>
          </a:p>
          <a:p>
            <a:r>
              <a:rPr lang="en-US" dirty="0"/>
              <a:t>Overall task completion rates have improved from 81% to 92% over 3 semesters. For the most characteristic search task of locating an unfamiliar presentation in a set of several videos, the completion rate has improved from 53% to 73%. </a:t>
            </a:r>
          </a:p>
        </p:txBody>
      </p:sp>
    </p:spTree>
    <p:extLst>
      <p:ext uri="{BB962C8B-B14F-4D97-AF65-F5344CB8AC3E}">
        <p14:creationId xmlns:p14="http://schemas.microsoft.com/office/powerpoint/2010/main" val="91244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EF49E-E0DB-4D11-A193-526769C3F7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C9C28C-C122-412E-A10B-5484E7B78BCA}"/>
              </a:ext>
            </a:extLst>
          </p:cNvPr>
          <p:cNvSpPr>
            <a:spLocks noGrp="1"/>
          </p:cNvSpPr>
          <p:nvPr>
            <p:ph idx="1"/>
          </p:nvPr>
        </p:nvSpPr>
        <p:spPr/>
        <p:txBody>
          <a:bodyPr/>
          <a:lstStyle/>
          <a:p>
            <a:r>
              <a:rPr lang="en-US" dirty="0"/>
              <a:t>Video is a versatile medium</a:t>
            </a:r>
          </a:p>
          <a:p>
            <a:endParaRPr lang="en-US" dirty="0"/>
          </a:p>
          <a:p>
            <a:r>
              <a:rPr lang="en-US" dirty="0"/>
              <a:t>Their value as a study tool is very promising</a:t>
            </a:r>
          </a:p>
          <a:p>
            <a:endParaRPr lang="en-US" dirty="0"/>
          </a:p>
          <a:p>
            <a:r>
              <a:rPr lang="en-US" dirty="0"/>
              <a:t>Can be effectively used to record team interaction, student performance during presentation or project work progress</a:t>
            </a:r>
          </a:p>
        </p:txBody>
      </p:sp>
    </p:spTree>
    <p:extLst>
      <p:ext uri="{BB962C8B-B14F-4D97-AF65-F5344CB8AC3E}">
        <p14:creationId xmlns:p14="http://schemas.microsoft.com/office/powerpoint/2010/main" val="1984594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BE155-E66A-4E45-87CC-6339723FE93A}"/>
              </a:ext>
            </a:extLst>
          </p:cNvPr>
          <p:cNvSpPr>
            <a:spLocks noGrp="1"/>
          </p:cNvSpPr>
          <p:nvPr>
            <p:ph type="title"/>
          </p:nvPr>
        </p:nvSpPr>
        <p:spPr/>
        <p:txBody>
          <a:bodyPr/>
          <a:lstStyle/>
          <a:p>
            <a:r>
              <a:rPr lang="en-US" dirty="0"/>
              <a:t>5-7 Task</a:t>
            </a:r>
          </a:p>
        </p:txBody>
      </p:sp>
      <p:sp>
        <p:nvSpPr>
          <p:cNvPr id="3" name="Content Placeholder 2">
            <a:extLst>
              <a:ext uri="{FF2B5EF4-FFF2-40B4-BE49-F238E27FC236}">
                <a16:creationId xmlns:a16="http://schemas.microsoft.com/office/drawing/2014/main" id="{E5F8C907-0E74-4B0F-BBBE-5D2145DCC39B}"/>
              </a:ext>
            </a:extLst>
          </p:cNvPr>
          <p:cNvSpPr>
            <a:spLocks noGrp="1"/>
          </p:cNvSpPr>
          <p:nvPr>
            <p:ph idx="1"/>
          </p:nvPr>
        </p:nvSpPr>
        <p:spPr/>
        <p:txBody>
          <a:bodyPr/>
          <a:lstStyle/>
          <a:p>
            <a:pPr marL="0" indent="0">
              <a:buNone/>
            </a:pPr>
            <a:r>
              <a:rPr lang="en-US" dirty="0"/>
              <a:t>1. Find your own appearance in the video</a:t>
            </a:r>
          </a:p>
          <a:p>
            <a:pPr marL="0" indent="0">
              <a:buNone/>
            </a:pPr>
            <a:r>
              <a:rPr lang="en-US" dirty="0"/>
              <a:t>2. Locate the portion of the video in which your team discusses topic XYZ. </a:t>
            </a:r>
          </a:p>
          <a:p>
            <a:pPr marL="0" indent="0">
              <a:buNone/>
            </a:pPr>
            <a:r>
              <a:rPr lang="en-US" dirty="0"/>
              <a:t>3. Find the beginning of your team’s presentation. </a:t>
            </a:r>
          </a:p>
          <a:p>
            <a:pPr marL="0" indent="0">
              <a:buNone/>
            </a:pPr>
            <a:r>
              <a:rPr lang="en-US" dirty="0"/>
              <a:t>4. Find the presentation on subject XYZ (titled ABC). </a:t>
            </a:r>
          </a:p>
          <a:p>
            <a:pPr marL="0" indent="0">
              <a:buNone/>
            </a:pPr>
            <a:r>
              <a:rPr lang="en-US" dirty="0"/>
              <a:t>5. Using the available keywords for the presentation located between TIME1 and TIME2, summarize the project’s goals as best as possible. </a:t>
            </a:r>
          </a:p>
        </p:txBody>
      </p:sp>
    </p:spTree>
    <p:extLst>
      <p:ext uri="{BB962C8B-B14F-4D97-AF65-F5344CB8AC3E}">
        <p14:creationId xmlns:p14="http://schemas.microsoft.com/office/powerpoint/2010/main" val="2684444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B120B-3524-40C5-9760-E80D8762AD2F}"/>
              </a:ext>
            </a:extLst>
          </p:cNvPr>
          <p:cNvSpPr>
            <a:spLocks noGrp="1"/>
          </p:cNvSpPr>
          <p:nvPr>
            <p:ph type="title"/>
          </p:nvPr>
        </p:nvSpPr>
        <p:spPr/>
        <p:txBody>
          <a:bodyPr/>
          <a:lstStyle/>
          <a:p>
            <a:r>
              <a:rPr lang="en-US" dirty="0"/>
              <a:t>However,	</a:t>
            </a:r>
          </a:p>
        </p:txBody>
      </p:sp>
      <p:sp>
        <p:nvSpPr>
          <p:cNvPr id="3" name="Content Placeholder 2">
            <a:extLst>
              <a:ext uri="{FF2B5EF4-FFF2-40B4-BE49-F238E27FC236}">
                <a16:creationId xmlns:a16="http://schemas.microsoft.com/office/drawing/2014/main" id="{B1A5D357-6303-4990-A258-D355E24B137D}"/>
              </a:ext>
            </a:extLst>
          </p:cNvPr>
          <p:cNvSpPr>
            <a:spLocks noGrp="1"/>
          </p:cNvSpPr>
          <p:nvPr>
            <p:ph idx="1"/>
          </p:nvPr>
        </p:nvSpPr>
        <p:spPr/>
        <p:txBody>
          <a:bodyPr/>
          <a:lstStyle/>
          <a:p>
            <a:r>
              <a:rPr lang="en-US" dirty="0"/>
              <a:t>Significant time commitment required for production of such videos</a:t>
            </a:r>
          </a:p>
          <a:p>
            <a:endParaRPr lang="en-US" dirty="0"/>
          </a:p>
          <a:p>
            <a:r>
              <a:rPr lang="en-US" dirty="0"/>
              <a:t>Equipment and camera operator expenses</a:t>
            </a:r>
          </a:p>
          <a:p>
            <a:endParaRPr lang="en-US" dirty="0"/>
          </a:p>
          <a:p>
            <a:r>
              <a:rPr lang="en-US" dirty="0"/>
              <a:t>Means of finding information quickly do not exist</a:t>
            </a:r>
          </a:p>
          <a:p>
            <a:endParaRPr lang="en-US" dirty="0"/>
          </a:p>
          <a:p>
            <a:pPr marL="0" indent="0">
              <a:buNone/>
            </a:pPr>
            <a:r>
              <a:rPr lang="en-US" dirty="0"/>
              <a:t>Thus, it is necessary to facilitate search and retrieval in videos</a:t>
            </a:r>
          </a:p>
        </p:txBody>
      </p:sp>
    </p:spTree>
    <p:extLst>
      <p:ext uri="{BB962C8B-B14F-4D97-AF65-F5344CB8AC3E}">
        <p14:creationId xmlns:p14="http://schemas.microsoft.com/office/powerpoint/2010/main" val="1144185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1317-2520-4446-9B0F-5B6791F77697}"/>
              </a:ext>
            </a:extLst>
          </p:cNvPr>
          <p:cNvSpPr>
            <a:spLocks noGrp="1"/>
          </p:cNvSpPr>
          <p:nvPr>
            <p:ph type="title"/>
          </p:nvPr>
        </p:nvSpPr>
        <p:spPr/>
        <p:txBody>
          <a:bodyPr/>
          <a:lstStyle/>
          <a:p>
            <a:r>
              <a:rPr lang="en-US" dirty="0"/>
              <a:t>VAST MM</a:t>
            </a:r>
          </a:p>
        </p:txBody>
      </p:sp>
      <p:sp>
        <p:nvSpPr>
          <p:cNvPr id="3" name="Content Placeholder 2">
            <a:extLst>
              <a:ext uri="{FF2B5EF4-FFF2-40B4-BE49-F238E27FC236}">
                <a16:creationId xmlns:a16="http://schemas.microsoft.com/office/drawing/2014/main" id="{9D94F712-7DE1-4B5A-B7AF-C8283C941F42}"/>
              </a:ext>
            </a:extLst>
          </p:cNvPr>
          <p:cNvSpPr>
            <a:spLocks noGrp="1"/>
          </p:cNvSpPr>
          <p:nvPr>
            <p:ph idx="1"/>
          </p:nvPr>
        </p:nvSpPr>
        <p:spPr/>
        <p:txBody>
          <a:bodyPr/>
          <a:lstStyle/>
          <a:p>
            <a:r>
              <a:rPr lang="en-US" dirty="0"/>
              <a:t>It applies visual segmentation techniques on unedited video to determine likely changes of topics. </a:t>
            </a:r>
          </a:p>
          <a:p>
            <a:r>
              <a:rPr lang="en-US" dirty="0"/>
              <a:t>Speaker segmentation methods are employed to determine individual student appearances</a:t>
            </a:r>
          </a:p>
          <a:p>
            <a:r>
              <a:rPr lang="en-US" dirty="0"/>
              <a:t>Videos are augmented with time-aligned filtered keywords and phrases from highly inaccurate speech transcripts</a:t>
            </a:r>
          </a:p>
          <a:p>
            <a:r>
              <a:rPr lang="en-US" dirty="0"/>
              <a:t>VAST MM Browser (Video Audio Structure Text Multi Media Browser), combines streaming videos, visual, and textual indices for browsing and searching</a:t>
            </a:r>
          </a:p>
          <a:p>
            <a:endParaRPr lang="en-US" dirty="0"/>
          </a:p>
        </p:txBody>
      </p:sp>
    </p:spTree>
    <p:extLst>
      <p:ext uri="{BB962C8B-B14F-4D97-AF65-F5344CB8AC3E}">
        <p14:creationId xmlns:p14="http://schemas.microsoft.com/office/powerpoint/2010/main" val="407947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21E37-F586-492D-B0E4-1C194951F6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12D3F7-95D4-469B-95A9-F3C7C0F68AF9}"/>
              </a:ext>
            </a:extLst>
          </p:cNvPr>
          <p:cNvSpPr>
            <a:spLocks noGrp="1"/>
          </p:cNvSpPr>
          <p:nvPr>
            <p:ph idx="1"/>
          </p:nvPr>
        </p:nvSpPr>
        <p:spPr/>
        <p:txBody>
          <a:bodyPr/>
          <a:lstStyle/>
          <a:p>
            <a:r>
              <a:rPr lang="en-US" dirty="0"/>
              <a:t>Structuring and indexing of content is performed using visual cues  and textual cues </a:t>
            </a:r>
          </a:p>
          <a:p>
            <a:endParaRPr lang="en-US" dirty="0"/>
          </a:p>
          <a:p>
            <a:r>
              <a:rPr lang="en-US" dirty="0"/>
              <a:t>Focused on student presentation videos in a large university-level engineering course with more than 150 students per semester</a:t>
            </a:r>
          </a:p>
          <a:p>
            <a:endParaRPr lang="en-US" dirty="0"/>
          </a:p>
          <a:p>
            <a:r>
              <a:rPr lang="en-US" dirty="0"/>
              <a:t>Using our automatic video indexing tools, we make available all presentations to students in the course</a:t>
            </a:r>
          </a:p>
          <a:p>
            <a:endParaRPr lang="en-US" dirty="0"/>
          </a:p>
          <a:p>
            <a:endParaRPr lang="en-US" dirty="0"/>
          </a:p>
        </p:txBody>
      </p:sp>
    </p:spTree>
    <p:extLst>
      <p:ext uri="{BB962C8B-B14F-4D97-AF65-F5344CB8AC3E}">
        <p14:creationId xmlns:p14="http://schemas.microsoft.com/office/powerpoint/2010/main" val="3817313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3097540-FD41-4E36-880C-5E9362080462}"/>
              </a:ext>
            </a:extLst>
          </p:cNvPr>
          <p:cNvPicPr>
            <a:picLocks noGrp="1" noChangeAspect="1"/>
          </p:cNvPicPr>
          <p:nvPr>
            <p:ph idx="1"/>
          </p:nvPr>
        </p:nvPicPr>
        <p:blipFill>
          <a:blip r:embed="rId2"/>
          <a:stretch>
            <a:fillRect/>
          </a:stretch>
        </p:blipFill>
        <p:spPr>
          <a:xfrm>
            <a:off x="2488033" y="0"/>
            <a:ext cx="7950194" cy="6635124"/>
          </a:xfrm>
          <a:prstGeom prst="rect">
            <a:avLst/>
          </a:prstGeom>
        </p:spPr>
      </p:pic>
    </p:spTree>
    <p:extLst>
      <p:ext uri="{BB962C8B-B14F-4D97-AF65-F5344CB8AC3E}">
        <p14:creationId xmlns:p14="http://schemas.microsoft.com/office/powerpoint/2010/main" val="3774577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0F935-8CE0-4E0C-AD1D-9159DC017A3F}"/>
              </a:ext>
            </a:extLst>
          </p:cNvPr>
          <p:cNvSpPr>
            <a:spLocks noGrp="1"/>
          </p:cNvSpPr>
          <p:nvPr>
            <p:ph type="title"/>
          </p:nvPr>
        </p:nvSpPr>
        <p:spPr/>
        <p:txBody>
          <a:bodyPr/>
          <a:lstStyle/>
          <a:p>
            <a:r>
              <a:rPr lang="en-US" dirty="0"/>
              <a:t>Characteristics of these videos</a:t>
            </a:r>
          </a:p>
        </p:txBody>
      </p:sp>
      <p:sp>
        <p:nvSpPr>
          <p:cNvPr id="3" name="Content Placeholder 2">
            <a:extLst>
              <a:ext uri="{FF2B5EF4-FFF2-40B4-BE49-F238E27FC236}">
                <a16:creationId xmlns:a16="http://schemas.microsoft.com/office/drawing/2014/main" id="{B7D1A955-125C-4BE5-B817-9028ABB133A2}"/>
              </a:ext>
            </a:extLst>
          </p:cNvPr>
          <p:cNvSpPr>
            <a:spLocks noGrp="1"/>
          </p:cNvSpPr>
          <p:nvPr>
            <p:ph idx="1"/>
          </p:nvPr>
        </p:nvSpPr>
        <p:spPr/>
        <p:txBody>
          <a:bodyPr/>
          <a:lstStyle/>
          <a:p>
            <a:r>
              <a:rPr lang="en-US" dirty="0"/>
              <a:t>Low quality production</a:t>
            </a:r>
          </a:p>
          <a:p>
            <a:endParaRPr lang="en-US" dirty="0"/>
          </a:p>
          <a:p>
            <a:r>
              <a:rPr lang="en-US" dirty="0"/>
              <a:t>Does not require elaborate setup or post editing</a:t>
            </a:r>
          </a:p>
          <a:p>
            <a:endParaRPr lang="en-US" dirty="0"/>
          </a:p>
          <a:p>
            <a:r>
              <a:rPr lang="en-US" dirty="0"/>
              <a:t>Lighting and acoustics of  classroom remain unmodified</a:t>
            </a:r>
          </a:p>
          <a:p>
            <a:endParaRPr lang="en-US" dirty="0"/>
          </a:p>
          <a:p>
            <a:r>
              <a:rPr lang="en-US" dirty="0"/>
              <a:t>Quality occur with varying student speaking skills, volume </a:t>
            </a:r>
            <a:r>
              <a:rPr lang="en-US" dirty="0" err="1"/>
              <a:t>etc</a:t>
            </a:r>
            <a:endParaRPr lang="en-US" dirty="0"/>
          </a:p>
        </p:txBody>
      </p:sp>
    </p:spTree>
    <p:extLst>
      <p:ext uri="{BB962C8B-B14F-4D97-AF65-F5344CB8AC3E}">
        <p14:creationId xmlns:p14="http://schemas.microsoft.com/office/powerpoint/2010/main" val="3007125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C5F2-F70A-49C7-8E7E-EF305F5E477F}"/>
              </a:ext>
            </a:extLst>
          </p:cNvPr>
          <p:cNvSpPr>
            <a:spLocks noGrp="1"/>
          </p:cNvSpPr>
          <p:nvPr>
            <p:ph type="title"/>
          </p:nvPr>
        </p:nvSpPr>
        <p:spPr/>
        <p:txBody>
          <a:bodyPr/>
          <a:lstStyle/>
          <a:p>
            <a:r>
              <a:rPr lang="en-US" dirty="0"/>
              <a:t>Useful indices</a:t>
            </a:r>
          </a:p>
        </p:txBody>
      </p:sp>
      <p:sp>
        <p:nvSpPr>
          <p:cNvPr id="3" name="Content Placeholder 2">
            <a:extLst>
              <a:ext uri="{FF2B5EF4-FFF2-40B4-BE49-F238E27FC236}">
                <a16:creationId xmlns:a16="http://schemas.microsoft.com/office/drawing/2014/main" id="{D0523CAA-0833-460A-BED5-BEFDB71BBB5B}"/>
              </a:ext>
            </a:extLst>
          </p:cNvPr>
          <p:cNvSpPr>
            <a:spLocks noGrp="1"/>
          </p:cNvSpPr>
          <p:nvPr>
            <p:ph idx="1"/>
          </p:nvPr>
        </p:nvSpPr>
        <p:spPr>
          <a:xfrm>
            <a:off x="627185" y="1825625"/>
            <a:ext cx="10515600" cy="4351338"/>
          </a:xfrm>
        </p:spPr>
        <p:txBody>
          <a:bodyPr/>
          <a:lstStyle/>
          <a:p>
            <a:r>
              <a:rPr lang="en-US" dirty="0"/>
              <a:t>visual summaries of scenes</a:t>
            </a:r>
          </a:p>
          <a:p>
            <a:endParaRPr lang="en-US" dirty="0"/>
          </a:p>
          <a:p>
            <a:r>
              <a:rPr lang="en-US" dirty="0"/>
              <a:t> words and phrases indicative of content</a:t>
            </a:r>
          </a:p>
          <a:p>
            <a:pPr marL="0" indent="0">
              <a:buNone/>
            </a:pPr>
            <a:endParaRPr lang="en-US" dirty="0"/>
          </a:p>
          <a:p>
            <a:r>
              <a:rPr lang="en-US" dirty="0"/>
              <a:t>means of locating speakers. </a:t>
            </a:r>
          </a:p>
        </p:txBody>
      </p:sp>
    </p:spTree>
    <p:extLst>
      <p:ext uri="{BB962C8B-B14F-4D97-AF65-F5344CB8AC3E}">
        <p14:creationId xmlns:p14="http://schemas.microsoft.com/office/powerpoint/2010/main" val="1840244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46AB-230E-42FC-AEF2-7752CD962102}"/>
              </a:ext>
            </a:extLst>
          </p:cNvPr>
          <p:cNvSpPr>
            <a:spLocks noGrp="1"/>
          </p:cNvSpPr>
          <p:nvPr>
            <p:ph type="title"/>
          </p:nvPr>
        </p:nvSpPr>
        <p:spPr/>
        <p:txBody>
          <a:bodyPr/>
          <a:lstStyle/>
          <a:p>
            <a:r>
              <a:rPr lang="en-US" dirty="0"/>
              <a:t>Visual Segmentation</a:t>
            </a:r>
          </a:p>
        </p:txBody>
      </p:sp>
      <p:sp>
        <p:nvSpPr>
          <p:cNvPr id="3" name="Content Placeholder 2">
            <a:extLst>
              <a:ext uri="{FF2B5EF4-FFF2-40B4-BE49-F238E27FC236}">
                <a16:creationId xmlns:a16="http://schemas.microsoft.com/office/drawing/2014/main" id="{48331276-96F6-4A89-A8C5-6EC8FE855175}"/>
              </a:ext>
            </a:extLst>
          </p:cNvPr>
          <p:cNvSpPr>
            <a:spLocks noGrp="1"/>
          </p:cNvSpPr>
          <p:nvPr>
            <p:ph idx="1"/>
          </p:nvPr>
        </p:nvSpPr>
        <p:spPr/>
        <p:txBody>
          <a:bodyPr/>
          <a:lstStyle/>
          <a:p>
            <a:r>
              <a:rPr lang="en-US" dirty="0"/>
              <a:t>Unedited presentation videos do not feature production cues, such as scene cuts or fades</a:t>
            </a:r>
          </a:p>
          <a:p>
            <a:endParaRPr lang="en-US" dirty="0"/>
          </a:p>
          <a:p>
            <a:r>
              <a:rPr lang="en-US" dirty="0"/>
              <a:t>Presenter and audience appear in same camera shot</a:t>
            </a:r>
          </a:p>
          <a:p>
            <a:endParaRPr lang="en-US" dirty="0"/>
          </a:p>
          <a:p>
            <a:r>
              <a:rPr lang="en-US" dirty="0"/>
              <a:t>Cues for visual segmentation of such noisy video data should be sensitive to the recording environment</a:t>
            </a:r>
          </a:p>
          <a:p>
            <a:endParaRPr lang="en-US" dirty="0"/>
          </a:p>
          <a:p>
            <a:endParaRPr lang="en-US" dirty="0"/>
          </a:p>
        </p:txBody>
      </p:sp>
    </p:spTree>
    <p:extLst>
      <p:ext uri="{BB962C8B-B14F-4D97-AF65-F5344CB8AC3E}">
        <p14:creationId xmlns:p14="http://schemas.microsoft.com/office/powerpoint/2010/main" val="2316017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984</Words>
  <Application>Microsoft Office PowerPoint</Application>
  <PresentationFormat>Widescreen</PresentationFormat>
  <Paragraphs>101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VAST MM: Multimedia Browser for Presentation Video </vt:lpstr>
      <vt:lpstr>PowerPoint Presentation</vt:lpstr>
      <vt:lpstr>However, </vt:lpstr>
      <vt:lpstr>VAST MM</vt:lpstr>
      <vt:lpstr>PowerPoint Presentation</vt:lpstr>
      <vt:lpstr>PowerPoint Presentation</vt:lpstr>
      <vt:lpstr>Characteristics of these videos</vt:lpstr>
      <vt:lpstr>Useful indices</vt:lpstr>
      <vt:lpstr>Visual Segmentation</vt:lpstr>
      <vt:lpstr>For abrupt changes</vt:lpstr>
      <vt:lpstr>PowerPoint Presentation</vt:lpstr>
      <vt:lpstr>For gradual changes</vt:lpstr>
      <vt:lpstr>Final Step</vt:lpstr>
      <vt:lpstr>VISUAL SPEAKER INDEX</vt:lpstr>
      <vt:lpstr>PowerPoint Presentation</vt:lpstr>
      <vt:lpstr>USER INTERFACE</vt:lpstr>
      <vt:lpstr>Keyword and key phrase indices </vt:lpstr>
      <vt:lpstr>Video Indices</vt:lpstr>
      <vt:lpstr>Experiment</vt:lpstr>
      <vt:lpstr>5-7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VAST MM: Multimedia Browser for Presentation Video </dc:title>
  <dc:creator>ZAKIA BATOOL TURABEE</dc:creator>
  <cp:lastModifiedBy>ZAKIA BATOOL TURABEE</cp:lastModifiedBy>
  <cp:revision>13</cp:revision>
  <dcterms:created xsi:type="dcterms:W3CDTF">2017-11-09T09:09:22Z</dcterms:created>
  <dcterms:modified xsi:type="dcterms:W3CDTF">2017-11-20T09:46:53Z</dcterms:modified>
</cp:coreProperties>
</file>