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7" r:id="rId24"/>
    <p:sldId id="262" r:id="rId25"/>
    <p:sldId id="263" r:id="rId26"/>
    <p:sldId id="269" r:id="rId27"/>
    <p:sldId id="270" r:id="rId28"/>
    <p:sldId id="261" r:id="rId29"/>
    <p:sldId id="271" r:id="rId30"/>
    <p:sldId id="273" r:id="rId31"/>
    <p:sldId id="272" r:id="rId32"/>
    <p:sldId id="277" r:id="rId33"/>
    <p:sldId id="275" r:id="rId34"/>
    <p:sldId id="274"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841" autoAdjust="0"/>
  </p:normalViewPr>
  <p:slideViewPr>
    <p:cSldViewPr snapToGrid="0">
      <p:cViewPr varScale="1">
        <p:scale>
          <a:sx n="60" d="100"/>
          <a:sy n="60"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6FA24-A81A-450C-A2FC-469F1F868E28}" type="datetimeFigureOut">
              <a:rPr lang="en-US" smtClean="0"/>
              <a:t>11/20/2017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904EE-958D-49A9-8F6F-ABE392916B4B}" type="slidenum">
              <a:rPr lang="en-US" smtClean="0"/>
              <a:t>‹#›</a:t>
            </a:fld>
            <a:endParaRPr lang="en-US"/>
          </a:p>
        </p:txBody>
      </p:sp>
    </p:spTree>
    <p:extLst>
      <p:ext uri="{BB962C8B-B14F-4D97-AF65-F5344CB8AC3E}">
        <p14:creationId xmlns:p14="http://schemas.microsoft.com/office/powerpoint/2010/main" val="260171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atabase" TargetMode="External"/><Relationship Id="rId3" Type="http://schemas.openxmlformats.org/officeDocument/2006/relationships/hyperlink" Target="https://en.wikipedia.org/wiki/Atomicity_(database_systems)" TargetMode="External"/><Relationship Id="rId7" Type="http://schemas.openxmlformats.org/officeDocument/2006/relationships/hyperlink" Target="https://en.wikipedia.org/wiki/Database_transaction"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Durability_(database_systems)" TargetMode="External"/><Relationship Id="rId5" Type="http://schemas.openxmlformats.org/officeDocument/2006/relationships/hyperlink" Target="https://en.wikipedia.org/wiki/Isolation_(database_systems)" TargetMode="External"/><Relationship Id="rId4" Type="http://schemas.openxmlformats.org/officeDocument/2006/relationships/hyperlink" Target="https://en.wikipedia.org/wiki/Consistency_(database_system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ACID</a:t>
            </a:r>
            <a:r>
              <a:rPr lang="en-US" sz="1200" b="0" i="0"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tooltip="Atomicity (database systems)"/>
              </a:rPr>
              <a:t>Atomicity</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4" tooltip="Consistency (database systems)"/>
              </a:rPr>
              <a:t>Consistency</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5" tooltip="Isolation (database systems)"/>
              </a:rPr>
              <a:t>Isolation</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6" tooltip="Durability (database systems)"/>
              </a:rPr>
              <a:t>Durability</a:t>
            </a:r>
            <a:r>
              <a:rPr lang="en-US" sz="1200" b="0" i="0" kern="1200" dirty="0">
                <a:solidFill>
                  <a:schemeClr val="tx1"/>
                </a:solidFill>
                <a:effectLst/>
                <a:latin typeface="+mn-lt"/>
                <a:ea typeface="+mn-ea"/>
                <a:cs typeface="+mn-cs"/>
              </a:rPr>
              <a:t>) is a set of properties of </a:t>
            </a:r>
            <a:r>
              <a:rPr lang="en-US" sz="1200" b="0" i="0" u="none" strike="noStrike" kern="1200" dirty="0">
                <a:solidFill>
                  <a:schemeClr val="tx1"/>
                </a:solidFill>
                <a:effectLst/>
                <a:latin typeface="+mn-lt"/>
                <a:ea typeface="+mn-ea"/>
                <a:cs typeface="+mn-cs"/>
                <a:hlinkClick r:id="rId7" tooltip="Database transaction"/>
              </a:rPr>
              <a:t>database transactions</a:t>
            </a:r>
            <a:r>
              <a:rPr lang="en-US" sz="1200" b="0" i="0" kern="1200" dirty="0">
                <a:solidFill>
                  <a:schemeClr val="tx1"/>
                </a:solidFill>
                <a:effectLst/>
                <a:latin typeface="+mn-lt"/>
                <a:ea typeface="+mn-ea"/>
                <a:cs typeface="+mn-cs"/>
              </a:rPr>
              <a:t> intended to guarantee validity even in the event of errors, power failures, etc. In the context of </a:t>
            </a:r>
            <a:r>
              <a:rPr lang="en-US" sz="1200" b="0" i="0" u="none" strike="noStrike" kern="1200" dirty="0">
                <a:solidFill>
                  <a:schemeClr val="tx1"/>
                </a:solidFill>
                <a:effectLst/>
                <a:latin typeface="+mn-lt"/>
                <a:ea typeface="+mn-ea"/>
                <a:cs typeface="+mn-cs"/>
                <a:hlinkClick r:id="rId8" tooltip="Database"/>
              </a:rPr>
              <a:t>databases</a:t>
            </a:r>
            <a:r>
              <a:rPr lang="en-US" sz="1200" b="0" i="0" kern="1200" dirty="0">
                <a:solidFill>
                  <a:schemeClr val="tx1"/>
                </a:solidFill>
                <a:effectLst/>
                <a:latin typeface="+mn-lt"/>
                <a:ea typeface="+mn-ea"/>
                <a:cs typeface="+mn-cs"/>
              </a:rPr>
              <a:t>, a sequence of database operations that satisfies the ACID properties, and thus can be perceived as a single logical operation on the data, is called a transaction. For example, a transfer of funds from one bank account to another, even involving multiple changes such as debiting one account and crediting another, is a single transaction.</a:t>
            </a:r>
            <a:endParaRPr lang="en-US" dirty="0"/>
          </a:p>
        </p:txBody>
      </p:sp>
      <p:sp>
        <p:nvSpPr>
          <p:cNvPr id="4" name="Slide Number Placeholder 3"/>
          <p:cNvSpPr>
            <a:spLocks noGrp="1"/>
          </p:cNvSpPr>
          <p:nvPr>
            <p:ph type="sldNum" sz="quarter" idx="10"/>
          </p:nvPr>
        </p:nvSpPr>
        <p:spPr/>
        <p:txBody>
          <a:bodyPr/>
          <a:lstStyle/>
          <a:p>
            <a:fld id="{B67904EE-958D-49A9-8F6F-ABE392916B4B}" type="slidenum">
              <a:rPr lang="en-US" smtClean="0"/>
              <a:t>28</a:t>
            </a:fld>
            <a:endParaRPr lang="en-US"/>
          </a:p>
        </p:txBody>
      </p:sp>
    </p:spTree>
    <p:extLst>
      <p:ext uri="{BB962C8B-B14F-4D97-AF65-F5344CB8AC3E}">
        <p14:creationId xmlns:p14="http://schemas.microsoft.com/office/powerpoint/2010/main" val="220602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3EF5-439D-4D85-9108-127A8B9125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A10C96-CE5D-423D-B405-95DBCC68E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2EB13-746A-4A0E-837F-BE62FFB7DD9E}"/>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40565B3D-DD44-4E57-9CFD-C144B611D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2ADC1-F7C8-4FDF-B9F5-520755FD5E1F}"/>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128513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9AE5-07F4-440A-BF46-BC4B434B21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0F2925-7EFB-4252-B62A-2B4F96FD7F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0760B-2731-4A2D-BD36-F1047A0919B5}"/>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937D7E61-87B1-4266-AB3C-CF4D2366A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D24EC-29AC-4E58-ADEE-34A383FD29F6}"/>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347326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D77C1-BDBE-42E8-8C8A-9EC6A10C1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0CFD0-B19B-4CCC-9B32-C9608E9FE1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514B3-B96F-4657-9B79-14E56B12F6F9}"/>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A9B0BE51-8928-4187-B0D0-5ECB4777D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C4576-40DB-4269-82AD-77A60EBF7526}"/>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56602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9A70-8972-489E-A431-2EC1221995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882CF-B026-4466-8259-F0E381D516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2298C-0E02-492D-B63C-199C5A6B2E9D}"/>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7854DC93-47D5-40D3-B806-33724614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69466-64D6-46AA-BDA4-E81B47CF1803}"/>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392290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DEF4-4B58-4078-BCAE-383EBC1C3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FA679-E2BF-4A89-9A5D-2A8C3E38D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A674E2-AADA-4D85-8F73-D1FAF2075CD3}"/>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C6A12746-9741-458F-B266-77EBB16E9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CAB2C-BD5A-4F5A-A336-B5B2771A2CA3}"/>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94902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7E82-7ACB-4718-9F4E-3DD2B9795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D7659-B359-442C-B27B-D157434399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C4A75-A28C-47E9-98AB-E3DBC96637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F6FDC0-EF86-4067-A140-8556527167F8}"/>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6" name="Footer Placeholder 5">
            <a:extLst>
              <a:ext uri="{FF2B5EF4-FFF2-40B4-BE49-F238E27FC236}">
                <a16:creationId xmlns:a16="http://schemas.microsoft.com/office/drawing/2014/main" id="{697DD651-977E-40A8-AE15-69E9B2D3F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9B7F9-B314-44EC-A120-45E8194C8B98}"/>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29796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C712-912F-4211-B23C-872098F6FD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A3F457-109C-4776-8684-13248DBCD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CE6375-C0B9-45EE-8B42-26D117E398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16CE3D-042F-479D-A4B0-E87EE3260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8EE6B1-05F4-4BD6-B4EB-98AF0E032B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0904D-C700-4B41-9BB6-445953AB023C}"/>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8" name="Footer Placeholder 7">
            <a:extLst>
              <a:ext uri="{FF2B5EF4-FFF2-40B4-BE49-F238E27FC236}">
                <a16:creationId xmlns:a16="http://schemas.microsoft.com/office/drawing/2014/main" id="{7AFA2D9C-27B0-4D56-A543-03B0A0722E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8CA1B-A4E3-4B86-ADF7-95C454B76044}"/>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38855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FE1E-0C97-48C0-B670-1C3D76004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910140-1339-4308-8D51-0F1C78C38407}"/>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4" name="Footer Placeholder 3">
            <a:extLst>
              <a:ext uri="{FF2B5EF4-FFF2-40B4-BE49-F238E27FC236}">
                <a16:creationId xmlns:a16="http://schemas.microsoft.com/office/drawing/2014/main" id="{76AF72E7-986A-4BE7-A2B4-70390D7E29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266234-FBEF-4C14-9B8B-725F8D60522E}"/>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9604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72D907-E5A2-48F1-B9E2-9E5D0F1A05F3}"/>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3" name="Footer Placeholder 2">
            <a:extLst>
              <a:ext uri="{FF2B5EF4-FFF2-40B4-BE49-F238E27FC236}">
                <a16:creationId xmlns:a16="http://schemas.microsoft.com/office/drawing/2014/main" id="{C09EF629-C48F-48A7-8D34-CCED2874F7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70968-20D3-42E2-9FC5-1D2F46128455}"/>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10881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BA2F-2C55-4EC3-9A76-3E8D56A63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3EEE01-AB6B-4EA1-93C7-C1A8243E3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EAF9A-5263-416A-B2CF-5DEA2DA05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E565DA-28F7-4AA4-9322-BC3B866AB49B}"/>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6" name="Footer Placeholder 5">
            <a:extLst>
              <a:ext uri="{FF2B5EF4-FFF2-40B4-BE49-F238E27FC236}">
                <a16:creationId xmlns:a16="http://schemas.microsoft.com/office/drawing/2014/main" id="{56800D81-E61B-4C06-B293-EA41655A3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39587-CADE-493C-B42E-5CCC1AA6E537}"/>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152282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9712-1702-4850-B6C4-D2D7FE776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0719E-EF5C-4E97-BC9A-95DD98157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E62E5-EF88-44AE-93CD-126DF4D95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3BF2F1-1123-4CB5-B17B-5DF211FD42C3}"/>
              </a:ext>
            </a:extLst>
          </p:cNvPr>
          <p:cNvSpPr>
            <a:spLocks noGrp="1"/>
          </p:cNvSpPr>
          <p:nvPr>
            <p:ph type="dt" sz="half" idx="10"/>
          </p:nvPr>
        </p:nvSpPr>
        <p:spPr/>
        <p:txBody>
          <a:bodyPr/>
          <a:lstStyle/>
          <a:p>
            <a:fld id="{E419B48C-7F3D-471E-9BA5-3DC0494C3166}" type="datetimeFigureOut">
              <a:rPr lang="en-US" smtClean="0"/>
              <a:t>11/20/2017</a:t>
            </a:fld>
            <a:endParaRPr lang="en-US"/>
          </a:p>
        </p:txBody>
      </p:sp>
      <p:sp>
        <p:nvSpPr>
          <p:cNvPr id="6" name="Footer Placeholder 5">
            <a:extLst>
              <a:ext uri="{FF2B5EF4-FFF2-40B4-BE49-F238E27FC236}">
                <a16:creationId xmlns:a16="http://schemas.microsoft.com/office/drawing/2014/main" id="{7D5DF249-16A2-45D4-BD5D-66E733B70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9170A-2F2C-4319-9B65-153A439960D1}"/>
              </a:ext>
            </a:extLst>
          </p:cNvPr>
          <p:cNvSpPr>
            <a:spLocks noGrp="1"/>
          </p:cNvSpPr>
          <p:nvPr>
            <p:ph type="sldNum" sz="quarter" idx="12"/>
          </p:nvPr>
        </p:nvSpPr>
        <p:spPr/>
        <p:txBody>
          <a:bodyPr/>
          <a:lstStyle/>
          <a:p>
            <a:fld id="{FFEFFF89-BB36-49F8-9A7D-A817D2049418}" type="slidenum">
              <a:rPr lang="en-US" smtClean="0"/>
              <a:t>‹#›</a:t>
            </a:fld>
            <a:endParaRPr lang="en-US"/>
          </a:p>
        </p:txBody>
      </p:sp>
    </p:spTree>
    <p:extLst>
      <p:ext uri="{BB962C8B-B14F-4D97-AF65-F5344CB8AC3E}">
        <p14:creationId xmlns:p14="http://schemas.microsoft.com/office/powerpoint/2010/main" val="324005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A508E3-7908-401B-B6E4-F3DB5A93E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FF48C0-9E47-41C6-8251-A8605ACF7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C718B-C8DF-49E4-912B-CB79CE17E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9B48C-7F3D-471E-9BA5-3DC0494C3166}" type="datetimeFigureOut">
              <a:rPr lang="en-US" smtClean="0"/>
              <a:t>11/20/2017</a:t>
            </a:fld>
            <a:endParaRPr lang="en-US"/>
          </a:p>
        </p:txBody>
      </p:sp>
      <p:sp>
        <p:nvSpPr>
          <p:cNvPr id="5" name="Footer Placeholder 4">
            <a:extLst>
              <a:ext uri="{FF2B5EF4-FFF2-40B4-BE49-F238E27FC236}">
                <a16:creationId xmlns:a16="http://schemas.microsoft.com/office/drawing/2014/main" id="{5A141B5F-2627-4153-8357-75185C9CE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7637F-15F4-4C55-954D-BB2D018A7D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FFF89-BB36-49F8-9A7D-A817D2049418}" type="slidenum">
              <a:rPr lang="en-US" smtClean="0"/>
              <a:t>‹#›</a:t>
            </a:fld>
            <a:endParaRPr lang="en-US"/>
          </a:p>
        </p:txBody>
      </p:sp>
    </p:spTree>
    <p:extLst>
      <p:ext uri="{BB962C8B-B14F-4D97-AF65-F5344CB8AC3E}">
        <p14:creationId xmlns:p14="http://schemas.microsoft.com/office/powerpoint/2010/main" val="202941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ineye.com/" TargetMode="External"/><Relationship Id="rId2" Type="http://schemas.openxmlformats.org/officeDocument/2006/relationships/hyperlink" Target="http://en.wikipedia.org/wiki/Google_Image_Labeler" TargetMode="External"/><Relationship Id="rId1" Type="http://schemas.openxmlformats.org/officeDocument/2006/relationships/slideLayout" Target="../slideLayouts/slideLayout2.xml"/><Relationship Id="rId4" Type="http://schemas.openxmlformats.org/officeDocument/2006/relationships/hyperlink" Target="https://www.hallaminternet.com/2014/who-is-stealing-my-imag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ndex.php?title=DB-Engines&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Search &amp; Retrieval</a:t>
            </a:r>
          </a:p>
        </p:txBody>
      </p:sp>
      <p:sp>
        <p:nvSpPr>
          <p:cNvPr id="3" name="Subtitle 2"/>
          <p:cNvSpPr>
            <a:spLocks noGrp="1"/>
          </p:cNvSpPr>
          <p:nvPr>
            <p:ph type="subTitle" idx="1"/>
          </p:nvPr>
        </p:nvSpPr>
        <p:spPr/>
        <p:txBody>
          <a:bodyPr/>
          <a:lstStyle/>
          <a:p>
            <a:r>
              <a:rPr lang="en-US" dirty="0"/>
              <a:t>Afshan Ejaz</a:t>
            </a:r>
          </a:p>
          <a:p>
            <a:r>
              <a:rPr lang="en-US" dirty="0"/>
              <a:t>Samreen Kazi</a:t>
            </a:r>
          </a:p>
        </p:txBody>
      </p:sp>
    </p:spTree>
    <p:extLst>
      <p:ext uri="{BB962C8B-B14F-4D97-AF65-F5344CB8AC3E}">
        <p14:creationId xmlns:p14="http://schemas.microsoft.com/office/powerpoint/2010/main" val="246185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title"/>
          </p:nvPr>
        </p:nvSpPr>
        <p:spPr bwMode="auto">
          <a:xfrm>
            <a:off x="3354388" y="381000"/>
            <a:ext cx="73152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3200" b="1" dirty="0">
                <a:effectLst>
                  <a:outerShdw blurRad="38100" dist="38100" dir="2700000" algn="tl">
                    <a:srgbClr val="C0C0C0"/>
                  </a:outerShdw>
                </a:effectLst>
                <a:latin typeface="Garamond" panose="02020404030301010803" pitchFamily="18" charset="0"/>
              </a:rPr>
              <a:t>Retrieval systems for video </a:t>
            </a:r>
            <a:endParaRPr lang="en-GB" sz="3200" b="1" dirty="0">
              <a:effectLst>
                <a:outerShdw blurRad="38100" dist="38100" dir="2700000" algn="tl">
                  <a:srgbClr val="C0C0C0"/>
                </a:outerShdw>
              </a:effectLst>
              <a:latin typeface="Garamond" panose="02020404030301010803" pitchFamily="18" charset="0"/>
            </a:endParaRPr>
          </a:p>
        </p:txBody>
      </p:sp>
      <p:pic>
        <p:nvPicPr>
          <p:cNvPr id="297989" name="Picture 5" descr="D:\KOTRO\Presentations\SSIP-2002\video_stru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356" y="1295401"/>
            <a:ext cx="7680959"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2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MPQF( MPEG Query Format)</a:t>
            </a:r>
          </a:p>
        </p:txBody>
      </p:sp>
      <p:sp>
        <p:nvSpPr>
          <p:cNvPr id="3" name="Content Placeholder 2"/>
          <p:cNvSpPr>
            <a:spLocks noGrp="1"/>
          </p:cNvSpPr>
          <p:nvPr>
            <p:ph idx="1"/>
          </p:nvPr>
        </p:nvSpPr>
        <p:spPr/>
        <p:txBody>
          <a:bodyPr/>
          <a:lstStyle/>
          <a:p>
            <a:pPr marL="0" indent="0">
              <a:buNone/>
            </a:pPr>
            <a:r>
              <a:rPr lang="en-US" dirty="0"/>
              <a:t>The MPEG Query Format (MPQF) is an XML-based query language that defines the format of the queries and replies exchanged between clients and servers in a distributed multimedia search and retrieval system. The two main benefits of standardization of such a language are </a:t>
            </a:r>
          </a:p>
          <a:p>
            <a:pPr marL="514350" indent="-514350">
              <a:buAutoNum type="arabicParenR"/>
            </a:pPr>
            <a:r>
              <a:rPr lang="en-US" dirty="0"/>
              <a:t>Interoperability between parties in a distributed scenario (e.g. content providers, aggregators and clients) and</a:t>
            </a:r>
          </a:p>
          <a:p>
            <a:pPr marL="514350" indent="-514350">
              <a:buAutoNum type="arabicParenR"/>
            </a:pPr>
            <a:r>
              <a:rPr lang="en-US" dirty="0"/>
              <a:t>platform independence (which also offers benefits for non-distributed scenarios)</a:t>
            </a:r>
          </a:p>
        </p:txBody>
      </p:sp>
    </p:spTree>
    <p:extLst>
      <p:ext uri="{BB962C8B-B14F-4D97-AF65-F5344CB8AC3E}">
        <p14:creationId xmlns:p14="http://schemas.microsoft.com/office/powerpoint/2010/main" val="118110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 for Video Search and Retrieval</a:t>
            </a:r>
          </a:p>
        </p:txBody>
      </p:sp>
      <p:sp>
        <p:nvSpPr>
          <p:cNvPr id="3" name="Content Placeholder 2"/>
          <p:cNvSpPr>
            <a:spLocks noGrp="1"/>
          </p:cNvSpPr>
          <p:nvPr>
            <p:ph idx="1"/>
          </p:nvPr>
        </p:nvSpPr>
        <p:spPr/>
        <p:txBody>
          <a:bodyPr>
            <a:normAutofit lnSpcReduction="10000"/>
          </a:bodyPr>
          <a:lstStyle/>
          <a:p>
            <a:r>
              <a:rPr lang="en-US" dirty="0" err="1"/>
              <a:t>QueryByMedia</a:t>
            </a:r>
            <a:r>
              <a:rPr lang="en-US" dirty="0"/>
              <a:t>: specifies a similarity or exact-match query by example retrieval where the example media can be an image, video, audio or text.</a:t>
            </a:r>
          </a:p>
          <a:p>
            <a:r>
              <a:rPr lang="en-US" dirty="0" err="1"/>
              <a:t>QueryByFreeText</a:t>
            </a:r>
            <a:r>
              <a:rPr lang="en-US" dirty="0"/>
              <a:t>: specifies a free text retrieval where optionally the focused or to be ignored fields can be declared.</a:t>
            </a:r>
          </a:p>
          <a:p>
            <a:r>
              <a:rPr lang="en-US" dirty="0" err="1"/>
              <a:t>SpatialQuery</a:t>
            </a:r>
            <a:r>
              <a:rPr lang="en-US" dirty="0"/>
              <a:t>: specifies the retrieval of spatial elements within media objects (e.g., a tree in an image), which may be connected by a specific spatial relation</a:t>
            </a:r>
          </a:p>
          <a:p>
            <a:r>
              <a:rPr lang="en-US" dirty="0" err="1"/>
              <a:t>TemporalQuery</a:t>
            </a:r>
            <a:r>
              <a:rPr lang="en-US" dirty="0"/>
              <a:t>: specifies the retrieval of temporal elements within media objects (e.g., a scene in a video), which may be connected by a specific temporal relation.</a:t>
            </a:r>
          </a:p>
        </p:txBody>
      </p:sp>
    </p:spTree>
    <p:extLst>
      <p:ext uri="{BB962C8B-B14F-4D97-AF65-F5344CB8AC3E}">
        <p14:creationId xmlns:p14="http://schemas.microsoft.com/office/powerpoint/2010/main" val="42088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pPr algn="just"/>
            <a:r>
              <a:rPr lang="en-US" b="1" dirty="0"/>
              <a:t>Image description approach</a:t>
            </a:r>
            <a:r>
              <a:rPr lang="en-US" dirty="0"/>
              <a:t> involves generating natural text annotations based on video frame content. In this approach deep neural network architecture matching image regions with natural language sentence parts is proposed, and </a:t>
            </a:r>
            <a:r>
              <a:rPr lang="en-US" b="1" dirty="0"/>
              <a:t>multimodal recurrent neural network </a:t>
            </a:r>
            <a:r>
              <a:rPr lang="en-US" dirty="0"/>
              <a:t>is proposed that takes images as input and generates their textual descriptions. Using this architecture one can for e.g. generate text descriptions for key frames extracted from video stream and build a searchable index. Since the proposed architecture is capable to generate sentences describing image regions defined by bounding boxes it is possible to apply complex search queries with spatial relations between objects within a key frame</a:t>
            </a:r>
          </a:p>
        </p:txBody>
      </p:sp>
    </p:spTree>
    <p:extLst>
      <p:ext uri="{BB962C8B-B14F-4D97-AF65-F5344CB8AC3E}">
        <p14:creationId xmlns:p14="http://schemas.microsoft.com/office/powerpoint/2010/main" val="100563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Continued…</a:t>
            </a:r>
          </a:p>
        </p:txBody>
      </p:sp>
      <p:sp>
        <p:nvSpPr>
          <p:cNvPr id="3" name="Content Placeholder 2"/>
          <p:cNvSpPr>
            <a:spLocks noGrp="1"/>
          </p:cNvSpPr>
          <p:nvPr>
            <p:ph idx="1"/>
          </p:nvPr>
        </p:nvSpPr>
        <p:spPr/>
        <p:txBody>
          <a:bodyPr/>
          <a:lstStyle/>
          <a:p>
            <a:r>
              <a:rPr lang="en-US" dirty="0"/>
              <a:t>In this paper </a:t>
            </a:r>
            <a:r>
              <a:rPr lang="en-US" b="1" dirty="0"/>
              <a:t>text descriptions</a:t>
            </a:r>
            <a:r>
              <a:rPr lang="en-US" dirty="0"/>
              <a:t> are generated for video shot i.e. a sequence of frames, using features extracted by CNN (similarly to [9]) and applying soft attention mechanism to generate a description for the shot in the whole.</a:t>
            </a:r>
          </a:p>
        </p:txBody>
      </p:sp>
    </p:spTree>
    <p:extLst>
      <p:ext uri="{BB962C8B-B14F-4D97-AF65-F5344CB8AC3E}">
        <p14:creationId xmlns:p14="http://schemas.microsoft.com/office/powerpoint/2010/main" val="359249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Methdology</a:t>
            </a:r>
          </a:p>
        </p:txBody>
      </p:sp>
      <p:sp>
        <p:nvSpPr>
          <p:cNvPr id="3" name="Content Placeholder 2"/>
          <p:cNvSpPr>
            <a:spLocks noGrp="1"/>
          </p:cNvSpPr>
          <p:nvPr>
            <p:ph idx="1"/>
          </p:nvPr>
        </p:nvSpPr>
        <p:spPr/>
        <p:txBody>
          <a:bodyPr/>
          <a:lstStyle/>
          <a:p>
            <a:pPr marL="0" indent="0">
              <a:buNone/>
            </a:pPr>
            <a:r>
              <a:rPr lang="en-US" dirty="0"/>
              <a:t>1.	Video Segmentation</a:t>
            </a:r>
          </a:p>
          <a:p>
            <a:pPr marL="0" indent="0">
              <a:buNone/>
            </a:pPr>
            <a:r>
              <a:rPr lang="en-US" dirty="0"/>
              <a:t>use of GoogLeNet network structure as primary source of semantic features extraction.</a:t>
            </a:r>
          </a:p>
          <a:p>
            <a:pPr marL="514350" indent="-514350">
              <a:buAutoNum type="arabicPeriod" startAt="2"/>
            </a:pPr>
            <a:r>
              <a:rPr lang="en-US" dirty="0"/>
              <a:t>Video Indexing</a:t>
            </a:r>
          </a:p>
          <a:p>
            <a:pPr marL="0" indent="0">
              <a:buNone/>
            </a:pPr>
            <a:r>
              <a:rPr lang="en-US" dirty="0"/>
              <a:t>Graph-based database for temporal, spatial and semantic properties indexing is proposed</a:t>
            </a:r>
          </a:p>
          <a:p>
            <a:pPr marL="514350" indent="-514350">
              <a:buAutoNum type="arabicPeriod" startAt="3"/>
            </a:pPr>
            <a:r>
              <a:rPr lang="en-US" dirty="0"/>
              <a:t>Search by Examples</a:t>
            </a:r>
          </a:p>
          <a:p>
            <a:pPr marL="0" indent="0">
              <a:buNone/>
            </a:pPr>
            <a:r>
              <a:rPr lang="en-US" dirty="0"/>
              <a:t>Video retrieval by sample video clip @0.86 precision</a:t>
            </a:r>
          </a:p>
          <a:p>
            <a:pPr marL="0" indent="0">
              <a:buNone/>
            </a:pPr>
            <a:endParaRPr lang="en-US" dirty="0"/>
          </a:p>
        </p:txBody>
      </p:sp>
    </p:spTree>
    <p:extLst>
      <p:ext uri="{BB962C8B-B14F-4D97-AF65-F5344CB8AC3E}">
        <p14:creationId xmlns:p14="http://schemas.microsoft.com/office/powerpoint/2010/main" val="97421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Google’s contribution</a:t>
            </a:r>
          </a:p>
        </p:txBody>
      </p:sp>
      <p:sp>
        <p:nvSpPr>
          <p:cNvPr id="3" name="Content Placeholder 2"/>
          <p:cNvSpPr>
            <a:spLocks noGrp="1"/>
          </p:cNvSpPr>
          <p:nvPr>
            <p:ph idx="1"/>
          </p:nvPr>
        </p:nvSpPr>
        <p:spPr/>
        <p:txBody>
          <a:bodyPr/>
          <a:lstStyle/>
          <a:p>
            <a:r>
              <a:rPr lang="en-US" u="sng" dirty="0">
                <a:hlinkClick r:id="rId2"/>
              </a:rPr>
              <a:t>Google Image Labeler</a:t>
            </a:r>
            <a:r>
              <a:rPr lang="en-US" dirty="0"/>
              <a:t>.  this game invited humans to pair up with another player over the web and simultaneously suggest keywords that describe a random image.</a:t>
            </a:r>
          </a:p>
          <a:p>
            <a:r>
              <a:rPr lang="en-US" dirty="0"/>
              <a:t> </a:t>
            </a:r>
            <a:r>
              <a:rPr lang="en-US" u="sng" dirty="0" err="1">
                <a:hlinkClick r:id="rId3"/>
              </a:rPr>
              <a:t>TinEye</a:t>
            </a:r>
            <a:r>
              <a:rPr lang="en-US" u="sng" dirty="0"/>
              <a:t> :using </a:t>
            </a:r>
            <a:r>
              <a:rPr lang="en-US" u="sng" dirty="0">
                <a:hlinkClick r:id="rId4"/>
              </a:rPr>
              <a:t>Google Reverse Image Lookup</a:t>
            </a:r>
            <a:r>
              <a:rPr lang="en-US" u="sng" dirty="0"/>
              <a:t>: </a:t>
            </a:r>
            <a:r>
              <a:rPr lang="en-US" dirty="0"/>
              <a:t>which uses image identification technology, rather than keywords, to find where images are being used on the web. This tool can be used to find similar images, and to discover how images have been modified</a:t>
            </a:r>
          </a:p>
        </p:txBody>
      </p:sp>
    </p:spTree>
    <p:extLst>
      <p:ext uri="{BB962C8B-B14F-4D97-AF65-F5344CB8AC3E}">
        <p14:creationId xmlns:p14="http://schemas.microsoft.com/office/powerpoint/2010/main" val="339363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Segmentation</a:t>
            </a:r>
            <a:br>
              <a:rPr lang="en-US" dirty="0"/>
            </a:br>
            <a:r>
              <a:rPr lang="en-US" sz="2800" b="1" dirty="0"/>
              <a:t>with semantic feature</a:t>
            </a:r>
          </a:p>
        </p:txBody>
      </p:sp>
      <p:sp>
        <p:nvSpPr>
          <p:cNvPr id="3" name="Content Placeholder 2"/>
          <p:cNvSpPr>
            <a:spLocks noGrp="1"/>
          </p:cNvSpPr>
          <p:nvPr>
            <p:ph idx="1"/>
          </p:nvPr>
        </p:nvSpPr>
        <p:spPr/>
        <p:txBody>
          <a:bodyPr/>
          <a:lstStyle/>
          <a:p>
            <a:r>
              <a:rPr lang="en-US" dirty="0"/>
              <a:t>Semantic features extraction by deep neural network </a:t>
            </a:r>
          </a:p>
          <a:p>
            <a:r>
              <a:rPr lang="en-US" dirty="0"/>
              <a:t>Shots cut by vector distance spikes between frames </a:t>
            </a:r>
          </a:p>
          <a:p>
            <a:r>
              <a:rPr lang="en-US" dirty="0"/>
              <a:t>Temporal pooling for shot semantics summarizing</a:t>
            </a:r>
          </a:p>
        </p:txBody>
      </p:sp>
    </p:spTree>
    <p:extLst>
      <p:ext uri="{BB962C8B-B14F-4D97-AF65-F5344CB8AC3E}">
        <p14:creationId xmlns:p14="http://schemas.microsoft.com/office/powerpoint/2010/main" val="330358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Film Segmentation Algorithm</a:t>
            </a:r>
          </a:p>
        </p:txBody>
      </p:sp>
      <p:pic>
        <p:nvPicPr>
          <p:cNvPr id="4" name="Content Placeholder 3"/>
          <p:cNvPicPr>
            <a:picLocks noGrp="1" noChangeAspect="1"/>
          </p:cNvPicPr>
          <p:nvPr>
            <p:ph idx="1"/>
          </p:nvPr>
        </p:nvPicPr>
        <p:blipFill>
          <a:blip r:embed="rId2"/>
          <a:stretch>
            <a:fillRect/>
          </a:stretch>
        </p:blipFill>
        <p:spPr>
          <a:xfrm>
            <a:off x="838200" y="1800665"/>
            <a:ext cx="6519203" cy="4459458"/>
          </a:xfrm>
          <a:prstGeom prst="rect">
            <a:avLst/>
          </a:prstGeom>
        </p:spPr>
      </p:pic>
    </p:spTree>
    <p:extLst>
      <p:ext uri="{BB962C8B-B14F-4D97-AF65-F5344CB8AC3E}">
        <p14:creationId xmlns:p14="http://schemas.microsoft.com/office/powerpoint/2010/main" val="144020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Segmentation Algorithm</a:t>
            </a:r>
          </a:p>
        </p:txBody>
      </p:sp>
      <p:sp>
        <p:nvSpPr>
          <p:cNvPr id="3" name="Content Placeholder 2"/>
          <p:cNvSpPr>
            <a:spLocks noGrp="1"/>
          </p:cNvSpPr>
          <p:nvPr>
            <p:ph idx="1"/>
          </p:nvPr>
        </p:nvSpPr>
        <p:spPr/>
        <p:txBody>
          <a:bodyPr>
            <a:normAutofit fontScale="77500" lnSpcReduction="20000"/>
          </a:bodyPr>
          <a:lstStyle/>
          <a:p>
            <a:r>
              <a:rPr lang="en-US" dirty="0"/>
              <a:t>Sub-sampling period S was chosen as a tradeoff between accuracy and speed, found value 320 </a:t>
            </a:r>
            <a:r>
              <a:rPr lang="en-US" dirty="0" err="1"/>
              <a:t>ms</a:t>
            </a:r>
            <a:r>
              <a:rPr lang="en-US" dirty="0"/>
              <a:t> (1/8th frame for standard movie frame rate) to be optimal.</a:t>
            </a:r>
          </a:p>
          <a:p>
            <a:r>
              <a:rPr lang="en-US" dirty="0"/>
              <a:t>Then applied </a:t>
            </a:r>
            <a:r>
              <a:rPr lang="en-US" dirty="0" err="1"/>
              <a:t>GetFeatureVector</a:t>
            </a:r>
            <a:r>
              <a:rPr lang="en-US" dirty="0"/>
              <a:t> function to the frame to get the feature vector that is used throughout all further operations of indexing and searching. This function includes pre-processing: image re-scaling into 256x256 BGR, selecting single central crop 224x224 and applying the CNN calculation. The function returns an output of the last average pooling layer of network [6] which has the dimension 1024</a:t>
            </a:r>
            <a:r>
              <a:rPr lang="en-US" b="1" dirty="0"/>
              <a:t>.</a:t>
            </a:r>
          </a:p>
          <a:p>
            <a:r>
              <a:rPr lang="en-US" dirty="0"/>
              <a:t>At step 5 distance between previous and current feature vectors. We are using squared Euclidean distance, however other choices are possible e.g. cosine distance.</a:t>
            </a:r>
          </a:p>
          <a:p>
            <a:r>
              <a:rPr lang="en-US" dirty="0"/>
              <a:t>We are using simple low-pass filter e.g. convolution of 4-window of last distance values with vector [0.1, 0.1, 0.1, 0.99]. Then at step 7 we check if filtered value of vector distance exceeds a threshold value, and add frame number to shot boundary list if it exceeds.</a:t>
            </a:r>
          </a:p>
          <a:p>
            <a:r>
              <a:rPr lang="en-US" dirty="0"/>
              <a:t>As a side product of Algorithm 1 we store feature vectors and classification vectors (CNN output) for every frame into a distributed key-value storage (Apache Cassandra)</a:t>
            </a:r>
            <a:endParaRPr lang="en-US" b="1" dirty="0"/>
          </a:p>
          <a:p>
            <a:endParaRPr lang="en-US" dirty="0"/>
          </a:p>
        </p:txBody>
      </p:sp>
    </p:spTree>
    <p:extLst>
      <p:ext uri="{BB962C8B-B14F-4D97-AF65-F5344CB8AC3E}">
        <p14:creationId xmlns:p14="http://schemas.microsoft.com/office/powerpoint/2010/main" val="193460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Papers</a:t>
            </a:r>
          </a:p>
        </p:txBody>
      </p:sp>
      <p:sp>
        <p:nvSpPr>
          <p:cNvPr id="3" name="Content Placeholder 2"/>
          <p:cNvSpPr>
            <a:spLocks noGrp="1"/>
          </p:cNvSpPr>
          <p:nvPr>
            <p:ph idx="1"/>
          </p:nvPr>
        </p:nvSpPr>
        <p:spPr/>
        <p:txBody>
          <a:bodyPr/>
          <a:lstStyle/>
          <a:p>
            <a:r>
              <a:rPr lang="en-US" dirty="0"/>
              <a:t>Large-Scale Video Retrieval Using Image Queries by Andre Araujo</a:t>
            </a:r>
          </a:p>
          <a:p>
            <a:r>
              <a:rPr lang="en-US" dirty="0"/>
              <a:t>Deep Learning Based Semantic Video Indexing and Retrieval by</a:t>
            </a:r>
          </a:p>
          <a:p>
            <a:pPr marL="0" indent="0">
              <a:buNone/>
            </a:pPr>
            <a:r>
              <a:rPr lang="en-US" dirty="0"/>
              <a:t>   Anna </a:t>
            </a:r>
            <a:r>
              <a:rPr lang="en-US" dirty="0" err="1"/>
              <a:t>Podlesnaya</a:t>
            </a:r>
            <a:r>
              <a:rPr lang="en-US" dirty="0"/>
              <a:t>, Sergey </a:t>
            </a:r>
            <a:r>
              <a:rPr lang="en-US" dirty="0" err="1"/>
              <a:t>Podlesnyy</a:t>
            </a:r>
            <a:endParaRPr lang="en-US" dirty="0"/>
          </a:p>
          <a:p>
            <a:endParaRPr lang="en-US" dirty="0"/>
          </a:p>
        </p:txBody>
      </p:sp>
    </p:spTree>
    <p:extLst>
      <p:ext uri="{BB962C8B-B14F-4D97-AF65-F5344CB8AC3E}">
        <p14:creationId xmlns:p14="http://schemas.microsoft.com/office/powerpoint/2010/main" val="309939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690688"/>
            <a:ext cx="10848975" cy="4651350"/>
          </a:xfrm>
          <a:prstGeom prst="rect">
            <a:avLst/>
          </a:prstGeom>
        </p:spPr>
      </p:pic>
    </p:spTree>
    <p:extLst>
      <p:ext uri="{BB962C8B-B14F-4D97-AF65-F5344CB8AC3E}">
        <p14:creationId xmlns:p14="http://schemas.microsoft.com/office/powerpoint/2010/main" val="355226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 Algorithm</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5108" y="1786597"/>
            <a:ext cx="10539353" cy="4811152"/>
          </a:xfrm>
          <a:prstGeom prst="rect">
            <a:avLst/>
          </a:prstGeom>
        </p:spPr>
      </p:pic>
    </p:spTree>
    <p:extLst>
      <p:ext uri="{BB962C8B-B14F-4D97-AF65-F5344CB8AC3E}">
        <p14:creationId xmlns:p14="http://schemas.microsoft.com/office/powerpoint/2010/main" val="162591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a:t>
            </a:r>
          </a:p>
        </p:txBody>
      </p:sp>
      <p:sp>
        <p:nvSpPr>
          <p:cNvPr id="3" name="Content Placeholder 2"/>
          <p:cNvSpPr>
            <a:spLocks noGrp="1"/>
          </p:cNvSpPr>
          <p:nvPr>
            <p:ph idx="1"/>
          </p:nvPr>
        </p:nvSpPr>
        <p:spPr/>
        <p:txBody>
          <a:bodyPr/>
          <a:lstStyle/>
          <a:p>
            <a:r>
              <a:rPr lang="en-US" dirty="0"/>
              <a:t>presenting a video indexing and retrieval architecture based on unified semantic features extracted from video by deep learning algorithms, namely by convolutional neural networks.</a:t>
            </a:r>
          </a:p>
          <a:p>
            <a:pPr marL="0" indent="0">
              <a:buNone/>
            </a:pPr>
            <a:endParaRPr lang="en-US" dirty="0"/>
          </a:p>
          <a:p>
            <a:r>
              <a:rPr lang="en-US" dirty="0"/>
              <a:t>Implementation of said query types</a:t>
            </a:r>
          </a:p>
        </p:txBody>
      </p:sp>
    </p:spTree>
    <p:extLst>
      <p:ext uri="{BB962C8B-B14F-4D97-AF65-F5344CB8AC3E}">
        <p14:creationId xmlns:p14="http://schemas.microsoft.com/office/powerpoint/2010/main" val="2194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0E15-B998-4C23-8E1E-CAB99E40AB92}"/>
              </a:ext>
            </a:extLst>
          </p:cNvPr>
          <p:cNvSpPr>
            <a:spLocks noGrp="1"/>
          </p:cNvSpPr>
          <p:nvPr>
            <p:ph type="ctrTitle"/>
          </p:nvPr>
        </p:nvSpPr>
        <p:spPr/>
        <p:txBody>
          <a:bodyPr/>
          <a:lstStyle/>
          <a:p>
            <a:r>
              <a:rPr lang="en-US" dirty="0"/>
              <a:t>Video indexing</a:t>
            </a:r>
          </a:p>
        </p:txBody>
      </p:sp>
      <p:sp>
        <p:nvSpPr>
          <p:cNvPr id="3" name="Subtitle 2">
            <a:extLst>
              <a:ext uri="{FF2B5EF4-FFF2-40B4-BE49-F238E27FC236}">
                <a16:creationId xmlns:a16="http://schemas.microsoft.com/office/drawing/2014/main" id="{0D7E0372-66B9-4982-BC7D-46B09F7D31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9635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81B3-AF13-4EDB-918D-675C0B6A61F8}"/>
              </a:ext>
            </a:extLst>
          </p:cNvPr>
          <p:cNvSpPr>
            <a:spLocks noGrp="1"/>
          </p:cNvSpPr>
          <p:nvPr>
            <p:ph type="title"/>
          </p:nvPr>
        </p:nvSpPr>
        <p:spPr/>
        <p:txBody>
          <a:bodyPr/>
          <a:lstStyle/>
          <a:p>
            <a:r>
              <a:rPr lang="en-US" dirty="0"/>
              <a:t>Graph-oriented indexing </a:t>
            </a:r>
          </a:p>
        </p:txBody>
      </p:sp>
      <p:sp>
        <p:nvSpPr>
          <p:cNvPr id="3" name="Content Placeholder 2">
            <a:extLst>
              <a:ext uri="{FF2B5EF4-FFF2-40B4-BE49-F238E27FC236}">
                <a16:creationId xmlns:a16="http://schemas.microsoft.com/office/drawing/2014/main" id="{DA76C0E7-CF26-4B91-A11E-C2A529264F4B}"/>
              </a:ext>
            </a:extLst>
          </p:cNvPr>
          <p:cNvSpPr>
            <a:spLocks noGrp="1"/>
          </p:cNvSpPr>
          <p:nvPr>
            <p:ph idx="1"/>
          </p:nvPr>
        </p:nvSpPr>
        <p:spPr>
          <a:xfrm>
            <a:off x="697522" y="1488001"/>
            <a:ext cx="11288151" cy="4351338"/>
          </a:xfrm>
        </p:spPr>
        <p:txBody>
          <a:bodyPr>
            <a:normAutofit/>
          </a:bodyPr>
          <a:lstStyle/>
          <a:p>
            <a:pPr algn="just"/>
            <a:r>
              <a:rPr lang="en-US" sz="2400" dirty="0"/>
              <a:t>A graph structure for building a video index is introduce. This is partially due to the fact that trained model use predicts categories within ImageNet contest framework which uses Wordnet lexical database. </a:t>
            </a:r>
          </a:p>
          <a:p>
            <a:pPr algn="just"/>
            <a:r>
              <a:rPr lang="en-US" sz="2400" dirty="0"/>
              <a:t>This opens wide possibilities for video retrieval by description e.g. by a query for videos where an object being part of some general category is required. </a:t>
            </a:r>
          </a:p>
          <a:p>
            <a:pPr marL="0" indent="0" algn="just">
              <a:buNone/>
            </a:pPr>
            <a:r>
              <a:rPr lang="en-US" sz="2400" dirty="0"/>
              <a:t>The Wordnet lexical database with graph is represented as: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DD6E505-42D9-4DEC-B259-1E86781BCB61}"/>
              </a:ext>
            </a:extLst>
          </p:cNvPr>
          <p:cNvPicPr>
            <a:picLocks noChangeAspect="1"/>
          </p:cNvPicPr>
          <p:nvPr/>
        </p:nvPicPr>
        <p:blipFill>
          <a:blip r:embed="rId2"/>
          <a:stretch>
            <a:fillRect/>
          </a:stretch>
        </p:blipFill>
        <p:spPr>
          <a:xfrm>
            <a:off x="3342339" y="4087959"/>
            <a:ext cx="5102086" cy="1224070"/>
          </a:xfrm>
          <a:prstGeom prst="rect">
            <a:avLst/>
          </a:prstGeom>
        </p:spPr>
      </p:pic>
    </p:spTree>
    <p:extLst>
      <p:ext uri="{BB962C8B-B14F-4D97-AF65-F5344CB8AC3E}">
        <p14:creationId xmlns:p14="http://schemas.microsoft.com/office/powerpoint/2010/main" val="69832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6C92-8258-4342-BD49-CA72FFDEC0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D66B30-8C8F-4874-8D93-C2AE0D0B501E}"/>
              </a:ext>
            </a:extLst>
          </p:cNvPr>
          <p:cNvSpPr>
            <a:spLocks noGrp="1"/>
          </p:cNvSpPr>
          <p:nvPr>
            <p:ph idx="1"/>
          </p:nvPr>
        </p:nvSpPr>
        <p:spPr/>
        <p:txBody>
          <a:bodyPr>
            <a:normAutofit/>
          </a:bodyPr>
          <a:lstStyle/>
          <a:p>
            <a:r>
              <a:rPr lang="en-US" dirty="0"/>
              <a:t>They have used CNN trained for ILSVRC2014 competition [7]. It was trained for 1000 categories, majority of which were dogs and flowers species as well as many other animals. </a:t>
            </a:r>
          </a:p>
          <a:p>
            <a:r>
              <a:rPr lang="en-US" dirty="0"/>
              <a:t>The main unit of graph-based representation of videos is a shot. CNN classifier more accurately categorizes shots than single frames. From user experience point of view, retrieving shots is natural in case of video searching. </a:t>
            </a:r>
          </a:p>
          <a:p>
            <a:r>
              <a:rPr lang="en-US" dirty="0"/>
              <a:t>Therefore they chose BBC Natural World (2006) series of 102 movies, each approx. 45 minutes long for evaluating the proposed system.</a:t>
            </a:r>
          </a:p>
        </p:txBody>
      </p:sp>
    </p:spTree>
    <p:extLst>
      <p:ext uri="{BB962C8B-B14F-4D97-AF65-F5344CB8AC3E}">
        <p14:creationId xmlns:p14="http://schemas.microsoft.com/office/powerpoint/2010/main" val="69740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E7BD-39B5-454F-AD0F-1040048486DD}"/>
              </a:ext>
            </a:extLst>
          </p:cNvPr>
          <p:cNvSpPr>
            <a:spLocks noGrp="1"/>
          </p:cNvSpPr>
          <p:nvPr>
            <p:ph type="title"/>
          </p:nvPr>
        </p:nvSpPr>
        <p:spPr>
          <a:xfrm>
            <a:off x="838200" y="365126"/>
            <a:ext cx="10515600" cy="725738"/>
          </a:xfrm>
        </p:spPr>
        <p:txBody>
          <a:bodyPr/>
          <a:lstStyle/>
          <a:p>
            <a:endParaRPr lang="en-US" dirty="0"/>
          </a:p>
        </p:txBody>
      </p:sp>
      <p:sp>
        <p:nvSpPr>
          <p:cNvPr id="3" name="Content Placeholder 2">
            <a:extLst>
              <a:ext uri="{FF2B5EF4-FFF2-40B4-BE49-F238E27FC236}">
                <a16:creationId xmlns:a16="http://schemas.microsoft.com/office/drawing/2014/main" id="{4C8D9D95-0FB3-4FC3-9CD1-2F85933C72D7}"/>
              </a:ext>
            </a:extLst>
          </p:cNvPr>
          <p:cNvSpPr>
            <a:spLocks noGrp="1"/>
          </p:cNvSpPr>
          <p:nvPr>
            <p:ph idx="1"/>
          </p:nvPr>
        </p:nvSpPr>
        <p:spPr>
          <a:xfrm>
            <a:off x="838200" y="1392488"/>
            <a:ext cx="11129211" cy="4351338"/>
          </a:xfrm>
        </p:spPr>
        <p:txBody>
          <a:bodyPr>
            <a:normAutofit lnSpcReduction="10000"/>
          </a:bodyPr>
          <a:lstStyle/>
          <a:p>
            <a:r>
              <a:rPr lang="en-US" dirty="0"/>
              <a:t>Video processing is simply represents as classifying every frame with single CNN.</a:t>
            </a:r>
          </a:p>
          <a:p>
            <a:r>
              <a:rPr lang="en-US" dirty="0"/>
              <a:t> In reality they could apply numerous classifiers e.g. place classifier, faces detector and classifier, salient objects detector and classifier.</a:t>
            </a:r>
          </a:p>
          <a:p>
            <a:r>
              <a:rPr lang="en-US" dirty="0"/>
              <a:t> Having applied all that classifiers they might obtain numerous tags for a frame. </a:t>
            </a:r>
          </a:p>
          <a:p>
            <a:r>
              <a:rPr lang="en-US" dirty="0"/>
              <a:t>Moreover, these tags may also have structure e.g. if we detect two salient objects we may consider spatial relationship between them: which object is atop or right to the second one.</a:t>
            </a:r>
          </a:p>
          <a:p>
            <a:r>
              <a:rPr lang="en-US" dirty="0"/>
              <a:t> Therefore it becomes natural to represent a film as a graph:</a:t>
            </a:r>
          </a:p>
          <a:p>
            <a:endParaRPr lang="en-US" dirty="0"/>
          </a:p>
        </p:txBody>
      </p:sp>
      <p:pic>
        <p:nvPicPr>
          <p:cNvPr id="4" name="Picture 3">
            <a:extLst>
              <a:ext uri="{FF2B5EF4-FFF2-40B4-BE49-F238E27FC236}">
                <a16:creationId xmlns:a16="http://schemas.microsoft.com/office/drawing/2014/main" id="{C4F50048-3C05-4A32-839D-F381DBE20117}"/>
              </a:ext>
            </a:extLst>
          </p:cNvPr>
          <p:cNvPicPr>
            <a:picLocks noChangeAspect="1"/>
          </p:cNvPicPr>
          <p:nvPr/>
        </p:nvPicPr>
        <p:blipFill>
          <a:blip r:embed="rId2"/>
          <a:stretch>
            <a:fillRect/>
          </a:stretch>
        </p:blipFill>
        <p:spPr>
          <a:xfrm>
            <a:off x="2534653" y="5310939"/>
            <a:ext cx="6464967" cy="1202155"/>
          </a:xfrm>
          <a:prstGeom prst="rect">
            <a:avLst/>
          </a:prstGeom>
        </p:spPr>
      </p:pic>
    </p:spTree>
    <p:extLst>
      <p:ext uri="{BB962C8B-B14F-4D97-AF65-F5344CB8AC3E}">
        <p14:creationId xmlns:p14="http://schemas.microsoft.com/office/powerpoint/2010/main" val="1089619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1925-493F-4828-AC06-81CC32B2DB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7E16F1-733A-4223-8D49-0F840FBE01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1ADBAE-7F7C-4C6A-BEE7-56F34FB7FAFC}"/>
              </a:ext>
            </a:extLst>
          </p:cNvPr>
          <p:cNvPicPr>
            <a:picLocks noChangeAspect="1"/>
          </p:cNvPicPr>
          <p:nvPr/>
        </p:nvPicPr>
        <p:blipFill>
          <a:blip r:embed="rId2"/>
          <a:stretch>
            <a:fillRect/>
          </a:stretch>
        </p:blipFill>
        <p:spPr>
          <a:xfrm>
            <a:off x="1251284" y="1027906"/>
            <a:ext cx="9192127" cy="4548939"/>
          </a:xfrm>
          <a:prstGeom prst="rect">
            <a:avLst/>
          </a:prstGeom>
        </p:spPr>
      </p:pic>
    </p:spTree>
    <p:extLst>
      <p:ext uri="{BB962C8B-B14F-4D97-AF65-F5344CB8AC3E}">
        <p14:creationId xmlns:p14="http://schemas.microsoft.com/office/powerpoint/2010/main" val="3611315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D396-57E7-43C5-9CAD-FC63DC5FA107}"/>
              </a:ext>
            </a:extLst>
          </p:cNvPr>
          <p:cNvSpPr>
            <a:spLocks noGrp="1"/>
          </p:cNvSpPr>
          <p:nvPr>
            <p:ph type="title"/>
          </p:nvPr>
        </p:nvSpPr>
        <p:spPr/>
        <p:txBody>
          <a:bodyPr/>
          <a:lstStyle/>
          <a:p>
            <a:r>
              <a:rPr lang="en-US" dirty="0"/>
              <a:t>Neo4j Graph oriented database</a:t>
            </a:r>
          </a:p>
        </p:txBody>
      </p:sp>
      <p:sp>
        <p:nvSpPr>
          <p:cNvPr id="3" name="Content Placeholder 2">
            <a:extLst>
              <a:ext uri="{FF2B5EF4-FFF2-40B4-BE49-F238E27FC236}">
                <a16:creationId xmlns:a16="http://schemas.microsoft.com/office/drawing/2014/main" id="{13A66A00-81BE-4FC1-B075-6E86E2578A18}"/>
              </a:ext>
            </a:extLst>
          </p:cNvPr>
          <p:cNvSpPr>
            <a:spLocks noGrp="1"/>
          </p:cNvSpPr>
          <p:nvPr>
            <p:ph idx="1"/>
          </p:nvPr>
        </p:nvSpPr>
        <p:spPr/>
        <p:txBody>
          <a:bodyPr/>
          <a:lstStyle/>
          <a:p>
            <a:pPr algn="just"/>
            <a:r>
              <a:rPr lang="en-US" dirty="0"/>
              <a:t>World's leading graph database, with native graph storage and processing.(column, document oriented and key value oriented database.)</a:t>
            </a:r>
          </a:p>
          <a:p>
            <a:pPr algn="just"/>
            <a:r>
              <a:rPr lang="en-US" dirty="0"/>
              <a:t>Property graph model and Cypher query language makes it easy to understand.</a:t>
            </a:r>
          </a:p>
          <a:p>
            <a:pPr algn="just"/>
            <a:r>
              <a:rPr lang="en-US" dirty="0"/>
              <a:t>Described by its developers as an ACID-compliant transactional database with native graph storage and processing.</a:t>
            </a:r>
          </a:p>
          <a:p>
            <a:pPr algn="just"/>
            <a:r>
              <a:rPr lang="en-US" dirty="0"/>
              <a:t>Neo4j is the most popular graph database according to </a:t>
            </a:r>
            <a:r>
              <a:rPr lang="en-US" dirty="0">
                <a:hlinkClick r:id="rId3" tooltip="DB-Engines (page does not exist)"/>
              </a:rPr>
              <a:t>DB-Engines</a:t>
            </a:r>
            <a:r>
              <a:rPr lang="en-US" dirty="0"/>
              <a:t> ranking.</a:t>
            </a:r>
          </a:p>
          <a:p>
            <a:pPr algn="just"/>
            <a:endParaRPr lang="en-US" dirty="0"/>
          </a:p>
        </p:txBody>
      </p:sp>
    </p:spTree>
    <p:extLst>
      <p:ext uri="{BB962C8B-B14F-4D97-AF65-F5344CB8AC3E}">
        <p14:creationId xmlns:p14="http://schemas.microsoft.com/office/powerpoint/2010/main" val="2897060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CD94-3D58-4D29-BD4A-E096E63ADC5D}"/>
              </a:ext>
            </a:extLst>
          </p:cNvPr>
          <p:cNvSpPr>
            <a:spLocks noGrp="1"/>
          </p:cNvSpPr>
          <p:nvPr>
            <p:ph type="title"/>
          </p:nvPr>
        </p:nvSpPr>
        <p:spPr/>
        <p:txBody>
          <a:bodyPr/>
          <a:lstStyle/>
          <a:p>
            <a:r>
              <a:rPr lang="en-US" dirty="0"/>
              <a:t>Neo4j basic structure </a:t>
            </a:r>
          </a:p>
        </p:txBody>
      </p:sp>
      <p:sp>
        <p:nvSpPr>
          <p:cNvPr id="3" name="Content Placeholder 2">
            <a:extLst>
              <a:ext uri="{FF2B5EF4-FFF2-40B4-BE49-F238E27FC236}">
                <a16:creationId xmlns:a16="http://schemas.microsoft.com/office/drawing/2014/main" id="{1A5A6ECD-746C-4EBB-8400-19ADB82EAA6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F002E9E-2199-46DB-BF68-A9F6838683D4}"/>
              </a:ext>
            </a:extLst>
          </p:cNvPr>
          <p:cNvPicPr>
            <a:picLocks noChangeAspect="1"/>
          </p:cNvPicPr>
          <p:nvPr/>
        </p:nvPicPr>
        <p:blipFill>
          <a:blip r:embed="rId2"/>
          <a:stretch>
            <a:fillRect/>
          </a:stretch>
        </p:blipFill>
        <p:spPr>
          <a:xfrm>
            <a:off x="1541797" y="1825625"/>
            <a:ext cx="8388267" cy="3180556"/>
          </a:xfrm>
          <a:prstGeom prst="rect">
            <a:avLst/>
          </a:prstGeom>
        </p:spPr>
      </p:pic>
    </p:spTree>
    <p:extLst>
      <p:ext uri="{BB962C8B-B14F-4D97-AF65-F5344CB8AC3E}">
        <p14:creationId xmlns:p14="http://schemas.microsoft.com/office/powerpoint/2010/main" val="139168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Problem statement</a:t>
            </a:r>
          </a:p>
          <a:p>
            <a:r>
              <a:rPr lang="en-US" dirty="0"/>
              <a:t>Introduction</a:t>
            </a:r>
          </a:p>
          <a:p>
            <a:r>
              <a:rPr lang="en-US" dirty="0"/>
              <a:t>Motivation</a:t>
            </a:r>
          </a:p>
          <a:p>
            <a:r>
              <a:rPr lang="en-US" dirty="0"/>
              <a:t>GLOSS: Glossary of Servers Server</a:t>
            </a:r>
          </a:p>
          <a:p>
            <a:r>
              <a:rPr lang="en-US" dirty="0"/>
              <a:t>Distributed IR system</a:t>
            </a:r>
          </a:p>
          <a:p>
            <a:r>
              <a:rPr lang="en-US" dirty="0"/>
              <a:t>Query throughput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99346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8E99-F1F0-48BA-9CDA-82CE385D9101}"/>
              </a:ext>
            </a:extLst>
          </p:cNvPr>
          <p:cNvSpPr>
            <a:spLocks noGrp="1"/>
          </p:cNvSpPr>
          <p:nvPr>
            <p:ph type="title"/>
          </p:nvPr>
        </p:nvSpPr>
        <p:spPr>
          <a:xfrm>
            <a:off x="1896979" y="3076240"/>
            <a:ext cx="10515600" cy="1325563"/>
          </a:xfrm>
        </p:spPr>
        <p:txBody>
          <a:bodyPr/>
          <a:lstStyle/>
          <a:p>
            <a:r>
              <a:rPr lang="en-US" dirty="0"/>
              <a:t>Searching by Structured Queries</a:t>
            </a:r>
          </a:p>
        </p:txBody>
      </p:sp>
    </p:spTree>
    <p:extLst>
      <p:ext uri="{BB962C8B-B14F-4D97-AF65-F5344CB8AC3E}">
        <p14:creationId xmlns:p14="http://schemas.microsoft.com/office/powerpoint/2010/main" val="1495763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4C3E6B-1DF6-4ED1-8917-12A7CE1C9B94}"/>
              </a:ext>
            </a:extLst>
          </p:cNvPr>
          <p:cNvPicPr>
            <a:picLocks noChangeAspect="1"/>
          </p:cNvPicPr>
          <p:nvPr/>
        </p:nvPicPr>
        <p:blipFill>
          <a:blip r:embed="rId2"/>
          <a:stretch>
            <a:fillRect/>
          </a:stretch>
        </p:blipFill>
        <p:spPr>
          <a:xfrm>
            <a:off x="368969" y="647951"/>
            <a:ext cx="4124826" cy="1193716"/>
          </a:xfrm>
          <a:prstGeom prst="rect">
            <a:avLst/>
          </a:prstGeom>
        </p:spPr>
      </p:pic>
      <p:sp>
        <p:nvSpPr>
          <p:cNvPr id="3" name="Content Placeholder 2">
            <a:extLst>
              <a:ext uri="{FF2B5EF4-FFF2-40B4-BE49-F238E27FC236}">
                <a16:creationId xmlns:a16="http://schemas.microsoft.com/office/drawing/2014/main" id="{CC7E16F1-733A-4223-8D49-0F840FBE0168}"/>
              </a:ext>
            </a:extLst>
          </p:cNvPr>
          <p:cNvSpPr>
            <a:spLocks noGrp="1"/>
          </p:cNvSpPr>
          <p:nvPr>
            <p:ph idx="1"/>
          </p:nvPr>
        </p:nvSpPr>
        <p:spPr>
          <a:xfrm>
            <a:off x="5261811" y="2951746"/>
            <a:ext cx="6577263" cy="3433011"/>
          </a:xfrm>
        </p:spPr>
        <p:txBody>
          <a:bodyPr>
            <a:normAutofit/>
          </a:bodyPr>
          <a:lstStyle/>
          <a:p>
            <a:pPr algn="just"/>
            <a:r>
              <a:rPr lang="en-US" sz="2400" dirty="0"/>
              <a:t>Basic Cypher syntax rules denote graph nodes in round brackets and edges in square brackets. </a:t>
            </a:r>
          </a:p>
          <a:p>
            <a:pPr algn="just"/>
            <a:r>
              <a:rPr lang="en-US" sz="2400" dirty="0"/>
              <a:t>Thus query (3) matches nodes of type Shot: NSHOTS, see (2) linked to nodes of type Wordnet: NNOUNS, see (1) having </a:t>
            </a:r>
            <a:r>
              <a:rPr lang="en-US" sz="2400" dirty="0" err="1"/>
              <a:t>synset</a:t>
            </a:r>
            <a:r>
              <a:rPr lang="en-US" sz="2400" dirty="0"/>
              <a:t> zebra with edge of type Category having weight greater than 0.1.</a:t>
            </a:r>
          </a:p>
          <a:p>
            <a:pPr algn="just"/>
            <a:r>
              <a:rPr lang="en-US" sz="2400" dirty="0"/>
              <a:t> Edge of type Category corresponds to ECATEGORIES in (2). Neo4j provides indexing by nodes/edges attributes</a:t>
            </a:r>
          </a:p>
        </p:txBody>
      </p:sp>
      <p:pic>
        <p:nvPicPr>
          <p:cNvPr id="4" name="Picture 3">
            <a:extLst>
              <a:ext uri="{FF2B5EF4-FFF2-40B4-BE49-F238E27FC236}">
                <a16:creationId xmlns:a16="http://schemas.microsoft.com/office/drawing/2014/main" id="{4F1ADBAE-7F7C-4C6A-BEE7-56F34FB7FAFC}"/>
              </a:ext>
            </a:extLst>
          </p:cNvPr>
          <p:cNvPicPr>
            <a:picLocks noChangeAspect="1"/>
          </p:cNvPicPr>
          <p:nvPr/>
        </p:nvPicPr>
        <p:blipFill>
          <a:blip r:embed="rId3"/>
          <a:stretch>
            <a:fillRect/>
          </a:stretch>
        </p:blipFill>
        <p:spPr>
          <a:xfrm>
            <a:off x="368969" y="2306219"/>
            <a:ext cx="4539915" cy="4255001"/>
          </a:xfrm>
          <a:prstGeom prst="rect">
            <a:avLst/>
          </a:prstGeom>
        </p:spPr>
      </p:pic>
      <p:pic>
        <p:nvPicPr>
          <p:cNvPr id="6" name="Picture 5">
            <a:extLst>
              <a:ext uri="{FF2B5EF4-FFF2-40B4-BE49-F238E27FC236}">
                <a16:creationId xmlns:a16="http://schemas.microsoft.com/office/drawing/2014/main" id="{C059DA13-B81B-4586-A49C-EA6CA17534D5}"/>
              </a:ext>
            </a:extLst>
          </p:cNvPr>
          <p:cNvPicPr>
            <a:picLocks noChangeAspect="1"/>
          </p:cNvPicPr>
          <p:nvPr/>
        </p:nvPicPr>
        <p:blipFill>
          <a:blip r:embed="rId4"/>
          <a:stretch>
            <a:fillRect/>
          </a:stretch>
        </p:blipFill>
        <p:spPr>
          <a:xfrm>
            <a:off x="5374107" y="1438095"/>
            <a:ext cx="6464967" cy="1202155"/>
          </a:xfrm>
          <a:prstGeom prst="rect">
            <a:avLst/>
          </a:prstGeom>
        </p:spPr>
      </p:pic>
      <p:pic>
        <p:nvPicPr>
          <p:cNvPr id="7" name="Picture 6">
            <a:extLst>
              <a:ext uri="{FF2B5EF4-FFF2-40B4-BE49-F238E27FC236}">
                <a16:creationId xmlns:a16="http://schemas.microsoft.com/office/drawing/2014/main" id="{35DF5FA3-F9E3-4981-BD61-7E3EFB9313A6}"/>
              </a:ext>
            </a:extLst>
          </p:cNvPr>
          <p:cNvPicPr>
            <a:picLocks noChangeAspect="1"/>
          </p:cNvPicPr>
          <p:nvPr/>
        </p:nvPicPr>
        <p:blipFill>
          <a:blip r:embed="rId5"/>
          <a:stretch>
            <a:fillRect/>
          </a:stretch>
        </p:blipFill>
        <p:spPr>
          <a:xfrm>
            <a:off x="5756762" y="214025"/>
            <a:ext cx="5102086" cy="1224070"/>
          </a:xfrm>
          <a:prstGeom prst="rect">
            <a:avLst/>
          </a:prstGeom>
        </p:spPr>
      </p:pic>
    </p:spTree>
    <p:extLst>
      <p:ext uri="{BB962C8B-B14F-4D97-AF65-F5344CB8AC3E}">
        <p14:creationId xmlns:p14="http://schemas.microsoft.com/office/powerpoint/2010/main" val="75311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8E99-F1F0-48BA-9CDA-82CE385D9101}"/>
              </a:ext>
            </a:extLst>
          </p:cNvPr>
          <p:cNvSpPr>
            <a:spLocks noGrp="1"/>
          </p:cNvSpPr>
          <p:nvPr>
            <p:ph type="title"/>
          </p:nvPr>
        </p:nvSpPr>
        <p:spPr>
          <a:xfrm>
            <a:off x="1896979" y="3076240"/>
            <a:ext cx="10515600" cy="1325563"/>
          </a:xfrm>
        </p:spPr>
        <p:txBody>
          <a:bodyPr/>
          <a:lstStyle/>
          <a:p>
            <a:r>
              <a:rPr lang="en-US" dirty="0"/>
              <a:t>Searching by Sample Video</a:t>
            </a:r>
          </a:p>
        </p:txBody>
      </p:sp>
    </p:spTree>
    <p:extLst>
      <p:ext uri="{BB962C8B-B14F-4D97-AF65-F5344CB8AC3E}">
        <p14:creationId xmlns:p14="http://schemas.microsoft.com/office/powerpoint/2010/main" val="3774575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2E2D-0E00-4F7F-B110-EE8E3C2552B8}"/>
              </a:ext>
            </a:extLst>
          </p:cNvPr>
          <p:cNvSpPr>
            <a:spLocks noGrp="1"/>
          </p:cNvSpPr>
          <p:nvPr>
            <p:ph type="title"/>
          </p:nvPr>
        </p:nvSpPr>
        <p:spPr/>
        <p:txBody>
          <a:bodyPr/>
          <a:lstStyle/>
          <a:p>
            <a:r>
              <a:rPr lang="en-US" dirty="0"/>
              <a:t>Searching by Sample Video</a:t>
            </a:r>
          </a:p>
        </p:txBody>
      </p:sp>
      <p:sp>
        <p:nvSpPr>
          <p:cNvPr id="3" name="Content Placeholder 2">
            <a:extLst>
              <a:ext uri="{FF2B5EF4-FFF2-40B4-BE49-F238E27FC236}">
                <a16:creationId xmlns:a16="http://schemas.microsoft.com/office/drawing/2014/main" id="{37F52FEB-7E9F-490F-A707-E0EB623D8B44}"/>
              </a:ext>
            </a:extLst>
          </p:cNvPr>
          <p:cNvSpPr>
            <a:spLocks noGrp="1"/>
          </p:cNvSpPr>
          <p:nvPr>
            <p:ph idx="1"/>
          </p:nvPr>
        </p:nvSpPr>
        <p:spPr/>
        <p:txBody>
          <a:bodyPr>
            <a:normAutofit lnSpcReduction="10000"/>
          </a:bodyPr>
          <a:lstStyle/>
          <a:p>
            <a:pPr algn="just"/>
            <a:r>
              <a:rPr lang="en-US" dirty="0"/>
              <a:t>Video retrieval by sample clip is important in content production (finding footage in archives) and in duplicates finding (for legal purposes and for archives deduplication). </a:t>
            </a:r>
          </a:p>
          <a:p>
            <a:pPr algn="just"/>
            <a:r>
              <a:rPr lang="en-US" dirty="0"/>
              <a:t>A brute force solution involves comparing distance between sample clip feature vector and every other shot’s feature vector with some threshold, and including the shots having smaller distance to the sample into the search results. </a:t>
            </a:r>
          </a:p>
          <a:p>
            <a:pPr algn="just"/>
            <a:r>
              <a:rPr lang="en-US" dirty="0"/>
              <a:t>Another solution Fisher vector </a:t>
            </a:r>
          </a:p>
          <a:p>
            <a:pPr algn="just"/>
            <a:r>
              <a:rPr lang="en-US" dirty="0"/>
              <a:t>The FV is an image representation obtained by pooling local image features. It is frequently used as a global image descriptor in visual classification.</a:t>
            </a:r>
          </a:p>
        </p:txBody>
      </p:sp>
    </p:spTree>
    <p:extLst>
      <p:ext uri="{BB962C8B-B14F-4D97-AF65-F5344CB8AC3E}">
        <p14:creationId xmlns:p14="http://schemas.microsoft.com/office/powerpoint/2010/main" val="4198136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F1BD-81CC-4B97-BF70-FEF7938ACDCF}"/>
              </a:ext>
            </a:extLst>
          </p:cNvPr>
          <p:cNvSpPr>
            <a:spLocks noGrp="1"/>
          </p:cNvSpPr>
          <p:nvPr>
            <p:ph type="title"/>
          </p:nvPr>
        </p:nvSpPr>
        <p:spPr/>
        <p:txBody>
          <a:bodyPr/>
          <a:lstStyle/>
          <a:p>
            <a:r>
              <a:rPr lang="en-US" dirty="0"/>
              <a:t>Searching by Sample Video</a:t>
            </a:r>
          </a:p>
        </p:txBody>
      </p:sp>
      <p:pic>
        <p:nvPicPr>
          <p:cNvPr id="4" name="Picture 3">
            <a:extLst>
              <a:ext uri="{FF2B5EF4-FFF2-40B4-BE49-F238E27FC236}">
                <a16:creationId xmlns:a16="http://schemas.microsoft.com/office/drawing/2014/main" id="{FA4FE4A8-9769-4F01-8CA9-7A152062F6DC}"/>
              </a:ext>
            </a:extLst>
          </p:cNvPr>
          <p:cNvPicPr>
            <a:picLocks noChangeAspect="1"/>
          </p:cNvPicPr>
          <p:nvPr/>
        </p:nvPicPr>
        <p:blipFill>
          <a:blip r:embed="rId2"/>
          <a:stretch>
            <a:fillRect/>
          </a:stretch>
        </p:blipFill>
        <p:spPr>
          <a:xfrm>
            <a:off x="1081892" y="790648"/>
            <a:ext cx="9708027" cy="5103715"/>
          </a:xfrm>
          <a:prstGeom prst="rect">
            <a:avLst/>
          </a:prstGeom>
        </p:spPr>
      </p:pic>
    </p:spTree>
    <p:extLst>
      <p:ext uri="{BB962C8B-B14F-4D97-AF65-F5344CB8AC3E}">
        <p14:creationId xmlns:p14="http://schemas.microsoft.com/office/powerpoint/2010/main" val="3331405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0656-6B7B-4C60-B516-A13B7EFE180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C766107-53D5-49B4-BF87-AD6F0A592EE9}"/>
              </a:ext>
            </a:extLst>
          </p:cNvPr>
          <p:cNvSpPr>
            <a:spLocks noGrp="1"/>
          </p:cNvSpPr>
          <p:nvPr>
            <p:ph idx="1"/>
          </p:nvPr>
        </p:nvSpPr>
        <p:spPr/>
        <p:txBody>
          <a:bodyPr>
            <a:normAutofit/>
          </a:bodyPr>
          <a:lstStyle/>
          <a:p>
            <a:pPr algn="just"/>
            <a:r>
              <a:rPr lang="en-US" dirty="0"/>
              <a:t>We showed in this work that feature vector </a:t>
            </a:r>
            <a:r>
              <a:rPr lang="en-US" dirty="0" err="1"/>
              <a:t>fv</a:t>
            </a:r>
            <a:r>
              <a:rPr lang="en-US" dirty="0"/>
              <a:t> extracted by CNN contains enough semantic information for segmenting raw video into shots; </a:t>
            </a:r>
          </a:p>
          <a:p>
            <a:pPr algn="just"/>
            <a:r>
              <a:rPr lang="en-US" dirty="0"/>
              <a:t>Retrieving video shots by keywords</a:t>
            </a:r>
          </a:p>
          <a:p>
            <a:pPr algn="just"/>
            <a:r>
              <a:rPr lang="en-US" dirty="0"/>
              <a:t>Retrieving videos by sample video clip </a:t>
            </a:r>
          </a:p>
          <a:p>
            <a:pPr algn="just"/>
            <a:r>
              <a:rPr lang="en-US" dirty="0"/>
              <a:t>All that is needed for indexing is a single pass of feature vector extraction and storing into the database. </a:t>
            </a:r>
          </a:p>
        </p:txBody>
      </p:sp>
    </p:spTree>
    <p:extLst>
      <p:ext uri="{BB962C8B-B14F-4D97-AF65-F5344CB8AC3E}">
        <p14:creationId xmlns:p14="http://schemas.microsoft.com/office/powerpoint/2010/main" val="57950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Today its estimated that around 85% of data is multimedia, and its called dark matter of digital age. Fundamental challenge is to make sense of that data; as these data show us what's going on at personal level and what's going on with society as well</a:t>
            </a:r>
          </a:p>
          <a:p>
            <a:r>
              <a:rPr lang="en-US" dirty="0"/>
              <a:t>Well-established methods for searching, navigating, and retrieving broadcast quality video content rely on transcripts obtained from manual annotating, close captioning and/or speech recognition</a:t>
            </a:r>
          </a:p>
          <a:p>
            <a:pPr marL="0" indent="0">
              <a:buNone/>
            </a:pPr>
            <a:endParaRPr lang="en-US" dirty="0"/>
          </a:p>
        </p:txBody>
      </p:sp>
    </p:spTree>
    <p:extLst>
      <p:ext uri="{BB962C8B-B14F-4D97-AF65-F5344CB8AC3E}">
        <p14:creationId xmlns:p14="http://schemas.microsoft.com/office/powerpoint/2010/main" val="156456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p:txBody>
          <a:bodyPr/>
          <a:lstStyle/>
          <a:p>
            <a:pPr marL="0" indent="0">
              <a:buClr>
                <a:schemeClr val="tx1"/>
              </a:buClr>
              <a:buNone/>
            </a:pPr>
            <a:r>
              <a:rPr lang="en-US" sz="2400" b="1" dirty="0">
                <a:solidFill>
                  <a:srgbClr val="339966"/>
                </a:solidFill>
              </a:rPr>
              <a:t>Need for Visual Information Retrieval Systems has become apparent when</a:t>
            </a:r>
          </a:p>
          <a:p>
            <a:pPr lvl="1">
              <a:buClr>
                <a:schemeClr val="tx1"/>
              </a:buClr>
            </a:pPr>
            <a:r>
              <a:rPr lang="en-US" sz="2000" dirty="0"/>
              <a:t>digital archives were released. </a:t>
            </a:r>
          </a:p>
          <a:p>
            <a:pPr lvl="1">
              <a:buClr>
                <a:schemeClr val="tx1"/>
              </a:buClr>
            </a:pPr>
            <a:r>
              <a:rPr lang="en-US" sz="2000" dirty="0"/>
              <a:t>distribution of image and video data though large-bandwidth computer networks emerged</a:t>
            </a:r>
          </a:p>
          <a:p>
            <a:pPr lvl="1">
              <a:buClr>
                <a:schemeClr val="tx1"/>
              </a:buClr>
            </a:pPr>
            <a:r>
              <a:rPr lang="en-US" sz="2000" dirty="0"/>
              <a:t>more prominent as we progress to the wireless era!</a:t>
            </a:r>
          </a:p>
          <a:p>
            <a:endParaRPr lang="en-US" dirty="0"/>
          </a:p>
        </p:txBody>
      </p:sp>
    </p:spTree>
    <p:extLst>
      <p:ext uri="{BB962C8B-B14F-4D97-AF65-F5344CB8AC3E}">
        <p14:creationId xmlns:p14="http://schemas.microsoft.com/office/powerpoint/2010/main" val="153912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152" y="234210"/>
            <a:ext cx="11655380" cy="6349470"/>
          </a:xfrm>
          <a:prstGeom prst="rect">
            <a:avLst/>
          </a:prstGeom>
        </p:spPr>
      </p:pic>
    </p:spTree>
    <p:extLst>
      <p:ext uri="{BB962C8B-B14F-4D97-AF65-F5344CB8AC3E}">
        <p14:creationId xmlns:p14="http://schemas.microsoft.com/office/powerpoint/2010/main" val="97038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0362"/>
            <a:ext cx="10515600" cy="1325563"/>
          </a:xfrm>
        </p:spPr>
        <p:txBody>
          <a:bodyPr/>
          <a:lstStyle/>
          <a:p>
            <a:pPr algn="ctr"/>
            <a:r>
              <a:rPr lang="en-US" dirty="0"/>
              <a:t>Introduction</a:t>
            </a:r>
            <a:br>
              <a:rPr lang="en-US" dirty="0"/>
            </a:br>
            <a:endParaRPr lang="en-US" dirty="0"/>
          </a:p>
        </p:txBody>
      </p:sp>
    </p:spTree>
    <p:extLst>
      <p:ext uri="{BB962C8B-B14F-4D97-AF65-F5344CB8AC3E}">
        <p14:creationId xmlns:p14="http://schemas.microsoft.com/office/powerpoint/2010/main" val="342995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Recognition Problems Addressed Already</a:t>
            </a:r>
          </a:p>
        </p:txBody>
      </p:sp>
      <p:sp>
        <p:nvSpPr>
          <p:cNvPr id="3" name="Content Placeholder 2"/>
          <p:cNvSpPr>
            <a:spLocks noGrp="1"/>
          </p:cNvSpPr>
          <p:nvPr>
            <p:ph idx="1"/>
          </p:nvPr>
        </p:nvSpPr>
        <p:spPr>
          <a:xfrm>
            <a:off x="838199" y="1825625"/>
            <a:ext cx="10920211" cy="4351338"/>
          </a:xfrm>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838200" y="1825624"/>
            <a:ext cx="6631546" cy="3913459"/>
          </a:xfrm>
          <a:prstGeom prst="rect">
            <a:avLst/>
          </a:prstGeom>
        </p:spPr>
      </p:pic>
      <p:sp>
        <p:nvSpPr>
          <p:cNvPr id="5" name="Rectangle 4"/>
          <p:cNvSpPr/>
          <p:nvPr/>
        </p:nvSpPr>
        <p:spPr>
          <a:xfrm>
            <a:off x="838199" y="5628068"/>
            <a:ext cx="10211874" cy="10947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Many other recognition problems exist such as Pose estimation, Activity recognition </a:t>
            </a:r>
            <a:r>
              <a:rPr lang="en-US" b="1" dirty="0" err="1">
                <a:solidFill>
                  <a:schemeClr val="tx1"/>
                </a:solidFill>
              </a:rPr>
              <a:t>etc</a:t>
            </a:r>
            <a:endParaRPr lang="en-US" b="1" dirty="0">
              <a:solidFill>
                <a:schemeClr val="tx1"/>
              </a:solidFill>
            </a:endParaRPr>
          </a:p>
          <a:p>
            <a:endParaRPr lang="en-US" dirty="0"/>
          </a:p>
          <a:p>
            <a:pPr algn="ctr"/>
            <a:endParaRPr lang="en-US" dirty="0"/>
          </a:p>
        </p:txBody>
      </p:sp>
    </p:spTree>
    <p:extLst>
      <p:ext uri="{BB962C8B-B14F-4D97-AF65-F5344CB8AC3E}">
        <p14:creationId xmlns:p14="http://schemas.microsoft.com/office/powerpoint/2010/main" val="15148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bwMode="auto">
          <a:xfrm>
            <a:off x="1601788" y="1447800"/>
            <a:ext cx="8991600" cy="457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pPr marL="0" indent="0">
              <a:lnSpc>
                <a:spcPct val="90000"/>
              </a:lnSpc>
              <a:buClr>
                <a:schemeClr val="tx1"/>
              </a:buClr>
              <a:buNone/>
            </a:pPr>
            <a:r>
              <a:rPr lang="en-US" sz="2000" b="1" dirty="0"/>
              <a:t>Video conveys information from multiple planes of communication</a:t>
            </a:r>
          </a:p>
          <a:p>
            <a:pPr lvl="1">
              <a:lnSpc>
                <a:spcPct val="90000"/>
              </a:lnSpc>
              <a:buClr>
                <a:schemeClr val="tx1"/>
              </a:buClr>
            </a:pPr>
            <a:r>
              <a:rPr lang="en-US" sz="2000" dirty="0"/>
              <a:t>How the frames are linked together using</a:t>
            </a:r>
            <a:r>
              <a:rPr lang="en-US" sz="2000" b="1" dirty="0">
                <a:solidFill>
                  <a:srgbClr val="339966"/>
                </a:solidFill>
              </a:rPr>
              <a:t> </a:t>
            </a:r>
            <a:r>
              <a:rPr lang="en-US" sz="2000" b="1" dirty="0">
                <a:solidFill>
                  <a:schemeClr val="accent2"/>
                </a:solidFill>
              </a:rPr>
              <a:t>editing effects</a:t>
            </a:r>
            <a:r>
              <a:rPr lang="en-US" sz="2000" b="1" dirty="0">
                <a:solidFill>
                  <a:srgbClr val="339966"/>
                </a:solidFill>
              </a:rPr>
              <a:t> </a:t>
            </a:r>
            <a:r>
              <a:rPr lang="en-US" sz="2000" dirty="0"/>
              <a:t>(cuts, fades, dissolves, </a:t>
            </a:r>
            <a:r>
              <a:rPr lang="en-US" sz="2000" dirty="0" err="1"/>
              <a:t>etc</a:t>
            </a:r>
            <a:r>
              <a:rPr lang="en-US" sz="2000" dirty="0"/>
              <a:t>).</a:t>
            </a:r>
          </a:p>
          <a:p>
            <a:pPr lvl="1">
              <a:lnSpc>
                <a:spcPct val="90000"/>
              </a:lnSpc>
              <a:buClr>
                <a:schemeClr val="tx1"/>
              </a:buClr>
            </a:pPr>
            <a:r>
              <a:rPr lang="en-US" sz="2000" dirty="0"/>
              <a:t>What is in the frames (</a:t>
            </a:r>
            <a:r>
              <a:rPr lang="en-US" sz="2000" dirty="0" err="1"/>
              <a:t>characters,story</a:t>
            </a:r>
            <a:r>
              <a:rPr lang="en-US" sz="2000" dirty="0"/>
              <a:t> content, etc.)</a:t>
            </a:r>
          </a:p>
          <a:p>
            <a:pPr marL="0" indent="0">
              <a:lnSpc>
                <a:spcPct val="90000"/>
              </a:lnSpc>
              <a:buClr>
                <a:schemeClr val="tx1"/>
              </a:buClr>
              <a:buNone/>
            </a:pPr>
            <a:r>
              <a:rPr lang="en-US" sz="2000" b="1" dirty="0"/>
              <a:t>Each type of video (commercials, news, movies, sport) has its own peculiar characteristics.</a:t>
            </a:r>
          </a:p>
          <a:p>
            <a:pPr marL="0" indent="0">
              <a:lnSpc>
                <a:spcPct val="90000"/>
              </a:lnSpc>
              <a:buClr>
                <a:schemeClr val="tx1"/>
              </a:buClr>
              <a:buNone/>
            </a:pPr>
            <a:r>
              <a:rPr lang="en-US" sz="2000" b="1" dirty="0"/>
              <a:t>Basic Terminology</a:t>
            </a:r>
          </a:p>
          <a:p>
            <a:pPr lvl="1">
              <a:lnSpc>
                <a:spcPct val="90000"/>
              </a:lnSpc>
              <a:buClr>
                <a:schemeClr val="tx1"/>
              </a:buClr>
            </a:pPr>
            <a:r>
              <a:rPr lang="en-US" sz="1800" b="1" dirty="0"/>
              <a:t>Frame: </a:t>
            </a:r>
            <a:r>
              <a:rPr lang="en-US" sz="1800" dirty="0"/>
              <a:t>basic unit of information usually samples at 1/25 or 1/30 of a second.</a:t>
            </a:r>
          </a:p>
          <a:p>
            <a:pPr lvl="1">
              <a:lnSpc>
                <a:spcPct val="90000"/>
              </a:lnSpc>
              <a:buClr>
                <a:schemeClr val="tx1"/>
              </a:buClr>
            </a:pPr>
            <a:r>
              <a:rPr lang="en-US" sz="1800" b="1" dirty="0"/>
              <a:t>Shot: </a:t>
            </a:r>
            <a:r>
              <a:rPr lang="en-US" sz="1800" dirty="0"/>
              <a:t>A set of frames between a camera turn-on and a camera turn-off</a:t>
            </a:r>
          </a:p>
          <a:p>
            <a:pPr lvl="1">
              <a:lnSpc>
                <a:spcPct val="90000"/>
              </a:lnSpc>
              <a:buClr>
                <a:schemeClr val="tx1"/>
              </a:buClr>
            </a:pPr>
            <a:r>
              <a:rPr lang="en-US" sz="1800" b="1" dirty="0"/>
              <a:t>Clip: </a:t>
            </a:r>
            <a:r>
              <a:rPr lang="en-US" sz="1800" dirty="0"/>
              <a:t>A set of frames with some semantic content</a:t>
            </a:r>
          </a:p>
          <a:p>
            <a:pPr lvl="1">
              <a:lnSpc>
                <a:spcPct val="90000"/>
              </a:lnSpc>
              <a:buClr>
                <a:schemeClr val="tx1"/>
              </a:buClr>
            </a:pPr>
            <a:r>
              <a:rPr lang="en-US" sz="1800" b="1" dirty="0"/>
              <a:t>Episodes:</a:t>
            </a:r>
            <a:r>
              <a:rPr lang="en-US" sz="1800" dirty="0"/>
              <a:t> An hierarchy of shots; </a:t>
            </a:r>
          </a:p>
          <a:p>
            <a:pPr lvl="1">
              <a:lnSpc>
                <a:spcPct val="90000"/>
              </a:lnSpc>
              <a:buClr>
                <a:schemeClr val="tx1"/>
              </a:buClr>
            </a:pPr>
            <a:r>
              <a:rPr lang="en-US" sz="1800" b="1" dirty="0"/>
              <a:t>Scene:</a:t>
            </a:r>
            <a:r>
              <a:rPr lang="en-US" sz="1800" dirty="0"/>
              <a:t> A collection of consecutive shots that share simultaneity is space, time, and action (e.g. a dialog scene).</a:t>
            </a:r>
          </a:p>
          <a:p>
            <a:pPr marL="0" indent="0">
              <a:lnSpc>
                <a:spcPct val="90000"/>
              </a:lnSpc>
              <a:buClr>
                <a:schemeClr val="tx1"/>
              </a:buClr>
              <a:buNone/>
            </a:pPr>
            <a:r>
              <a:rPr lang="en-US" sz="2000" b="1" dirty="0"/>
              <a:t>Video is accessed through browsing and navigation</a:t>
            </a:r>
          </a:p>
        </p:txBody>
      </p:sp>
      <p:sp>
        <p:nvSpPr>
          <p:cNvPr id="259075" name="Rectangle 3"/>
          <p:cNvSpPr>
            <a:spLocks noGrp="1" noChangeArrowheads="1"/>
          </p:cNvSpPr>
          <p:nvPr>
            <p:ph type="title"/>
          </p:nvPr>
        </p:nvSpPr>
        <p:spPr bwMode="auto">
          <a:xfrm>
            <a:off x="3354388" y="381000"/>
            <a:ext cx="7315200" cy="914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sz="3200" b="1" dirty="0">
                <a:effectLst>
                  <a:outerShdw blurRad="38100" dist="38100" dir="2700000" algn="tl">
                    <a:srgbClr val="C0C0C0"/>
                  </a:outerShdw>
                </a:effectLst>
                <a:latin typeface="Garamond" panose="02020404030301010803" pitchFamily="18" charset="0"/>
              </a:rPr>
              <a:t>Retrieval systems for video</a:t>
            </a:r>
            <a:endParaRPr lang="en-GB" sz="3200" b="1" dirty="0">
              <a:effectLst>
                <a:outerShdw blurRad="38100" dist="38100" dir="2700000" algn="tl">
                  <a:srgbClr val="C0C0C0"/>
                </a:outerShdw>
              </a:effectLst>
              <a:latin typeface="Garamond" panose="02020404030301010803" pitchFamily="18" charset="0"/>
            </a:endParaRPr>
          </a:p>
        </p:txBody>
      </p:sp>
    </p:spTree>
    <p:extLst>
      <p:ext uri="{BB962C8B-B14F-4D97-AF65-F5344CB8AC3E}">
        <p14:creationId xmlns:p14="http://schemas.microsoft.com/office/powerpoint/2010/main" val="3740974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1581</Words>
  <Application>Microsoft Office PowerPoint</Application>
  <PresentationFormat>Widescreen</PresentationFormat>
  <Paragraphs>116</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Garamond</vt:lpstr>
      <vt:lpstr>Office Theme</vt:lpstr>
      <vt:lpstr>Video Search &amp; Retrieval</vt:lpstr>
      <vt:lpstr>Papers</vt:lpstr>
      <vt:lpstr>Outline</vt:lpstr>
      <vt:lpstr>Problem Statement</vt:lpstr>
      <vt:lpstr>Continued….</vt:lpstr>
      <vt:lpstr>PowerPoint Presentation</vt:lpstr>
      <vt:lpstr>Introduction </vt:lpstr>
      <vt:lpstr>Recognition Problems Addressed Already</vt:lpstr>
      <vt:lpstr>Retrieval systems for video</vt:lpstr>
      <vt:lpstr>Retrieval systems for video </vt:lpstr>
      <vt:lpstr>MPQF( MPEG Query Format)</vt:lpstr>
      <vt:lpstr>Query Types for Video Search and Retrieval</vt:lpstr>
      <vt:lpstr>Related Work</vt:lpstr>
      <vt:lpstr>Related Work Continued…</vt:lpstr>
      <vt:lpstr>Methdology</vt:lpstr>
      <vt:lpstr>Google’s contribution</vt:lpstr>
      <vt:lpstr>Video Segmentation with semantic feature</vt:lpstr>
      <vt:lpstr>Film Segmentation Algorithm</vt:lpstr>
      <vt:lpstr>Video Segmentation Algorithm</vt:lpstr>
      <vt:lpstr>Feature Extraction</vt:lpstr>
      <vt:lpstr>Segmentation Algorithm</vt:lpstr>
      <vt:lpstr>Contribution</vt:lpstr>
      <vt:lpstr>Video indexing</vt:lpstr>
      <vt:lpstr>Graph-oriented indexing </vt:lpstr>
      <vt:lpstr>PowerPoint Presentation</vt:lpstr>
      <vt:lpstr>PowerPoint Presentation</vt:lpstr>
      <vt:lpstr>PowerPoint Presentation</vt:lpstr>
      <vt:lpstr>Neo4j Graph oriented database</vt:lpstr>
      <vt:lpstr>Neo4j basic structure </vt:lpstr>
      <vt:lpstr>Searching by Structured Queries</vt:lpstr>
      <vt:lpstr>PowerPoint Presentation</vt:lpstr>
      <vt:lpstr>Searching by Sample Video</vt:lpstr>
      <vt:lpstr>Searching by Sample Video</vt:lpstr>
      <vt:lpstr>Searching by Sample Video</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Semantic Video Indexing and Retrieval</dc:title>
  <dc:creator>Ashar</dc:creator>
  <cp:lastModifiedBy>Ashar</cp:lastModifiedBy>
  <cp:revision>23</cp:revision>
  <dcterms:created xsi:type="dcterms:W3CDTF">2017-11-19T22:23:25Z</dcterms:created>
  <dcterms:modified xsi:type="dcterms:W3CDTF">2017-11-20T10:22:07Z</dcterms:modified>
</cp:coreProperties>
</file>