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Poppins Bold" charset="1" panose="00000800000000000000"/>
      <p:regular r:id="rId15"/>
    </p:embeddedFont>
    <p:embeddedFont>
      <p:font typeface="Poppins" charset="1" panose="000005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TextBox 3" id="3"/>
          <p:cNvSpPr txBox="true"/>
          <p:nvPr/>
        </p:nvSpPr>
        <p:spPr>
          <a:xfrm rot="0">
            <a:off x="1028700" y="781050"/>
            <a:ext cx="9592218" cy="3200726"/>
          </a:xfrm>
          <a:prstGeom prst="rect">
            <a:avLst/>
          </a:prstGeom>
        </p:spPr>
        <p:txBody>
          <a:bodyPr anchor="t" rtlCol="false" tIns="0" lIns="0" bIns="0" rIns="0">
            <a:spAutoFit/>
          </a:bodyPr>
          <a:lstStyle/>
          <a:p>
            <a:pPr algn="l">
              <a:lnSpc>
                <a:spcPts val="12578"/>
              </a:lnSpc>
            </a:pPr>
            <a:r>
              <a:rPr lang="en-US" sz="8984" b="true">
                <a:solidFill>
                  <a:srgbClr val="FFFFFF"/>
                </a:solidFill>
                <a:latin typeface="Poppins Bold"/>
                <a:ea typeface="Poppins Bold"/>
                <a:cs typeface="Poppins Bold"/>
                <a:sym typeface="Poppins Bold"/>
              </a:rPr>
              <a:t>NEXAGEN STUDENT HUB</a:t>
            </a:r>
          </a:p>
        </p:txBody>
      </p:sp>
      <p:sp>
        <p:nvSpPr>
          <p:cNvPr name="TextBox 4" id="4"/>
          <p:cNvSpPr txBox="true"/>
          <p:nvPr/>
        </p:nvSpPr>
        <p:spPr>
          <a:xfrm rot="0">
            <a:off x="1028700" y="4558287"/>
            <a:ext cx="7088425" cy="2972131"/>
          </a:xfrm>
          <a:prstGeom prst="rect">
            <a:avLst/>
          </a:prstGeom>
        </p:spPr>
        <p:txBody>
          <a:bodyPr anchor="t" rtlCol="false" tIns="0" lIns="0" bIns="0" rIns="0">
            <a:spAutoFit/>
          </a:bodyPr>
          <a:lstStyle/>
          <a:p>
            <a:pPr algn="l">
              <a:lnSpc>
                <a:spcPts val="4706"/>
              </a:lnSpc>
            </a:pPr>
            <a:r>
              <a:rPr lang="en-US" sz="3361">
                <a:solidFill>
                  <a:srgbClr val="FFFFFF"/>
                </a:solidFill>
                <a:latin typeface="Poppins"/>
                <a:ea typeface="Poppins"/>
                <a:cs typeface="Poppins"/>
                <a:sym typeface="Poppins"/>
              </a:rPr>
              <a:t>Presented by :</a:t>
            </a:r>
          </a:p>
          <a:p>
            <a:pPr algn="l">
              <a:lnSpc>
                <a:spcPts val="4706"/>
              </a:lnSpc>
            </a:pPr>
            <a:r>
              <a:rPr lang="en-US" sz="3361">
                <a:solidFill>
                  <a:srgbClr val="FFFFFF"/>
                </a:solidFill>
                <a:latin typeface="Poppins"/>
                <a:ea typeface="Poppins"/>
                <a:cs typeface="Poppins"/>
                <a:sym typeface="Poppins"/>
              </a:rPr>
              <a:t>Ayesha </a:t>
            </a:r>
          </a:p>
          <a:p>
            <a:pPr algn="l">
              <a:lnSpc>
                <a:spcPts val="4706"/>
              </a:lnSpc>
            </a:pPr>
            <a:r>
              <a:rPr lang="en-US" sz="3361">
                <a:solidFill>
                  <a:srgbClr val="FFFFFF"/>
                </a:solidFill>
                <a:latin typeface="Poppins"/>
                <a:ea typeface="Poppins"/>
                <a:cs typeface="Poppins"/>
                <a:sym typeface="Poppins"/>
              </a:rPr>
              <a:t>Samiya</a:t>
            </a:r>
          </a:p>
          <a:p>
            <a:pPr algn="l">
              <a:lnSpc>
                <a:spcPts val="4706"/>
              </a:lnSpc>
            </a:pPr>
            <a:r>
              <a:rPr lang="en-US" sz="3361">
                <a:solidFill>
                  <a:srgbClr val="FFFFFF"/>
                </a:solidFill>
                <a:latin typeface="Poppins"/>
                <a:ea typeface="Poppins"/>
                <a:cs typeface="Poppins"/>
                <a:sym typeface="Poppins"/>
              </a:rPr>
              <a:t>Zarnab</a:t>
            </a:r>
          </a:p>
          <a:p>
            <a:pPr algn="l">
              <a:lnSpc>
                <a:spcPts val="4706"/>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4" r="0" b="-814"/>
            </a:stretch>
          </a:blipFill>
        </p:spPr>
      </p:sp>
      <p:grpSp>
        <p:nvGrpSpPr>
          <p:cNvPr name="Group 3" id="3"/>
          <p:cNvGrpSpPr/>
          <p:nvPr/>
        </p:nvGrpSpPr>
        <p:grpSpPr>
          <a:xfrm rot="0">
            <a:off x="1634679" y="1442420"/>
            <a:ext cx="15018641" cy="7402160"/>
            <a:chOff x="0" y="0"/>
            <a:chExt cx="3955527" cy="1949540"/>
          </a:xfrm>
        </p:grpSpPr>
        <p:sp>
          <p:nvSpPr>
            <p:cNvPr name="Freeform 4" id="4"/>
            <p:cNvSpPr/>
            <p:nvPr/>
          </p:nvSpPr>
          <p:spPr>
            <a:xfrm flipH="false" flipV="false" rot="0">
              <a:off x="0" y="0"/>
              <a:ext cx="3955527" cy="1949540"/>
            </a:xfrm>
            <a:custGeom>
              <a:avLst/>
              <a:gdLst/>
              <a:ahLst/>
              <a:cxnLst/>
              <a:rect r="r" b="b" t="t" l="l"/>
              <a:pathLst>
                <a:path h="1949540" w="3955527">
                  <a:moveTo>
                    <a:pt x="26290" y="0"/>
                  </a:moveTo>
                  <a:lnTo>
                    <a:pt x="3929237" y="0"/>
                  </a:lnTo>
                  <a:cubicBezTo>
                    <a:pt x="3943757" y="0"/>
                    <a:pt x="3955527" y="11770"/>
                    <a:pt x="3955527" y="26290"/>
                  </a:cubicBezTo>
                  <a:lnTo>
                    <a:pt x="3955527" y="1923250"/>
                  </a:lnTo>
                  <a:cubicBezTo>
                    <a:pt x="3955527" y="1937770"/>
                    <a:pt x="3943757" y="1949540"/>
                    <a:pt x="3929237" y="1949540"/>
                  </a:cubicBezTo>
                  <a:lnTo>
                    <a:pt x="26290" y="1949540"/>
                  </a:lnTo>
                  <a:cubicBezTo>
                    <a:pt x="11770" y="1949540"/>
                    <a:pt x="0" y="1937770"/>
                    <a:pt x="0" y="1923250"/>
                  </a:cubicBezTo>
                  <a:lnTo>
                    <a:pt x="0" y="26290"/>
                  </a:lnTo>
                  <a:cubicBezTo>
                    <a:pt x="0" y="11770"/>
                    <a:pt x="11770" y="0"/>
                    <a:pt x="26290" y="0"/>
                  </a:cubicBezTo>
                  <a:close/>
                </a:path>
              </a:pathLst>
            </a:custGeom>
            <a:solidFill>
              <a:srgbClr val="FFFFFF">
                <a:alpha val="74902"/>
              </a:srgbClr>
            </a:solidFill>
          </p:spPr>
        </p:sp>
        <p:sp>
          <p:nvSpPr>
            <p:cNvPr name="TextBox 5" id="5"/>
            <p:cNvSpPr txBox="true"/>
            <p:nvPr/>
          </p:nvSpPr>
          <p:spPr>
            <a:xfrm>
              <a:off x="0" y="-57150"/>
              <a:ext cx="3955527" cy="200669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3796412" y="1506230"/>
            <a:ext cx="10249152" cy="2400406"/>
          </a:xfrm>
          <a:prstGeom prst="rect">
            <a:avLst/>
          </a:prstGeom>
        </p:spPr>
        <p:txBody>
          <a:bodyPr anchor="t" rtlCol="false" tIns="0" lIns="0" bIns="0" rIns="0">
            <a:spAutoFit/>
          </a:bodyPr>
          <a:lstStyle/>
          <a:p>
            <a:pPr algn="ctr">
              <a:lnSpc>
                <a:spcPts val="9372"/>
              </a:lnSpc>
            </a:pPr>
            <a:r>
              <a:rPr lang="en-US" b="true" sz="6694">
                <a:solidFill>
                  <a:srgbClr val="0A152F"/>
                </a:solidFill>
                <a:latin typeface="Poppins Bold"/>
                <a:ea typeface="Poppins Bold"/>
                <a:cs typeface="Poppins Bold"/>
                <a:sym typeface="Poppins Bold"/>
              </a:rPr>
              <a:t>NEXAGEN STUDENT-HUB SYSTEM</a:t>
            </a:r>
          </a:p>
        </p:txBody>
      </p:sp>
      <p:sp>
        <p:nvSpPr>
          <p:cNvPr name="TextBox 7" id="7"/>
          <p:cNvSpPr txBox="true"/>
          <p:nvPr/>
        </p:nvSpPr>
        <p:spPr>
          <a:xfrm rot="0">
            <a:off x="3211755" y="4216566"/>
            <a:ext cx="11864489" cy="4169619"/>
          </a:xfrm>
          <a:prstGeom prst="rect">
            <a:avLst/>
          </a:prstGeom>
        </p:spPr>
        <p:txBody>
          <a:bodyPr anchor="t" rtlCol="false" tIns="0" lIns="0" bIns="0" rIns="0">
            <a:spAutoFit/>
          </a:bodyPr>
          <a:lstStyle/>
          <a:p>
            <a:pPr algn="ctr">
              <a:lnSpc>
                <a:spcPts val="3803"/>
              </a:lnSpc>
            </a:pPr>
          </a:p>
          <a:p>
            <a:pPr algn="ctr">
              <a:lnSpc>
                <a:spcPts val="4223"/>
              </a:lnSpc>
            </a:pPr>
            <a:r>
              <a:rPr lang="en-US" sz="3016">
                <a:solidFill>
                  <a:srgbClr val="0A152F"/>
                </a:solidFill>
                <a:latin typeface="Poppins"/>
                <a:ea typeface="Poppins"/>
                <a:cs typeface="Poppins"/>
                <a:sym typeface="Poppins"/>
              </a:rPr>
              <a:t>NexaGen is a student-centric platform designed to simplify academic management by providing quick access to essential information such as schedules, deadlines, teacher contacts, and more. It bridges the gap between students and university administration for efficient communication and resource management.</a:t>
            </a:r>
          </a:p>
          <a:p>
            <a:pPr algn="ctr">
              <a:lnSpc>
                <a:spcPts val="3803"/>
              </a:lnSpc>
            </a:pPr>
            <a:r>
              <a:rPr lang="en-US" sz="2716">
                <a:solidFill>
                  <a:srgbClr val="0A152F"/>
                </a:solidFill>
                <a:latin typeface="Poppins"/>
                <a:ea typeface="Poppins"/>
                <a:cs typeface="Poppins"/>
                <a:sym typeface="Poppins"/>
              </a:rPr>
              <a: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4" r="0" b="-814"/>
            </a:stretch>
          </a:blipFill>
        </p:spPr>
      </p:sp>
      <p:sp>
        <p:nvSpPr>
          <p:cNvPr name="TextBox 3" id="3"/>
          <p:cNvSpPr txBox="true"/>
          <p:nvPr/>
        </p:nvSpPr>
        <p:spPr>
          <a:xfrm rot="0">
            <a:off x="1028700" y="908947"/>
            <a:ext cx="10623835" cy="3104906"/>
          </a:xfrm>
          <a:prstGeom prst="rect">
            <a:avLst/>
          </a:prstGeom>
        </p:spPr>
        <p:txBody>
          <a:bodyPr anchor="t" rtlCol="false" tIns="0" lIns="0" bIns="0" rIns="0">
            <a:spAutoFit/>
          </a:bodyPr>
          <a:lstStyle/>
          <a:p>
            <a:pPr algn="l">
              <a:lnSpc>
                <a:spcPts val="8132"/>
              </a:lnSpc>
            </a:pPr>
            <a:r>
              <a:rPr lang="en-US" sz="5809" b="true">
                <a:solidFill>
                  <a:srgbClr val="FFFFFF"/>
                </a:solidFill>
                <a:latin typeface="Poppins Bold"/>
                <a:ea typeface="Poppins Bold"/>
                <a:cs typeface="Poppins Bold"/>
                <a:sym typeface="Poppins Bold"/>
              </a:rPr>
              <a:t>TECHNOLOGIES AND DESIGN PRINCIPLES(GRASP):</a:t>
            </a:r>
          </a:p>
          <a:p>
            <a:pPr algn="l">
              <a:lnSpc>
                <a:spcPts val="8132"/>
              </a:lnSpc>
            </a:pPr>
          </a:p>
        </p:txBody>
      </p:sp>
      <p:grpSp>
        <p:nvGrpSpPr>
          <p:cNvPr name="Group 4" id="4"/>
          <p:cNvGrpSpPr/>
          <p:nvPr/>
        </p:nvGrpSpPr>
        <p:grpSpPr>
          <a:xfrm rot="0">
            <a:off x="1215169" y="3638755"/>
            <a:ext cx="7089527" cy="5410639"/>
            <a:chOff x="0" y="0"/>
            <a:chExt cx="1867201" cy="1425024"/>
          </a:xfrm>
        </p:grpSpPr>
        <p:sp>
          <p:nvSpPr>
            <p:cNvPr name="Freeform 5" id="5"/>
            <p:cNvSpPr/>
            <p:nvPr/>
          </p:nvSpPr>
          <p:spPr>
            <a:xfrm flipH="false" flipV="false" rot="0">
              <a:off x="0" y="0"/>
              <a:ext cx="1867201" cy="1425024"/>
            </a:xfrm>
            <a:custGeom>
              <a:avLst/>
              <a:gdLst/>
              <a:ahLst/>
              <a:cxnLst/>
              <a:rect r="r" b="b" t="t" l="l"/>
              <a:pathLst>
                <a:path h="1425024" w="1867201">
                  <a:moveTo>
                    <a:pt x="55693" y="0"/>
                  </a:moveTo>
                  <a:lnTo>
                    <a:pt x="1811507" y="0"/>
                  </a:lnTo>
                  <a:cubicBezTo>
                    <a:pt x="1826278" y="0"/>
                    <a:pt x="1840444" y="5868"/>
                    <a:pt x="1850888" y="16312"/>
                  </a:cubicBezTo>
                  <a:cubicBezTo>
                    <a:pt x="1861333" y="26757"/>
                    <a:pt x="1867201" y="40922"/>
                    <a:pt x="1867201" y="55693"/>
                  </a:cubicBezTo>
                  <a:lnTo>
                    <a:pt x="1867201" y="1369331"/>
                  </a:lnTo>
                  <a:cubicBezTo>
                    <a:pt x="1867201" y="1384102"/>
                    <a:pt x="1861333" y="1398268"/>
                    <a:pt x="1850888" y="1408712"/>
                  </a:cubicBezTo>
                  <a:cubicBezTo>
                    <a:pt x="1840444" y="1419157"/>
                    <a:pt x="1826278" y="1425024"/>
                    <a:pt x="1811507" y="1425024"/>
                  </a:cubicBezTo>
                  <a:lnTo>
                    <a:pt x="55693" y="1425024"/>
                  </a:lnTo>
                  <a:cubicBezTo>
                    <a:pt x="40922" y="1425024"/>
                    <a:pt x="26757" y="1419157"/>
                    <a:pt x="16312" y="1408712"/>
                  </a:cubicBezTo>
                  <a:cubicBezTo>
                    <a:pt x="5868" y="1398268"/>
                    <a:pt x="0" y="1384102"/>
                    <a:pt x="0" y="1369331"/>
                  </a:cubicBezTo>
                  <a:lnTo>
                    <a:pt x="0" y="55693"/>
                  </a:lnTo>
                  <a:cubicBezTo>
                    <a:pt x="0" y="40922"/>
                    <a:pt x="5868" y="26757"/>
                    <a:pt x="16312" y="16312"/>
                  </a:cubicBezTo>
                  <a:cubicBezTo>
                    <a:pt x="26757" y="5868"/>
                    <a:pt x="40922" y="0"/>
                    <a:pt x="55693" y="0"/>
                  </a:cubicBezTo>
                  <a:close/>
                </a:path>
              </a:pathLst>
            </a:custGeom>
            <a:solidFill>
              <a:srgbClr val="FFFFFF">
                <a:alpha val="74902"/>
              </a:srgbClr>
            </a:solidFill>
          </p:spPr>
        </p:sp>
        <p:sp>
          <p:nvSpPr>
            <p:cNvPr name="TextBox 6" id="6"/>
            <p:cNvSpPr txBox="true"/>
            <p:nvPr/>
          </p:nvSpPr>
          <p:spPr>
            <a:xfrm>
              <a:off x="0" y="-57150"/>
              <a:ext cx="1867201" cy="1482174"/>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9144000" y="3638755"/>
            <a:ext cx="7089527" cy="5410639"/>
            <a:chOff x="0" y="0"/>
            <a:chExt cx="1867201" cy="1425024"/>
          </a:xfrm>
        </p:grpSpPr>
        <p:sp>
          <p:nvSpPr>
            <p:cNvPr name="Freeform 8" id="8"/>
            <p:cNvSpPr/>
            <p:nvPr/>
          </p:nvSpPr>
          <p:spPr>
            <a:xfrm flipH="false" flipV="false" rot="0">
              <a:off x="0" y="0"/>
              <a:ext cx="1867201" cy="1425024"/>
            </a:xfrm>
            <a:custGeom>
              <a:avLst/>
              <a:gdLst/>
              <a:ahLst/>
              <a:cxnLst/>
              <a:rect r="r" b="b" t="t" l="l"/>
              <a:pathLst>
                <a:path h="1425024" w="1867201">
                  <a:moveTo>
                    <a:pt x="55693" y="0"/>
                  </a:moveTo>
                  <a:lnTo>
                    <a:pt x="1811507" y="0"/>
                  </a:lnTo>
                  <a:cubicBezTo>
                    <a:pt x="1826278" y="0"/>
                    <a:pt x="1840444" y="5868"/>
                    <a:pt x="1850888" y="16312"/>
                  </a:cubicBezTo>
                  <a:cubicBezTo>
                    <a:pt x="1861333" y="26757"/>
                    <a:pt x="1867201" y="40922"/>
                    <a:pt x="1867201" y="55693"/>
                  </a:cubicBezTo>
                  <a:lnTo>
                    <a:pt x="1867201" y="1369331"/>
                  </a:lnTo>
                  <a:cubicBezTo>
                    <a:pt x="1867201" y="1384102"/>
                    <a:pt x="1861333" y="1398268"/>
                    <a:pt x="1850888" y="1408712"/>
                  </a:cubicBezTo>
                  <a:cubicBezTo>
                    <a:pt x="1840444" y="1419157"/>
                    <a:pt x="1826278" y="1425024"/>
                    <a:pt x="1811507" y="1425024"/>
                  </a:cubicBezTo>
                  <a:lnTo>
                    <a:pt x="55693" y="1425024"/>
                  </a:lnTo>
                  <a:cubicBezTo>
                    <a:pt x="40922" y="1425024"/>
                    <a:pt x="26757" y="1419157"/>
                    <a:pt x="16312" y="1408712"/>
                  </a:cubicBezTo>
                  <a:cubicBezTo>
                    <a:pt x="5868" y="1398268"/>
                    <a:pt x="0" y="1384102"/>
                    <a:pt x="0" y="1369331"/>
                  </a:cubicBezTo>
                  <a:lnTo>
                    <a:pt x="0" y="55693"/>
                  </a:lnTo>
                  <a:cubicBezTo>
                    <a:pt x="0" y="40922"/>
                    <a:pt x="5868" y="26757"/>
                    <a:pt x="16312" y="16312"/>
                  </a:cubicBezTo>
                  <a:cubicBezTo>
                    <a:pt x="26757" y="5868"/>
                    <a:pt x="40922" y="0"/>
                    <a:pt x="55693" y="0"/>
                  </a:cubicBezTo>
                  <a:close/>
                </a:path>
              </a:pathLst>
            </a:custGeom>
            <a:solidFill>
              <a:srgbClr val="FFFFFF">
                <a:alpha val="74902"/>
              </a:srgbClr>
            </a:solidFill>
          </p:spPr>
        </p:sp>
        <p:sp>
          <p:nvSpPr>
            <p:cNvPr name="TextBox 9" id="9"/>
            <p:cNvSpPr txBox="true"/>
            <p:nvPr/>
          </p:nvSpPr>
          <p:spPr>
            <a:xfrm>
              <a:off x="0" y="-57150"/>
              <a:ext cx="1867201" cy="1482174"/>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1615116" y="3937654"/>
            <a:ext cx="6289633" cy="5200021"/>
          </a:xfrm>
          <a:prstGeom prst="rect">
            <a:avLst/>
          </a:prstGeom>
        </p:spPr>
        <p:txBody>
          <a:bodyPr anchor="t" rtlCol="false" tIns="0" lIns="0" bIns="0" rIns="0">
            <a:spAutoFit/>
          </a:bodyPr>
          <a:lstStyle/>
          <a:p>
            <a:pPr algn="l" marL="572084" indent="-286042" lvl="1">
              <a:lnSpc>
                <a:spcPts val="3709"/>
              </a:lnSpc>
              <a:buFont typeface="Arial"/>
              <a:buChar char="•"/>
            </a:pPr>
            <a:r>
              <a:rPr lang="en-US" sz="2649">
                <a:solidFill>
                  <a:srgbClr val="0A152F"/>
                </a:solidFill>
                <a:latin typeface="Poppins"/>
                <a:ea typeface="Poppins"/>
                <a:cs typeface="Poppins"/>
                <a:sym typeface="Poppins"/>
              </a:rPr>
              <a:t>Frontend: Java Swing for a user-friendly interface.</a:t>
            </a:r>
          </a:p>
          <a:p>
            <a:pPr algn="l" marL="572084" indent="-286042" lvl="1">
              <a:lnSpc>
                <a:spcPts val="3709"/>
              </a:lnSpc>
              <a:buFont typeface="Arial"/>
              <a:buChar char="•"/>
            </a:pPr>
            <a:r>
              <a:rPr lang="en-US" sz="2649">
                <a:solidFill>
                  <a:srgbClr val="0A152F"/>
                </a:solidFill>
                <a:latin typeface="Poppins"/>
                <a:ea typeface="Poppins"/>
                <a:cs typeface="Poppins"/>
                <a:sym typeface="Poppins"/>
              </a:rPr>
              <a:t>Backend: Java classes using OOP for scalability and maintainability.</a:t>
            </a:r>
          </a:p>
          <a:p>
            <a:pPr algn="l" marL="593674" indent="-296837" lvl="1">
              <a:lnSpc>
                <a:spcPts val="3849"/>
              </a:lnSpc>
              <a:buFont typeface="Arial"/>
              <a:buChar char="•"/>
            </a:pPr>
            <a:r>
              <a:rPr lang="en-US" sz="2749">
                <a:solidFill>
                  <a:srgbClr val="0A152F"/>
                </a:solidFill>
                <a:latin typeface="Poppins"/>
                <a:ea typeface="Poppins"/>
                <a:cs typeface="Poppins"/>
                <a:sym typeface="Poppins"/>
              </a:rPr>
              <a:t>Database: MySQL for managing schedules, deadlines, and teacher contacts.</a:t>
            </a:r>
          </a:p>
          <a:p>
            <a:pPr algn="l" marL="572084" indent="-286042" lvl="1">
              <a:lnSpc>
                <a:spcPts val="3709"/>
              </a:lnSpc>
              <a:buFont typeface="Arial"/>
              <a:buChar char="•"/>
            </a:pPr>
            <a:r>
              <a:rPr lang="en-US" sz="2649">
                <a:solidFill>
                  <a:srgbClr val="0A152F"/>
                </a:solidFill>
                <a:latin typeface="Poppins"/>
                <a:ea typeface="Poppins"/>
                <a:cs typeface="Poppins"/>
                <a:sym typeface="Poppins"/>
              </a:rPr>
              <a:t>Integration: JDBC ensures efficient database communication.</a:t>
            </a:r>
          </a:p>
          <a:p>
            <a:pPr algn="l">
              <a:lnSpc>
                <a:spcPts val="3709"/>
              </a:lnSpc>
            </a:pPr>
          </a:p>
        </p:txBody>
      </p:sp>
      <p:sp>
        <p:nvSpPr>
          <p:cNvPr name="TextBox 11" id="11"/>
          <p:cNvSpPr txBox="true"/>
          <p:nvPr/>
        </p:nvSpPr>
        <p:spPr>
          <a:xfrm rot="0">
            <a:off x="9506584" y="3468244"/>
            <a:ext cx="6364360" cy="5675460"/>
          </a:xfrm>
          <a:prstGeom prst="rect">
            <a:avLst/>
          </a:prstGeom>
        </p:spPr>
        <p:txBody>
          <a:bodyPr anchor="t" rtlCol="false" tIns="0" lIns="0" bIns="0" rIns="0">
            <a:spAutoFit/>
          </a:bodyPr>
          <a:lstStyle/>
          <a:p>
            <a:pPr algn="l">
              <a:lnSpc>
                <a:spcPts val="3754"/>
              </a:lnSpc>
            </a:pPr>
          </a:p>
          <a:p>
            <a:pPr algn="l" marL="572134" indent="-286067" lvl="1">
              <a:lnSpc>
                <a:spcPts val="3709"/>
              </a:lnSpc>
              <a:buFont typeface="Arial"/>
              <a:buChar char="•"/>
            </a:pPr>
            <a:r>
              <a:rPr lang="en-US" sz="2649">
                <a:solidFill>
                  <a:srgbClr val="0A152F"/>
                </a:solidFill>
                <a:latin typeface="Poppins"/>
                <a:ea typeface="Poppins"/>
                <a:cs typeface="Poppins"/>
                <a:sym typeface="Poppins"/>
              </a:rPr>
              <a:t>Information Expert: Each manager class (e.g., DeadlineManager, TeacherContactManager) handles its specific responsibilities to ensure modularity.</a:t>
            </a:r>
          </a:p>
          <a:p>
            <a:pPr algn="l" marL="578979" indent="-289490" lvl="1">
              <a:lnSpc>
                <a:spcPts val="3754"/>
              </a:lnSpc>
              <a:buFont typeface="Arial"/>
              <a:buChar char="•"/>
            </a:pPr>
            <a:r>
              <a:rPr lang="en-US" sz="2681">
                <a:solidFill>
                  <a:srgbClr val="0A152F"/>
                </a:solidFill>
                <a:latin typeface="Poppins"/>
                <a:ea typeface="Poppins"/>
                <a:cs typeface="Poppins"/>
                <a:sym typeface="Poppins"/>
              </a:rPr>
              <a:t>Controller: The UserInterface class acts as the central coordinator, managing user interactions and delegating tasks to the BusinessLogic layer</a:t>
            </a:r>
          </a:p>
          <a:p>
            <a:pPr algn="l">
              <a:lnSpc>
                <a:spcPts val="3754"/>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4" r="0" b="-814"/>
            </a:stretch>
          </a:blipFill>
        </p:spPr>
      </p:sp>
      <p:sp>
        <p:nvSpPr>
          <p:cNvPr name="TextBox 3" id="3"/>
          <p:cNvSpPr txBox="true"/>
          <p:nvPr/>
        </p:nvSpPr>
        <p:spPr>
          <a:xfrm rot="0">
            <a:off x="790151" y="329187"/>
            <a:ext cx="12944805" cy="4031207"/>
          </a:xfrm>
          <a:prstGeom prst="rect">
            <a:avLst/>
          </a:prstGeom>
        </p:spPr>
        <p:txBody>
          <a:bodyPr anchor="t" rtlCol="false" tIns="0" lIns="0" bIns="0" rIns="0">
            <a:spAutoFit/>
          </a:bodyPr>
          <a:lstStyle/>
          <a:p>
            <a:pPr algn="l">
              <a:lnSpc>
                <a:spcPts val="10805"/>
              </a:lnSpc>
            </a:pPr>
            <a:r>
              <a:rPr lang="en-US" sz="7718" b="true">
                <a:solidFill>
                  <a:srgbClr val="FFFFFF"/>
                </a:solidFill>
                <a:latin typeface="Poppins Bold"/>
                <a:ea typeface="Poppins Bold"/>
                <a:cs typeface="Poppins Bold"/>
                <a:sym typeface="Poppins Bold"/>
              </a:rPr>
              <a:t> SYSTEM  INTERFACE  OVERVIEW</a:t>
            </a:r>
          </a:p>
          <a:p>
            <a:pPr algn="l">
              <a:lnSpc>
                <a:spcPts val="9958"/>
              </a:lnSpc>
            </a:pPr>
          </a:p>
        </p:txBody>
      </p:sp>
      <p:sp>
        <p:nvSpPr>
          <p:cNvPr name="Freeform 4" id="4"/>
          <p:cNvSpPr/>
          <p:nvPr/>
        </p:nvSpPr>
        <p:spPr>
          <a:xfrm flipH="false" flipV="false" rot="0">
            <a:off x="790151" y="4281163"/>
            <a:ext cx="5217458" cy="3659001"/>
          </a:xfrm>
          <a:custGeom>
            <a:avLst/>
            <a:gdLst/>
            <a:ahLst/>
            <a:cxnLst/>
            <a:rect r="r" b="b" t="t" l="l"/>
            <a:pathLst>
              <a:path h="3659001" w="5217458">
                <a:moveTo>
                  <a:pt x="0" y="0"/>
                </a:moveTo>
                <a:lnTo>
                  <a:pt x="5217458" y="0"/>
                </a:lnTo>
                <a:lnTo>
                  <a:pt x="5217458" y="3659001"/>
                </a:lnTo>
                <a:lnTo>
                  <a:pt x="0" y="3659001"/>
                </a:lnTo>
                <a:lnTo>
                  <a:pt x="0" y="0"/>
                </a:lnTo>
                <a:close/>
              </a:path>
            </a:pathLst>
          </a:custGeom>
          <a:blipFill>
            <a:blip r:embed="rId3"/>
            <a:stretch>
              <a:fillRect l="-4710" t="-5627" r="-6058" b="0"/>
            </a:stretch>
          </a:blipFill>
        </p:spPr>
      </p:sp>
      <p:sp>
        <p:nvSpPr>
          <p:cNvPr name="Freeform 5" id="5"/>
          <p:cNvSpPr/>
          <p:nvPr/>
        </p:nvSpPr>
        <p:spPr>
          <a:xfrm flipH="false" flipV="false" rot="6000">
            <a:off x="6828218" y="4355827"/>
            <a:ext cx="5243017" cy="3588905"/>
          </a:xfrm>
          <a:custGeom>
            <a:avLst/>
            <a:gdLst/>
            <a:ahLst/>
            <a:cxnLst/>
            <a:rect r="r" b="b" t="t" l="l"/>
            <a:pathLst>
              <a:path h="3588905" w="5243017">
                <a:moveTo>
                  <a:pt x="0" y="9140"/>
                </a:moveTo>
                <a:lnTo>
                  <a:pt x="5236770" y="0"/>
                </a:lnTo>
                <a:lnTo>
                  <a:pt x="5243018" y="3579765"/>
                </a:lnTo>
                <a:lnTo>
                  <a:pt x="6248" y="3588905"/>
                </a:lnTo>
                <a:lnTo>
                  <a:pt x="0" y="9140"/>
                </a:lnTo>
                <a:close/>
              </a:path>
            </a:pathLst>
          </a:custGeom>
          <a:blipFill>
            <a:blip r:embed="rId4"/>
            <a:stretch>
              <a:fillRect l="-2220" t="-10470" r="-11637" b="-765"/>
            </a:stretch>
          </a:blipFill>
        </p:spPr>
      </p:sp>
      <p:sp>
        <p:nvSpPr>
          <p:cNvPr name="Freeform 6" id="6"/>
          <p:cNvSpPr/>
          <p:nvPr/>
        </p:nvSpPr>
        <p:spPr>
          <a:xfrm flipH="false" flipV="false" rot="0">
            <a:off x="12649141" y="4360394"/>
            <a:ext cx="5239049" cy="3579770"/>
          </a:xfrm>
          <a:custGeom>
            <a:avLst/>
            <a:gdLst/>
            <a:ahLst/>
            <a:cxnLst/>
            <a:rect r="r" b="b" t="t" l="l"/>
            <a:pathLst>
              <a:path h="3579770" w="5239049">
                <a:moveTo>
                  <a:pt x="0" y="0"/>
                </a:moveTo>
                <a:lnTo>
                  <a:pt x="5239049" y="0"/>
                </a:lnTo>
                <a:lnTo>
                  <a:pt x="5239049" y="3579770"/>
                </a:lnTo>
                <a:lnTo>
                  <a:pt x="0" y="3579770"/>
                </a:lnTo>
                <a:lnTo>
                  <a:pt x="0" y="0"/>
                </a:lnTo>
                <a:close/>
              </a:path>
            </a:pathLst>
          </a:custGeom>
          <a:blipFill>
            <a:blip r:embed="rId5"/>
            <a:stretch>
              <a:fillRect l="0" t="-6879" r="-8982" b="-581"/>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4" r="0" b="-814"/>
            </a:stretch>
          </a:blipFill>
        </p:spPr>
      </p:sp>
      <p:sp>
        <p:nvSpPr>
          <p:cNvPr name="TextBox 3" id="3"/>
          <p:cNvSpPr txBox="true"/>
          <p:nvPr/>
        </p:nvSpPr>
        <p:spPr>
          <a:xfrm rot="0">
            <a:off x="1453607" y="221851"/>
            <a:ext cx="12944805" cy="1394624"/>
          </a:xfrm>
          <a:prstGeom prst="rect">
            <a:avLst/>
          </a:prstGeom>
        </p:spPr>
        <p:txBody>
          <a:bodyPr anchor="t" rtlCol="false" tIns="0" lIns="0" bIns="0" rIns="0">
            <a:spAutoFit/>
          </a:bodyPr>
          <a:lstStyle/>
          <a:p>
            <a:pPr algn="l">
              <a:lnSpc>
                <a:spcPts val="10805"/>
              </a:lnSpc>
            </a:pPr>
            <a:r>
              <a:rPr lang="en-US" sz="7718" b="true">
                <a:solidFill>
                  <a:srgbClr val="FFFFFF"/>
                </a:solidFill>
                <a:latin typeface="Poppins Bold"/>
                <a:ea typeface="Poppins Bold"/>
                <a:cs typeface="Poppins Bold"/>
                <a:sym typeface="Poppins Bold"/>
              </a:rPr>
              <a:t>PACKAGE DIAGRAM</a:t>
            </a:r>
          </a:p>
        </p:txBody>
      </p:sp>
      <p:sp>
        <p:nvSpPr>
          <p:cNvPr name="Freeform 4" id="4"/>
          <p:cNvSpPr/>
          <p:nvPr/>
        </p:nvSpPr>
        <p:spPr>
          <a:xfrm flipH="false" flipV="false" rot="0">
            <a:off x="790151" y="2454328"/>
            <a:ext cx="16247593" cy="7277870"/>
          </a:xfrm>
          <a:custGeom>
            <a:avLst/>
            <a:gdLst/>
            <a:ahLst/>
            <a:cxnLst/>
            <a:rect r="r" b="b" t="t" l="l"/>
            <a:pathLst>
              <a:path h="7277870" w="16247593">
                <a:moveTo>
                  <a:pt x="0" y="0"/>
                </a:moveTo>
                <a:lnTo>
                  <a:pt x="16247593" y="0"/>
                </a:lnTo>
                <a:lnTo>
                  <a:pt x="16247593" y="7277869"/>
                </a:lnTo>
                <a:lnTo>
                  <a:pt x="0" y="7277869"/>
                </a:lnTo>
                <a:lnTo>
                  <a:pt x="0" y="0"/>
                </a:lnTo>
                <a:close/>
              </a:path>
            </a:pathLst>
          </a:custGeom>
          <a:blipFill>
            <a:blip r:embed="rId3"/>
            <a:stretch>
              <a:fillRect l="-785" t="0" r="-119" b="-525"/>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4" r="0" b="-814"/>
            </a:stretch>
          </a:blipFill>
        </p:spPr>
      </p:sp>
      <p:sp>
        <p:nvSpPr>
          <p:cNvPr name="Freeform 3" id="3"/>
          <p:cNvSpPr/>
          <p:nvPr/>
        </p:nvSpPr>
        <p:spPr>
          <a:xfrm flipH="false" flipV="false" rot="0">
            <a:off x="1798381" y="3124798"/>
            <a:ext cx="14691238" cy="4689728"/>
          </a:xfrm>
          <a:custGeom>
            <a:avLst/>
            <a:gdLst/>
            <a:ahLst/>
            <a:cxnLst/>
            <a:rect r="r" b="b" t="t" l="l"/>
            <a:pathLst>
              <a:path h="4689728" w="14691238">
                <a:moveTo>
                  <a:pt x="0" y="0"/>
                </a:moveTo>
                <a:lnTo>
                  <a:pt x="14691238" y="0"/>
                </a:lnTo>
                <a:lnTo>
                  <a:pt x="14691238" y="4689729"/>
                </a:lnTo>
                <a:lnTo>
                  <a:pt x="0" y="4689729"/>
                </a:lnTo>
                <a:lnTo>
                  <a:pt x="0" y="0"/>
                </a:lnTo>
                <a:close/>
              </a:path>
            </a:pathLst>
          </a:custGeom>
          <a:blipFill>
            <a:blip r:embed="rId3"/>
            <a:stretch>
              <a:fillRect l="0" t="-230" r="0" b="-3602"/>
            </a:stretch>
          </a:blipFill>
        </p:spPr>
      </p:sp>
      <p:sp>
        <p:nvSpPr>
          <p:cNvPr name="TextBox 4" id="4"/>
          <p:cNvSpPr txBox="true"/>
          <p:nvPr/>
        </p:nvSpPr>
        <p:spPr>
          <a:xfrm rot="0">
            <a:off x="1387670" y="221851"/>
            <a:ext cx="12944805" cy="1394624"/>
          </a:xfrm>
          <a:prstGeom prst="rect">
            <a:avLst/>
          </a:prstGeom>
        </p:spPr>
        <p:txBody>
          <a:bodyPr anchor="t" rtlCol="false" tIns="0" lIns="0" bIns="0" rIns="0">
            <a:spAutoFit/>
          </a:bodyPr>
          <a:lstStyle/>
          <a:p>
            <a:pPr algn="l">
              <a:lnSpc>
                <a:spcPts val="10805"/>
              </a:lnSpc>
            </a:pPr>
            <a:r>
              <a:rPr lang="en-US" sz="7718" b="true">
                <a:solidFill>
                  <a:srgbClr val="FFFFFF"/>
                </a:solidFill>
                <a:latin typeface="Poppins Bold"/>
                <a:ea typeface="Poppins Bold"/>
                <a:cs typeface="Poppins Bold"/>
                <a:sym typeface="Poppins Bold"/>
              </a:rPr>
              <a:t>COMPONENT DIAGRAM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4" r="0" b="-814"/>
            </a:stretch>
          </a:blipFill>
        </p:spPr>
      </p:sp>
      <p:sp>
        <p:nvSpPr>
          <p:cNvPr name="Freeform 3" id="3"/>
          <p:cNvSpPr/>
          <p:nvPr/>
        </p:nvSpPr>
        <p:spPr>
          <a:xfrm flipH="false" flipV="false" rot="0">
            <a:off x="618042" y="3448878"/>
            <a:ext cx="8525958" cy="5274231"/>
          </a:xfrm>
          <a:custGeom>
            <a:avLst/>
            <a:gdLst/>
            <a:ahLst/>
            <a:cxnLst/>
            <a:rect r="r" b="b" t="t" l="l"/>
            <a:pathLst>
              <a:path h="5274231" w="8525958">
                <a:moveTo>
                  <a:pt x="0" y="0"/>
                </a:moveTo>
                <a:lnTo>
                  <a:pt x="8525958" y="0"/>
                </a:lnTo>
                <a:lnTo>
                  <a:pt x="8525958" y="5274231"/>
                </a:lnTo>
                <a:lnTo>
                  <a:pt x="0" y="5274231"/>
                </a:lnTo>
                <a:lnTo>
                  <a:pt x="0" y="0"/>
                </a:lnTo>
                <a:close/>
              </a:path>
            </a:pathLst>
          </a:custGeom>
          <a:blipFill>
            <a:blip r:embed="rId3"/>
            <a:stretch>
              <a:fillRect l="-1284" t="0" r="-1284" b="-89763"/>
            </a:stretch>
          </a:blipFill>
        </p:spPr>
      </p:sp>
      <p:sp>
        <p:nvSpPr>
          <p:cNvPr name="Freeform 4" id="4"/>
          <p:cNvSpPr/>
          <p:nvPr/>
        </p:nvSpPr>
        <p:spPr>
          <a:xfrm flipH="false" flipV="false" rot="0">
            <a:off x="9554711" y="3448878"/>
            <a:ext cx="8115300" cy="5274231"/>
          </a:xfrm>
          <a:custGeom>
            <a:avLst/>
            <a:gdLst/>
            <a:ahLst/>
            <a:cxnLst/>
            <a:rect r="r" b="b" t="t" l="l"/>
            <a:pathLst>
              <a:path h="5274231" w="8115300">
                <a:moveTo>
                  <a:pt x="0" y="0"/>
                </a:moveTo>
                <a:lnTo>
                  <a:pt x="8115300" y="0"/>
                </a:lnTo>
                <a:lnTo>
                  <a:pt x="8115300" y="5274231"/>
                </a:lnTo>
                <a:lnTo>
                  <a:pt x="0" y="5274231"/>
                </a:lnTo>
                <a:lnTo>
                  <a:pt x="0" y="0"/>
                </a:lnTo>
                <a:close/>
              </a:path>
            </a:pathLst>
          </a:custGeom>
          <a:blipFill>
            <a:blip r:embed="rId3"/>
            <a:stretch>
              <a:fillRect l="-2013" t="-80073" r="-242" b="0"/>
            </a:stretch>
          </a:blipFill>
        </p:spPr>
      </p:sp>
      <p:sp>
        <p:nvSpPr>
          <p:cNvPr name="TextBox 5" id="5"/>
          <p:cNvSpPr txBox="true"/>
          <p:nvPr/>
        </p:nvSpPr>
        <p:spPr>
          <a:xfrm rot="0">
            <a:off x="1387670" y="221851"/>
            <a:ext cx="12944805" cy="2766224"/>
          </a:xfrm>
          <a:prstGeom prst="rect">
            <a:avLst/>
          </a:prstGeom>
        </p:spPr>
        <p:txBody>
          <a:bodyPr anchor="t" rtlCol="false" tIns="0" lIns="0" bIns="0" rIns="0">
            <a:spAutoFit/>
          </a:bodyPr>
          <a:lstStyle/>
          <a:p>
            <a:pPr algn="l">
              <a:lnSpc>
                <a:spcPts val="10805"/>
              </a:lnSpc>
            </a:pPr>
            <a:r>
              <a:rPr lang="en-US" sz="7718" b="true">
                <a:solidFill>
                  <a:srgbClr val="FFFFFF"/>
                </a:solidFill>
                <a:latin typeface="Poppins Bold"/>
                <a:ea typeface="Poppins Bold"/>
                <a:cs typeface="Poppins Bold"/>
                <a:sym typeface="Poppins Bold"/>
              </a:rPr>
              <a:t>SYSTEM SEQUENCE DIAGRAM</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4" r="0" b="-814"/>
            </a:stretch>
          </a:blipFill>
        </p:spPr>
      </p:sp>
      <p:sp>
        <p:nvSpPr>
          <p:cNvPr name="Freeform 3" id="3"/>
          <p:cNvSpPr/>
          <p:nvPr/>
        </p:nvSpPr>
        <p:spPr>
          <a:xfrm flipH="false" flipV="false" rot="0">
            <a:off x="1028700" y="2098060"/>
            <a:ext cx="8035103" cy="7792103"/>
          </a:xfrm>
          <a:custGeom>
            <a:avLst/>
            <a:gdLst/>
            <a:ahLst/>
            <a:cxnLst/>
            <a:rect r="r" b="b" t="t" l="l"/>
            <a:pathLst>
              <a:path h="7792103" w="8035103">
                <a:moveTo>
                  <a:pt x="0" y="0"/>
                </a:moveTo>
                <a:lnTo>
                  <a:pt x="8035103" y="0"/>
                </a:lnTo>
                <a:lnTo>
                  <a:pt x="8035103" y="7792103"/>
                </a:lnTo>
                <a:lnTo>
                  <a:pt x="0" y="7792103"/>
                </a:lnTo>
                <a:lnTo>
                  <a:pt x="0" y="0"/>
                </a:lnTo>
                <a:close/>
              </a:path>
            </a:pathLst>
          </a:custGeom>
          <a:blipFill>
            <a:blip r:embed="rId3"/>
            <a:stretch>
              <a:fillRect l="-336" t="0" r="-36" b="-105976"/>
            </a:stretch>
          </a:blipFill>
        </p:spPr>
      </p:sp>
      <p:sp>
        <p:nvSpPr>
          <p:cNvPr name="Freeform 4" id="4"/>
          <p:cNvSpPr/>
          <p:nvPr/>
        </p:nvSpPr>
        <p:spPr>
          <a:xfrm flipH="false" flipV="false" rot="0">
            <a:off x="9523118" y="2098060"/>
            <a:ext cx="8241673" cy="7792103"/>
          </a:xfrm>
          <a:custGeom>
            <a:avLst/>
            <a:gdLst/>
            <a:ahLst/>
            <a:cxnLst/>
            <a:rect r="r" b="b" t="t" l="l"/>
            <a:pathLst>
              <a:path h="7792103" w="8241673">
                <a:moveTo>
                  <a:pt x="0" y="0"/>
                </a:moveTo>
                <a:lnTo>
                  <a:pt x="8241673" y="0"/>
                </a:lnTo>
                <a:lnTo>
                  <a:pt x="8241673" y="7792103"/>
                </a:lnTo>
                <a:lnTo>
                  <a:pt x="0" y="7792103"/>
                </a:lnTo>
                <a:lnTo>
                  <a:pt x="0" y="0"/>
                </a:lnTo>
                <a:close/>
              </a:path>
            </a:pathLst>
          </a:custGeom>
          <a:blipFill>
            <a:blip r:embed="rId3"/>
            <a:stretch>
              <a:fillRect l="0" t="-103160" r="0" b="-7325"/>
            </a:stretch>
          </a:blipFill>
        </p:spPr>
      </p:sp>
      <p:sp>
        <p:nvSpPr>
          <p:cNvPr name="TextBox 5" id="5"/>
          <p:cNvSpPr txBox="true"/>
          <p:nvPr/>
        </p:nvSpPr>
        <p:spPr>
          <a:xfrm rot="0">
            <a:off x="1387670" y="221851"/>
            <a:ext cx="12944805" cy="1394624"/>
          </a:xfrm>
          <a:prstGeom prst="rect">
            <a:avLst/>
          </a:prstGeom>
        </p:spPr>
        <p:txBody>
          <a:bodyPr anchor="t" rtlCol="false" tIns="0" lIns="0" bIns="0" rIns="0">
            <a:spAutoFit/>
          </a:bodyPr>
          <a:lstStyle/>
          <a:p>
            <a:pPr algn="l">
              <a:lnSpc>
                <a:spcPts val="10805"/>
              </a:lnSpc>
            </a:pPr>
            <a:r>
              <a:rPr lang="en-US" sz="7718" b="true">
                <a:solidFill>
                  <a:srgbClr val="FFFFFF"/>
                </a:solidFill>
                <a:latin typeface="Poppins Bold"/>
                <a:ea typeface="Poppins Bold"/>
                <a:cs typeface="Poppins Bold"/>
                <a:sym typeface="Poppins Bold"/>
              </a:rPr>
              <a:t>SEQUENCE DIAGRAM</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4" r="0" b="-814"/>
            </a:stretch>
          </a:blipFill>
        </p:spPr>
      </p:sp>
      <p:sp>
        <p:nvSpPr>
          <p:cNvPr name="TextBox 3" id="3"/>
          <p:cNvSpPr txBox="true"/>
          <p:nvPr/>
        </p:nvSpPr>
        <p:spPr>
          <a:xfrm rot="0">
            <a:off x="4017684" y="2610822"/>
            <a:ext cx="10252632" cy="5036781"/>
          </a:xfrm>
          <a:prstGeom prst="rect">
            <a:avLst/>
          </a:prstGeom>
        </p:spPr>
        <p:txBody>
          <a:bodyPr anchor="t" rtlCol="false" tIns="0" lIns="0" bIns="0" rIns="0">
            <a:spAutoFit/>
          </a:bodyPr>
          <a:lstStyle/>
          <a:p>
            <a:pPr algn="ctr">
              <a:lnSpc>
                <a:spcPts val="19044"/>
              </a:lnSpc>
            </a:pPr>
            <a:r>
              <a:rPr lang="en-US" b="true" sz="17003">
                <a:solidFill>
                  <a:srgbClr val="FFFFFF"/>
                </a:solidFill>
                <a:latin typeface="Poppins Bold"/>
                <a:ea typeface="Poppins Bold"/>
                <a:cs typeface="Poppins Bold"/>
                <a:sym typeface="Poppins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DAGXsHDxXCg</dc:identifier>
  <dcterms:modified xsi:type="dcterms:W3CDTF">2011-08-01T06:04:30Z</dcterms:modified>
  <cp:revision>1</cp:revision>
  <dc:title>Dark Blue and White Simple Thesis Defense Presentation</dc:title>
</cp:coreProperties>
</file>