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80" r:id="rId11"/>
    <p:sldId id="258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85850" autoAdjust="0"/>
  </p:normalViewPr>
  <p:slideViewPr>
    <p:cSldViewPr snapToGrid="0" snapToObjects="1" showGuides="1">
      <p:cViewPr>
        <p:scale>
          <a:sx n="60" d="100"/>
          <a:sy n="60" d="100"/>
        </p:scale>
        <p:origin x="1068" y="-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2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31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43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98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11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98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zarnikhinkyi/Coursera-IBM-Data-Analyst-Capstone-Project/blob/main/Dashboards_on_CognosAnalyst.pdf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1098" y="2345719"/>
            <a:ext cx="6551782" cy="2409161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E659B"/>
                </a:solidFill>
              </a:rPr>
              <a:t>The 2019 Stack Overflow Developer Survey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91" y="1624259"/>
            <a:ext cx="4115143" cy="3852079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2886" y="4892418"/>
            <a:ext cx="3219994" cy="1083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KHIN ZAR NI HTUN</a:t>
            </a:r>
          </a:p>
          <a:p>
            <a:pPr marL="0" indent="0">
              <a:buNone/>
            </a:pPr>
            <a:r>
              <a:rPr lang="en-US" dirty="0"/>
              <a:t>23 JUN 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2514"/>
            <a:ext cx="10515600" cy="783772"/>
          </a:xfrm>
        </p:spPr>
        <p:txBody>
          <a:bodyPr>
            <a:normAutofit/>
          </a:bodyPr>
          <a:lstStyle/>
          <a:p>
            <a:r>
              <a:rPr lang="en-US" sz="3200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393145"/>
            <a:ext cx="4548924" cy="341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Findings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93145"/>
            <a:ext cx="5181600" cy="614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Implications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E699E0-3CBC-B096-3ED0-78B55E8E3EB8}"/>
              </a:ext>
            </a:extLst>
          </p:cNvPr>
          <p:cNvSpPr txBox="1"/>
          <p:nvPr/>
        </p:nvSpPr>
        <p:spPr>
          <a:xfrm>
            <a:off x="471340" y="2295854"/>
            <a:ext cx="474168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 •MySQL as most used database.</a:t>
            </a: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 •Lack of interest in Microsoft SQL </a:t>
            </a: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Server and SQLite.</a:t>
            </a: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 •Increasing interest in PostgreSQL </a:t>
            </a: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and MongoDB.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914510-E56F-35BC-08DA-084D15E4E265}"/>
              </a:ext>
            </a:extLst>
          </p:cNvPr>
          <p:cNvSpPr txBox="1"/>
          <p:nvPr/>
        </p:nvSpPr>
        <p:spPr>
          <a:xfrm>
            <a:off x="5362740" y="2295854"/>
            <a:ext cx="643955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•Microsoft SQL Server and SQLite </a:t>
            </a: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losing ground in the market.</a:t>
            </a: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 •PostgreSQL and MongoDB </a:t>
            </a: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establishment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61674" y="2144379"/>
            <a:ext cx="827123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Created my dashboard can be find out below link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https://github.com/zarnikhinkyi/Coursera-IBM-Data-Analyst-Capstone-Project/blob/main/Dashboards_on_CognosAnalyst.pdf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90" y="1901819"/>
            <a:ext cx="2357487" cy="281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574766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CURRENT TECHNOLOGY USAGE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6F611B-FFA1-17B4-9D9B-1D3144FC1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89" y="1387370"/>
            <a:ext cx="10306593" cy="465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4766"/>
            <a:ext cx="10515600" cy="718458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USAGE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FBBDCC-9359-73E2-31EC-2DC399FF1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2229"/>
            <a:ext cx="10800806" cy="4574171"/>
          </a:xfr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388"/>
            <a:ext cx="10515600" cy="675899"/>
          </a:xfrm>
        </p:spPr>
        <p:txBody>
          <a:bodyPr anchor="ctr">
            <a:normAutofit/>
          </a:bodyPr>
          <a:lstStyle/>
          <a:p>
            <a:r>
              <a:rPr lang="en-US" dirty="0"/>
              <a:t>DEMOGRAPHICS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65E720-5326-9BA9-4834-B40FF1042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7369"/>
            <a:ext cx="10515600" cy="486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78566" y="1690688"/>
            <a:ext cx="3227229" cy="3922032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1" y="1690688"/>
            <a:ext cx="7147560" cy="4486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IBM Plex Mono Text"/>
              </a:rPr>
              <a:t>The dominance of JavaScript and HTML/CSS and the adoption of MySQL as the leading database management system</a:t>
            </a:r>
          </a:p>
          <a:p>
            <a:r>
              <a:rPr lang="en-US" sz="2400" dirty="0">
                <a:latin typeface="IBM Plex Mono Text"/>
              </a:rPr>
              <a:t> Highlights the central role of web development in the programming landscape</a:t>
            </a:r>
          </a:p>
          <a:p>
            <a:r>
              <a:rPr lang="en-US" sz="2400" dirty="0">
                <a:latin typeface="IBM Plex Mono Text"/>
              </a:rPr>
              <a:t>Opens up discussions on the significance of client-side scripting and styling, trends in web development frameworks, and the evolving nature of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559935"/>
          </a:xfrm>
        </p:spPr>
        <p:txBody>
          <a:bodyPr>
            <a:normAutofit fontScale="90000"/>
          </a:bodyPr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201160"/>
            <a:ext cx="5446776" cy="28312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•JavaScript widely used and TypeScript getting popular. </a:t>
            </a:r>
          </a:p>
          <a:p>
            <a:pPr marL="0" indent="0">
              <a:buNone/>
            </a:pPr>
            <a:r>
              <a:rPr lang="en-US" sz="2400" dirty="0"/>
              <a:t>•Over 90% young male developers. •Developers mostly located in developed countries.</a:t>
            </a:r>
            <a:endParaRPr lang="en-US" sz="2400" dirty="0">
              <a:latin typeface="IBM Plex Mono Text" panose="020B0509050203000203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179132"/>
            <a:ext cx="5181600" cy="3057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•JavaScript and TypeScript web frames gaining followers. </a:t>
            </a:r>
          </a:p>
          <a:p>
            <a:pPr marL="0" indent="0">
              <a:buNone/>
            </a:pPr>
            <a:r>
              <a:rPr lang="en-US" sz="2400" dirty="0"/>
              <a:t>•Global polarization of developers location and gender. </a:t>
            </a:r>
          </a:p>
          <a:p>
            <a:pPr marL="0" indent="0">
              <a:buNone/>
            </a:pPr>
            <a:r>
              <a:rPr lang="en-US" sz="2400" dirty="0"/>
              <a:t>•Young developers without postgrad studies on its majority.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46B5BC-8769-F4BF-BB4A-57DD65F3CCD5}"/>
              </a:ext>
            </a:extLst>
          </p:cNvPr>
          <p:cNvSpPr txBox="1"/>
          <p:nvPr/>
        </p:nvSpPr>
        <p:spPr>
          <a:xfrm>
            <a:off x="979714" y="1363960"/>
            <a:ext cx="1972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Findings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682E9-786E-C780-5BA9-D67C5E7C5A3C}"/>
              </a:ext>
            </a:extLst>
          </p:cNvPr>
          <p:cNvSpPr txBox="1"/>
          <p:nvPr/>
        </p:nvSpPr>
        <p:spPr>
          <a:xfrm>
            <a:off x="6348097" y="1363960"/>
            <a:ext cx="2927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Implications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25245" y="1825625"/>
            <a:ext cx="732855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Developers are people with very marked characteristics.</a:t>
            </a:r>
          </a:p>
          <a:p>
            <a:r>
              <a:rPr lang="en-US" sz="2400" dirty="0"/>
              <a:t>A good idea of popularity trends of different  tools, platforms and languages can be obtained.</a:t>
            </a:r>
          </a:p>
          <a:p>
            <a:r>
              <a:rPr lang="en-US" sz="2400" dirty="0"/>
              <a:t>There is a job to be done to spread accessibility of this labor market to countries in development.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4054" y="2047908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Job Postings Chart</a:t>
            </a:r>
          </a:p>
          <a:p>
            <a:r>
              <a:rPr lang="en-US" dirty="0"/>
              <a:t>Popular Languages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11DB6D-AC42-7109-1D48-4CF7C41592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27141" y="1708614"/>
            <a:ext cx="9125147" cy="4267980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54" y="1662094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3656" y="1825625"/>
            <a:ext cx="709014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Executive Summary</a:t>
            </a:r>
          </a:p>
          <a:p>
            <a:r>
              <a:rPr lang="en-US" sz="2400" dirty="0"/>
              <a:t>Introduction</a:t>
            </a:r>
          </a:p>
          <a:p>
            <a:r>
              <a:rPr lang="en-US" sz="2400" dirty="0"/>
              <a:t>Methodology</a:t>
            </a:r>
          </a:p>
          <a:p>
            <a:r>
              <a:rPr lang="en-US" sz="2400" dirty="0"/>
              <a:t>Results</a:t>
            </a:r>
          </a:p>
          <a:p>
            <a:pPr lvl="1"/>
            <a:r>
              <a:rPr lang="en-US" dirty="0"/>
              <a:t>Visualization – Charts</a:t>
            </a:r>
          </a:p>
          <a:p>
            <a:pPr lvl="1"/>
            <a:r>
              <a:rPr lang="en-US" dirty="0"/>
              <a:t>Dashboard</a:t>
            </a:r>
          </a:p>
          <a:p>
            <a:r>
              <a:rPr lang="en-US" sz="2400" dirty="0"/>
              <a:t>Discussion</a:t>
            </a:r>
          </a:p>
          <a:p>
            <a:pPr lvl="1"/>
            <a:r>
              <a:rPr lang="en-US" dirty="0"/>
              <a:t>Findings &amp; Implications</a:t>
            </a:r>
          </a:p>
          <a:p>
            <a:r>
              <a:rPr lang="en-US" sz="2400" dirty="0"/>
              <a:t>Conclusion</a:t>
            </a:r>
          </a:p>
          <a:p>
            <a:r>
              <a:rPr lang="en-US" sz="24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84E5E6-B6F9-2DB6-0038-A1D54E5A1F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04974" y="1508289"/>
            <a:ext cx="9426804" cy="4072379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94074" y="1510127"/>
            <a:ext cx="8442252" cy="49013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• </a:t>
            </a:r>
            <a:r>
              <a:rPr lang="en-US" sz="2100" dirty="0"/>
              <a:t>Top programming languages in demand:</a:t>
            </a:r>
          </a:p>
          <a:p>
            <a:pPr marL="0" indent="0">
              <a:buNone/>
            </a:pPr>
            <a:r>
              <a:rPr lang="en-US" sz="2100" dirty="0"/>
              <a:t>	• JavaScript, HTML/CSS, SQL, Bash/Shell/PowerShell, Python</a:t>
            </a:r>
          </a:p>
          <a:p>
            <a:pPr marL="0" indent="0">
              <a:buNone/>
            </a:pPr>
            <a:r>
              <a:rPr lang="en-US" sz="2100" dirty="0"/>
              <a:t> • Top database skills in demand:</a:t>
            </a:r>
          </a:p>
          <a:p>
            <a:pPr marL="0" indent="0">
              <a:buNone/>
            </a:pPr>
            <a:r>
              <a:rPr lang="en-US" sz="2100" dirty="0"/>
              <a:t> 	• My SQL, Microsoft SQL Server, PostgreSQL, SQLite, MongoDB</a:t>
            </a:r>
          </a:p>
          <a:p>
            <a:pPr marL="0" indent="0">
              <a:buNone/>
            </a:pPr>
            <a:r>
              <a:rPr lang="en-US" sz="2100" dirty="0"/>
              <a:t> • Popular platforms:</a:t>
            </a:r>
          </a:p>
          <a:p>
            <a:pPr marL="0" indent="0">
              <a:buNone/>
            </a:pPr>
            <a:r>
              <a:rPr lang="en-US" sz="2100" dirty="0"/>
              <a:t> 	• Windows, Linux, Docker, AWS, Slack</a:t>
            </a:r>
          </a:p>
          <a:p>
            <a:pPr marL="0" indent="0">
              <a:buNone/>
            </a:pPr>
            <a:r>
              <a:rPr lang="en-US" sz="2100" dirty="0"/>
              <a:t> • Popular Web Frames:</a:t>
            </a:r>
          </a:p>
          <a:p>
            <a:pPr marL="0" indent="0">
              <a:buNone/>
            </a:pPr>
            <a:r>
              <a:rPr lang="en-US" sz="2100" dirty="0"/>
              <a:t> 	• jQuery, Angular/Angular.js, React.js, ASP.NET, Express</a:t>
            </a:r>
          </a:p>
          <a:p>
            <a:pPr marL="0" indent="0">
              <a:buNone/>
            </a:pPr>
            <a:r>
              <a:rPr lang="en-US" sz="2100" dirty="0"/>
              <a:t> • Future Technology Trend:</a:t>
            </a:r>
          </a:p>
          <a:p>
            <a:pPr marL="0" indent="0">
              <a:buNone/>
            </a:pPr>
            <a:r>
              <a:rPr lang="en-US" sz="2100" dirty="0"/>
              <a:t> 	• Python takes the third row, followed by SQL and TypeScript</a:t>
            </a:r>
          </a:p>
          <a:p>
            <a:pPr marL="0" indent="0">
              <a:buNone/>
            </a:pPr>
            <a:r>
              <a:rPr lang="en-US" sz="2100" dirty="0"/>
              <a:t> 	• Redis and Elasticsearch also place in Top 5</a:t>
            </a:r>
          </a:p>
          <a:p>
            <a:pPr marL="0" indent="0">
              <a:buNone/>
            </a:pPr>
            <a:r>
              <a:rPr lang="en-US" sz="2100" dirty="0"/>
              <a:t> 	• Android is in the Top 5 demanded platforms, the rest remains</a:t>
            </a:r>
          </a:p>
          <a:p>
            <a:pPr marL="0" indent="0">
              <a:buNone/>
            </a:pPr>
            <a:r>
              <a:rPr lang="en-US" sz="2100" dirty="0"/>
              <a:t> 	• React.js takes the first row and Vue.js is the latest addition as the last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68" y="2196437"/>
            <a:ext cx="2850997" cy="275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839972"/>
            <a:ext cx="7647865" cy="531628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46" y="1901819"/>
            <a:ext cx="2748313" cy="28615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076429-BA6D-615B-6753-5DA3F6EFCE13}"/>
              </a:ext>
            </a:extLst>
          </p:cNvPr>
          <p:cNvSpPr txBox="1"/>
          <p:nvPr/>
        </p:nvSpPr>
        <p:spPr>
          <a:xfrm>
            <a:off x="3274828" y="1371600"/>
            <a:ext cx="839972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• In the realm of programming and technology, </a:t>
            </a: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several key trends have emerged in recent years.</a:t>
            </a: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 • These insights shed light on the evolving landscape </a:t>
            </a: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of programming languages, web frameworks, and </a:t>
            </a: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the demographics of professional developers.</a:t>
            </a: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 • Stack Overflow conducts an inclusive survey of </a:t>
            </a: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individuals engaged in coding globally.</a:t>
            </a: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 • Covering a wide array of topics from preferred </a:t>
            </a: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technologies to career aspirations, 2019 marks the </a:t>
            </a: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9th consecutive year of survey publication.</a:t>
            </a: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 • Nearly 90,000 developers participated in the 20</a:t>
            </a: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minute survey in 2019 Survey.</a:t>
            </a: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 • Let's explore some of the notable findings.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85191" y="1506648"/>
            <a:ext cx="762475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Data is based on the survey conducted by Stack Overflow from January 23 to February 14 and involved 88,883 software developers from 179 countries.</a:t>
            </a:r>
          </a:p>
          <a:p>
            <a:r>
              <a:rPr lang="en-US" sz="2400" dirty="0"/>
              <a:t>Familiarization with this dataset was achieved through completing IBM labs on Coursera, which encompassed topics such as Web Scraping, Dataset Exploration, Data Wrangling, Exploratory Data Analysis, and Data Visualization</a:t>
            </a:r>
          </a:p>
          <a:p>
            <a:r>
              <a:rPr lang="en-US" sz="2400" dirty="0"/>
              <a:t>Data analysis and visualization was conducted via IBM Cognos Analytics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53" y="1702205"/>
            <a:ext cx="2890596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E58FE-409B-82B0-2831-156B3F24E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39" y="1690688"/>
            <a:ext cx="2227318" cy="2659243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4EE5D0F-5D6E-622D-EDA9-AF93459EB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65519" y="1528354"/>
            <a:ext cx="8461742" cy="4648609"/>
          </a:xfrm>
        </p:spPr>
        <p:txBody>
          <a:bodyPr>
            <a:normAutofit/>
          </a:bodyPr>
          <a:lstStyle/>
          <a:p>
            <a:r>
              <a:rPr lang="en-US" sz="2000" dirty="0"/>
              <a:t>Python overtakes Java, becoming the 5th most preferred language with significant growth. It stands as the fastest growing major programming language</a:t>
            </a:r>
          </a:p>
          <a:p>
            <a:r>
              <a:rPr lang="en-US" sz="2000" dirty="0"/>
              <a:t>JavaScript remains the most used programming language. </a:t>
            </a:r>
          </a:p>
          <a:p>
            <a:r>
              <a:rPr lang="en-US" sz="2000" dirty="0"/>
              <a:t> jQuery is the most widely used among web frameworks, with React.js surpassing Angular in developer usage this year.</a:t>
            </a:r>
          </a:p>
          <a:p>
            <a:r>
              <a:rPr lang="en-US" sz="2000" dirty="0"/>
              <a:t>Globally, men represent approximately 90% of respondents, with higher female representation among students than professional developers in regions like the US, India, and the UK</a:t>
            </a:r>
          </a:p>
          <a:p>
            <a:r>
              <a:rPr lang="en-US" sz="2000" dirty="0"/>
              <a:t>Around 3/4 of professional developers globally hold at least a bachelor's degree, aligning with past findings.</a:t>
            </a:r>
          </a:p>
          <a:p>
            <a:r>
              <a:rPr lang="en-US" sz="2000" dirty="0"/>
              <a:t>3/4 of survey respondents in professional developer roles are under 35 years old.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BD6A-B321-61F5-027A-37189FA6D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613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LANGUAGE TRENDS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FC4E24-8415-B674-A3CA-C5064812CD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50000"/>
          <a:stretch/>
        </p:blipFill>
        <p:spPr>
          <a:xfrm>
            <a:off x="838200" y="2517256"/>
            <a:ext cx="5079274" cy="337409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A98D49-0AD9-9B42-0741-5D984B728236}"/>
              </a:ext>
            </a:extLst>
          </p:cNvPr>
          <p:cNvSpPr txBox="1"/>
          <p:nvPr/>
        </p:nvSpPr>
        <p:spPr>
          <a:xfrm>
            <a:off x="1685109" y="1815383"/>
            <a:ext cx="3095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2019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778933-DF3C-B6A4-67BF-3C55ECE59D5D}"/>
              </a:ext>
            </a:extLst>
          </p:cNvPr>
          <p:cNvSpPr txBox="1"/>
          <p:nvPr/>
        </p:nvSpPr>
        <p:spPr>
          <a:xfrm>
            <a:off x="7302137" y="1815383"/>
            <a:ext cx="3435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Following Year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0585ED-826C-454A-16BC-D2EBDF058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177" y="2517257"/>
            <a:ext cx="4972623" cy="337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8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3954"/>
            <a:ext cx="10515600" cy="67927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PROGRAMMING LANGUAGE TRENDS – FINDINGS &amp; IMPLICATION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7031" y="1439718"/>
            <a:ext cx="4000144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3387" y="1439718"/>
            <a:ext cx="3924201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D1FD4B-1EF5-EACB-4D6F-39A13E5B108A}"/>
              </a:ext>
            </a:extLst>
          </p:cNvPr>
          <p:cNvSpPr txBox="1"/>
          <p:nvPr/>
        </p:nvSpPr>
        <p:spPr>
          <a:xfrm>
            <a:off x="642990" y="1941657"/>
            <a:ext cx="48463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JavaScript and HTML/CSS emerge as the most used programming languages among all respondents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 SQL also maintains a significant presence.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Python just edged out Java in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overall ranking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4AEA77-C816-63BA-605A-ACF9FD078EAA}"/>
              </a:ext>
            </a:extLst>
          </p:cNvPr>
          <p:cNvSpPr txBox="1"/>
          <p:nvPr/>
        </p:nvSpPr>
        <p:spPr>
          <a:xfrm>
            <a:off x="5421086" y="1937209"/>
            <a:ext cx="64269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 • The dominance of JavaScript and HTML/CSS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 underscores their indispensability in modern 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web development, highlighting the importance 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of mastering them for developers.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 • The high usage of SQL emphasizes the critical 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role of data management and querying in 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modern software applications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 • The rise of Python might also reflect its 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versatility and ease of use, attracting 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developers across various domains from data 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science to software development.</a:t>
            </a:r>
          </a:p>
        </p:txBody>
      </p:sp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817410"/>
            <a:ext cx="10515600" cy="501939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44303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2019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1106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527FA4-5614-1C2D-95FA-A4A8D176B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31" y="2071197"/>
            <a:ext cx="5455769" cy="34422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977159-62C2-2EF2-C362-44BD485C7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093" y="2004720"/>
            <a:ext cx="4831091" cy="387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890</Words>
  <Application>Microsoft Office PowerPoint</Application>
  <PresentationFormat>Widescreen</PresentationFormat>
  <Paragraphs>126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The 2019 Stack Overflow Developer Survey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– FINDINGS &amp; IMPLICATION</vt:lpstr>
      <vt:lpstr>DATABASE TRENDS</vt:lpstr>
      <vt:lpstr>DATABASE TRENDS - FINDINGS &amp; IMPLICATIONS</vt:lpstr>
      <vt:lpstr>DASHBOARD</vt:lpstr>
      <vt:lpstr>CURRENT TECHNOLOGY USAGE</vt:lpstr>
      <vt:lpstr>FUTURE TECHNOLOGY USAGE</vt:lpstr>
      <vt:lpstr>DEMOGRAPHICS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KHIN ZAR NI HTUN</cp:lastModifiedBy>
  <cp:revision>82</cp:revision>
  <dcterms:created xsi:type="dcterms:W3CDTF">2020-10-28T18:29:43Z</dcterms:created>
  <dcterms:modified xsi:type="dcterms:W3CDTF">2024-06-23T11:38:33Z</dcterms:modified>
</cp:coreProperties>
</file>