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9" r:id="rId4"/>
    <p:sldId id="270" r:id="rId5"/>
    <p:sldId id="271" r:id="rId6"/>
    <p:sldId id="272" r:id="rId7"/>
    <p:sldId id="273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156" y="22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4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81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42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52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35009" y="4594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9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91128"/>
            <a:ext cx="9143999" cy="2248490"/>
          </a:xfrm>
        </p:spPr>
        <p:txBody>
          <a:bodyPr>
            <a:noAutofit/>
          </a:bodyPr>
          <a:lstStyle/>
          <a:p>
            <a:r>
              <a:rPr lang="ru-RU" sz="4000" dirty="0" smtClean="0"/>
              <a:t>Факультет цифровых трансформаций</a:t>
            </a:r>
            <a:br>
              <a:rPr lang="ru-RU" sz="4000" dirty="0" smtClean="0"/>
            </a:br>
            <a:r>
              <a:rPr lang="ru-RU" sz="2400" dirty="0" smtClean="0"/>
              <a:t>Отчет по практической работе №1</a:t>
            </a:r>
            <a:br>
              <a:rPr lang="ru-RU" sz="2400" dirty="0" smtClean="0"/>
            </a:br>
            <a:r>
              <a:rPr lang="ru-RU" sz="2400" dirty="0" smtClean="0"/>
              <a:t>Программная реализация решения одномерной задачи поиска глобального экстремума методом </a:t>
            </a:r>
            <a:r>
              <a:rPr lang="ru-RU" sz="2400" dirty="0" err="1" smtClean="0"/>
              <a:t>Пиявского</a:t>
            </a:r>
            <a:r>
              <a:rPr lang="ru-RU" sz="2400" dirty="0" smtClean="0"/>
              <a:t> (ломаных)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 err="1" smtClean="0"/>
              <a:t>Замыцкий</a:t>
            </a:r>
            <a:r>
              <a:rPr lang="ru-RU" sz="2000" dirty="0" smtClean="0"/>
              <a:t> Максим Сергеевич </a:t>
            </a:r>
            <a:r>
              <a:rPr lang="en-US" sz="2000" dirty="0" smtClean="0"/>
              <a:t>J42112</a:t>
            </a:r>
            <a:endParaRPr lang="nl-NL" sz="2000" dirty="0"/>
          </a:p>
          <a:p>
            <a:r>
              <a:rPr lang="en-US" dirty="0" smtClean="0"/>
              <a:t>E</a:t>
            </a:r>
            <a:r>
              <a:rPr lang="nl-NL" dirty="0" smtClean="0"/>
              <a:t>-mail@corp.</a:t>
            </a:r>
            <a:r>
              <a:rPr lang="en-US" dirty="0" err="1" smtClean="0"/>
              <a:t>ifmo.ru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35009" y="4594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 sz="1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F33E-5DD5-4C41-941F-71082C2BE4A8}"/>
              </a:ext>
            </a:extLst>
          </p:cNvPr>
          <p:cNvSpPr txBox="1"/>
          <p:nvPr/>
        </p:nvSpPr>
        <p:spPr>
          <a:xfrm>
            <a:off x="329184" y="846472"/>
            <a:ext cx="83759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01579E"/>
                </a:solidFill>
              </a:rPr>
              <a:t>Цель работы:</a:t>
            </a:r>
          </a:p>
          <a:p>
            <a:pPr algn="just"/>
            <a:r>
              <a:rPr lang="ru-RU" sz="1600" dirty="0"/>
              <a:t>О</a:t>
            </a:r>
            <a:r>
              <a:rPr lang="ru-RU" sz="1600" dirty="0" smtClean="0">
                <a:solidFill>
                  <a:schemeClr val="tx1"/>
                </a:solidFill>
              </a:rPr>
              <a:t>тработка </a:t>
            </a:r>
            <a:r>
              <a:rPr lang="ru-RU" sz="1600" dirty="0">
                <a:solidFill>
                  <a:schemeClr val="tx1"/>
                </a:solidFill>
              </a:rPr>
              <a:t>навыков вычислений над массивами данных и реализации алгоритмов сложной структуры для решения задач нелинейной одномерной оптимизации.</a:t>
            </a:r>
            <a:endParaRPr lang="ru-RU" sz="1600" b="1" dirty="0">
              <a:solidFill>
                <a:srgbClr val="01579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BE8BE-71D3-1C4E-BC83-E20D9F362FCF}"/>
              </a:ext>
            </a:extLst>
          </p:cNvPr>
          <p:cNvSpPr txBox="1"/>
          <p:nvPr/>
        </p:nvSpPr>
        <p:spPr>
          <a:xfrm>
            <a:off x="163032" y="0"/>
            <a:ext cx="6345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F40B8"/>
                </a:solidFill>
              </a:rPr>
              <a:t>Цель работы и постановка задачи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89F89-CC18-5E41-8CFE-A4EFF710EFA9}"/>
              </a:ext>
            </a:extLst>
          </p:cNvPr>
          <p:cNvSpPr txBox="1"/>
          <p:nvPr/>
        </p:nvSpPr>
        <p:spPr>
          <a:xfrm>
            <a:off x="329184" y="1739024"/>
            <a:ext cx="8375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1579E"/>
                </a:solidFill>
              </a:rPr>
              <a:t>Задача:</a:t>
            </a:r>
            <a:endParaRPr lang="ru-RU" sz="2000" b="1" dirty="0">
              <a:solidFill>
                <a:srgbClr val="01579E"/>
              </a:solidFill>
            </a:endParaRPr>
          </a:p>
          <a:p>
            <a:pPr algn="just"/>
            <a:r>
              <a:rPr lang="ru-RU" sz="1600" dirty="0"/>
              <a:t>Разработка на языке программирования высокого уровня программы для ЭВМ, которая решает одномерную задачу поиска глобального экстремума </a:t>
            </a:r>
            <a:r>
              <a:rPr lang="ru-RU" sz="1600" dirty="0" err="1"/>
              <a:t>липшицевой</a:t>
            </a:r>
            <a:r>
              <a:rPr lang="ru-RU" sz="1600" dirty="0"/>
              <a:t> функции на заданном отрезке с помощью метода </a:t>
            </a:r>
            <a:r>
              <a:rPr lang="ru-RU" sz="1600" dirty="0" err="1"/>
              <a:t>Пиявского</a:t>
            </a:r>
            <a:r>
              <a:rPr lang="ru-RU" sz="1600" dirty="0"/>
              <a:t>. Работу программы нужно сравнить с работой </a:t>
            </a:r>
            <a:r>
              <a:rPr lang="en-US" sz="1600" dirty="0"/>
              <a:t>MS Excel.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480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35009" y="4594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 sz="1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FBF33E-5DD5-4C41-941F-71082C2BE4A8}"/>
                  </a:ext>
                </a:extLst>
              </p:cNvPr>
              <p:cNvSpPr txBox="1"/>
              <p:nvPr/>
            </p:nvSpPr>
            <p:spPr>
              <a:xfrm>
                <a:off x="-500352" y="692794"/>
                <a:ext cx="5384241" cy="445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1200" dirty="0">
                  <a:solidFill>
                    <a:schemeClr val="tx1"/>
                  </a:solidFill>
                </a:endParaRPr>
              </a:p>
              <a:p>
                <a:pPr marL="669925" algn="just"/>
                <a:r>
                  <a:rPr lang="ru-RU" sz="1400" dirty="0" smtClean="0">
                    <a:solidFill>
                      <a:srgbClr val="01579E"/>
                    </a:solidFill>
                  </a:rPr>
                  <a:t>1. Вход: </a:t>
                </a:r>
                <a:endParaRPr lang="ru-RU" sz="1400" dirty="0">
                  <a:solidFill>
                    <a:srgbClr val="01579E"/>
                  </a:solidFill>
                </a:endParaRPr>
              </a:p>
              <a:p>
                <a:pPr marL="955675" indent="-285750" algn="just">
                  <a:buFont typeface="Arial" panose="020B0604020202020204" pitchFamily="34" charset="0"/>
                  <a:buChar char="•"/>
                </a:pPr>
                <a:r>
                  <a:rPr lang="ru-RU" sz="1400" dirty="0">
                    <a:solidFill>
                      <a:srgbClr val="01579E"/>
                    </a:solidFill>
                  </a:rPr>
                  <a:t>	</a:t>
                </a:r>
                <a:r>
                  <a:rPr lang="ru-RU" sz="1400" dirty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func</a:t>
                </a:r>
                <a:r>
                  <a:rPr lang="en-US" sz="1400" dirty="0">
                    <a:solidFill>
                      <a:schemeClr val="tx1"/>
                    </a:solidFill>
                  </a:rPr>
                  <a:t>(x)</a:t>
                </a:r>
              </a:p>
              <a:p>
                <a:pPr marL="955675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Точки отрезка </a:t>
                </a:r>
                <a:r>
                  <a:rPr lang="en-US" sz="1400" dirty="0" smtClean="0"/>
                  <a:t>length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sz="1400" dirty="0">
                    <a:solidFill>
                      <a:schemeClr val="tx1"/>
                    </a:solidFill>
                  </a:rPr>
                  <a:t>a, b]</a:t>
                </a:r>
              </a:p>
              <a:p>
                <a:pPr marL="955675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  <a:r>
                  <a:rPr lang="ru-RU" sz="1400" dirty="0">
                    <a:solidFill>
                      <a:schemeClr val="tx1"/>
                    </a:solidFill>
                  </a:rPr>
                  <a:t>Количество точек для вычисления константы Липшица</a:t>
                </a:r>
                <a:r>
                  <a:rPr lang="en-US" sz="1400" dirty="0">
                    <a:solidFill>
                      <a:schemeClr val="tx1"/>
                    </a:solidFill>
                  </a:rPr>
                  <a:t> : n</a:t>
                </a:r>
              </a:p>
              <a:p>
                <a:pPr marL="955675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  <a:r>
                  <a:rPr lang="ru-RU" sz="1400" dirty="0">
                    <a:solidFill>
                      <a:schemeClr val="tx1"/>
                    </a:solidFill>
                  </a:rPr>
                  <a:t>Количество итераций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iterations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 = 3</a:t>
                </a:r>
              </a:p>
              <a:p>
                <a:pPr marL="669925" algn="just"/>
                <a:endParaRPr lang="ru-RU" sz="1400" dirty="0" smtClean="0">
                  <a:solidFill>
                    <a:schemeClr val="tx1"/>
                  </a:solidFill>
                </a:endParaRPr>
              </a:p>
              <a:p>
                <a:pPr marL="955675" indent="-285750" algn="just">
                  <a:buFont typeface="Arial" panose="020B0604020202020204" pitchFamily="34" charset="0"/>
                  <a:buChar char="•"/>
                </a:pPr>
                <a:endParaRPr lang="ru-RU" sz="1400" dirty="0">
                  <a:solidFill>
                    <a:schemeClr val="tx1"/>
                  </a:solidFill>
                </a:endParaRPr>
              </a:p>
              <a:p>
                <a:pPr marL="669925" algn="just"/>
                <a:r>
                  <a:rPr lang="ru-RU" sz="1400" dirty="0" smtClean="0">
                    <a:solidFill>
                      <a:srgbClr val="01579E"/>
                    </a:solidFill>
                  </a:rPr>
                  <a:t>2. Нулевая </a:t>
                </a:r>
                <a:r>
                  <a:rPr lang="ru-RU" sz="1400" dirty="0">
                    <a:solidFill>
                      <a:srgbClr val="01579E"/>
                    </a:solidFill>
                  </a:rPr>
                  <a:t>итерация</a:t>
                </a:r>
                <a:r>
                  <a:rPr lang="ru-RU" sz="1400" dirty="0" smtClean="0">
                    <a:solidFill>
                      <a:srgbClr val="01579E"/>
                    </a:solidFill>
                  </a:rPr>
                  <a:t>:</a:t>
                </a:r>
              </a:p>
              <a:p>
                <a:pPr marL="669925" algn="just"/>
                <a:r>
                  <a:rPr lang="ru-RU" sz="1400" dirty="0">
                    <a:solidFill>
                      <a:srgbClr val="01579E"/>
                    </a:solidFill>
                  </a:rPr>
                  <a:t>	</a:t>
                </a:r>
                <a:r>
                  <a:rPr lang="ru-RU" sz="1400" dirty="0" smtClean="0">
                    <a:solidFill>
                      <a:srgbClr val="01579E"/>
                    </a:solidFill>
                  </a:rPr>
                  <a:t>Формула для вычисления </a:t>
                </a:r>
                <a:r>
                  <a:rPr lang="ru-RU" sz="1400" dirty="0" smtClean="0"/>
                  <a:t>константы </a:t>
                </a:r>
                <a:r>
                  <a:rPr lang="ru-RU" sz="1400" dirty="0"/>
                  <a:t>Липшица : </a:t>
                </a:r>
                <a:endParaRPr lang="en-US" sz="1400" dirty="0">
                  <a:solidFill>
                    <a:srgbClr val="01579E"/>
                  </a:solidFill>
                </a:endParaRPr>
              </a:p>
              <a:p>
                <a:pPr marL="669925" algn="just"/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L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1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ru-RU" sz="1400" dirty="0" smtClean="0">
                    <a:solidFill>
                      <a:schemeClr val="tx1"/>
                    </a:solidFill>
                  </a:rPr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marL="669925" algn="just"/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Выбор начальной точки:</a:t>
                </a:r>
              </a:p>
              <a:p>
                <a:pPr marL="669925" algn="just"/>
                <a:r>
                  <a:rPr lang="ru-RU" sz="1400" dirty="0"/>
                  <a:t>	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z_0 </a:t>
                </a:r>
                <a:r>
                  <a:rPr lang="en-US" sz="1400" dirty="0">
                    <a:solidFill>
                      <a:schemeClr val="tx1"/>
                    </a:solidFill>
                  </a:rPr>
                  <a:t>= </a:t>
                </a:r>
                <a:r>
                  <a:rPr lang="en-US" sz="1400" dirty="0"/>
                  <a:t>length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sz="1400" dirty="0">
                    <a:solidFill>
                      <a:schemeClr val="tx1"/>
                    </a:solidFill>
                  </a:rPr>
                  <a:t>a]</a:t>
                </a:r>
              </a:p>
              <a:p>
                <a:pPr marL="669925" algn="just"/>
                <a:r>
                  <a:rPr lang="en-US" sz="1400" dirty="0">
                    <a:solidFill>
                      <a:schemeClr val="tx1"/>
                    </a:solidFill>
                  </a:rPr>
                  <a:t>	g_0 =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g_func</a:t>
                </a:r>
                <a:r>
                  <a:rPr lang="en-US" sz="1400" dirty="0">
                    <a:solidFill>
                      <a:schemeClr val="tx1"/>
                    </a:solidFill>
                  </a:rPr>
                  <a:t>(dist,u_0,L)</a:t>
                </a:r>
              </a:p>
              <a:p>
                <a:pPr marL="669925" algn="just"/>
                <a:r>
                  <a:rPr lang="en-US" sz="1400" dirty="0">
                    <a:solidFill>
                      <a:schemeClr val="tx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z_1 </a:t>
                </a:r>
                <a:r>
                  <a:rPr lang="en-US" sz="1400" dirty="0">
                    <a:solidFill>
                      <a:schemeClr val="tx1"/>
                    </a:solidFill>
                  </a:rPr>
                  <a:t>=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p_min</a:t>
                </a:r>
                <a:r>
                  <a:rPr lang="en-US" sz="1400" dirty="0">
                    <a:solidFill>
                      <a:schemeClr val="tx1"/>
                    </a:solidFill>
                  </a:rPr>
                  <a:t>(dist,g_0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669925" algn="just"/>
                <a:endParaRPr lang="en-US" sz="1400" dirty="0">
                  <a:solidFill>
                    <a:schemeClr val="tx1"/>
                  </a:solidFill>
                </a:endParaRPr>
              </a:p>
              <a:p>
                <a:pPr marL="669925" algn="just"/>
                <a:r>
                  <a:rPr lang="en-US" sz="1400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sz="1200" dirty="0">
                    <a:solidFill>
                      <a:schemeClr val="tx1"/>
                    </a:solidFill>
                  </a:rPr>
                  <a:t>	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669925" algn="just"/>
                <a:r>
                  <a:rPr lang="ru-RU" sz="1200" b="1" dirty="0">
                    <a:solidFill>
                      <a:srgbClr val="01579E"/>
                    </a:solidFill>
                  </a:rPr>
                  <a:t>	 </a:t>
                </a:r>
              </a:p>
              <a:p>
                <a:pPr marL="669925" algn="just"/>
                <a:endParaRPr lang="ru-RU" sz="1200" b="1" dirty="0">
                  <a:solidFill>
                    <a:srgbClr val="01579E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FBF33E-5DD5-4C41-941F-71082C2BE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0352" y="692794"/>
                <a:ext cx="5384241" cy="4450706"/>
              </a:xfrm>
              <a:prstGeom prst="rect">
                <a:avLst/>
              </a:prstGeom>
              <a:blipFill>
                <a:blip r:embed="rId3"/>
                <a:stretch>
                  <a:fillRect r="-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ABE8BE-71D3-1C4E-BC83-E20D9F362FCF}"/>
              </a:ext>
            </a:extLst>
          </p:cNvPr>
          <p:cNvSpPr txBox="1"/>
          <p:nvPr/>
        </p:nvSpPr>
        <p:spPr>
          <a:xfrm>
            <a:off x="0" y="-28302"/>
            <a:ext cx="169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F40B8"/>
                </a:solidFill>
              </a:rPr>
              <a:t>Алгоритм</a:t>
            </a:r>
            <a:endParaRPr lang="ru-RU" sz="2800" b="1" dirty="0">
              <a:solidFill>
                <a:srgbClr val="0F40B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BF33E-5DD5-4C41-941F-71082C2BE4A8}"/>
              </a:ext>
            </a:extLst>
          </p:cNvPr>
          <p:cNvSpPr txBox="1"/>
          <p:nvPr/>
        </p:nvSpPr>
        <p:spPr>
          <a:xfrm>
            <a:off x="4569258" y="1004578"/>
            <a:ext cx="45747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9925" algn="just"/>
            <a:r>
              <a:rPr lang="ru-RU" sz="1400" dirty="0" smtClean="0"/>
              <a:t>3. Далее </a:t>
            </a:r>
            <a:r>
              <a:rPr lang="ru-RU" sz="1400" dirty="0"/>
              <a:t>строится функция: </a:t>
            </a:r>
          </a:p>
          <a:p>
            <a:pPr marL="669925" algn="just"/>
            <a:r>
              <a:rPr lang="en-US" sz="1400" dirty="0" err="1"/>
              <a:t>p_nt</a:t>
            </a:r>
            <a:r>
              <a:rPr lang="en-US" sz="1400" dirty="0"/>
              <a:t>  = max(z_ </a:t>
            </a:r>
            <a:r>
              <a:rPr lang="en-US" sz="1400" dirty="0" err="1"/>
              <a:t>previous,p</a:t>
            </a:r>
            <a:r>
              <a:rPr lang="en-US" sz="1400" dirty="0"/>
              <a:t>_ previous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marL="669925" algn="just"/>
            <a:endParaRPr lang="en-US" sz="1400" dirty="0"/>
          </a:p>
          <a:p>
            <a:pPr marL="669925" algn="just"/>
            <a:r>
              <a:rPr lang="ru-RU" sz="1400" dirty="0" smtClean="0"/>
              <a:t>Поиск </a:t>
            </a:r>
            <a:r>
              <a:rPr lang="ru-RU" sz="1400" dirty="0"/>
              <a:t>нового минимума функции: </a:t>
            </a:r>
          </a:p>
          <a:p>
            <a:pPr marL="669925" algn="just"/>
            <a:r>
              <a:rPr lang="en-US" sz="1400" dirty="0"/>
              <a:t>P </a:t>
            </a:r>
            <a:r>
              <a:rPr lang="en-US" sz="1400" dirty="0" err="1"/>
              <a:t>z_nt</a:t>
            </a:r>
            <a:r>
              <a:rPr lang="en-US" sz="1400" dirty="0"/>
              <a:t> = </a:t>
            </a:r>
            <a:r>
              <a:rPr lang="en-US" sz="1400" dirty="0" err="1"/>
              <a:t>p_min</a:t>
            </a:r>
            <a:r>
              <a:rPr lang="en-US" sz="1400" dirty="0"/>
              <a:t>(</a:t>
            </a:r>
            <a:r>
              <a:rPr lang="en-US" sz="1400" dirty="0" err="1"/>
              <a:t>length,p_nt</a:t>
            </a:r>
            <a:r>
              <a:rPr lang="en-US" sz="1400" dirty="0"/>
              <a:t>)</a:t>
            </a:r>
          </a:p>
          <a:p>
            <a:pPr algn="just"/>
            <a:endParaRPr lang="en-US" sz="1200" dirty="0">
              <a:solidFill>
                <a:schemeClr val="tx1"/>
              </a:solidFill>
            </a:endParaRPr>
          </a:p>
          <a:p>
            <a:pPr marL="669925" algn="just"/>
            <a:endParaRPr lang="ru-RU" sz="1200" b="1" dirty="0">
              <a:solidFill>
                <a:srgbClr val="0157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35009" y="4594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 sz="1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F33E-5DD5-4C41-941F-71082C2BE4A8}"/>
              </a:ext>
            </a:extLst>
          </p:cNvPr>
          <p:cNvSpPr txBox="1"/>
          <p:nvPr/>
        </p:nvSpPr>
        <p:spPr>
          <a:xfrm>
            <a:off x="-559335" y="671354"/>
            <a:ext cx="8375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algn="just"/>
            <a:r>
              <a:rPr lang="ru-RU" sz="1400" b="1" dirty="0">
                <a:solidFill>
                  <a:srgbClr val="01579E"/>
                </a:solidFill>
              </a:rPr>
              <a:t>Цикл после нулевой </a:t>
            </a:r>
            <a:r>
              <a:rPr lang="ru-RU" sz="1400" b="1" dirty="0" smtClean="0">
                <a:solidFill>
                  <a:srgbClr val="01579E"/>
                </a:solidFill>
              </a:rPr>
              <a:t>итерации</a:t>
            </a:r>
            <a:r>
              <a:rPr lang="ru-RU" sz="1400" b="1" dirty="0" smtClean="0">
                <a:solidFill>
                  <a:srgbClr val="01579E"/>
                </a:solidFill>
              </a:rPr>
              <a:t>:</a:t>
            </a:r>
            <a:endParaRPr lang="en-US" sz="1400" b="1" dirty="0" smtClean="0">
              <a:solidFill>
                <a:srgbClr val="01579E"/>
              </a:solidFill>
            </a:endParaRPr>
          </a:p>
          <a:p>
            <a:pPr marL="622300" algn="just"/>
            <a:endParaRPr lang="ru-RU" sz="1400" b="1" dirty="0" smtClean="0">
              <a:solidFill>
                <a:srgbClr val="01579E"/>
              </a:solidFill>
            </a:endParaRPr>
          </a:p>
          <a:p>
            <a:pPr marL="622300" algn="just"/>
            <a:r>
              <a:rPr lang="ru-RU" sz="1400" b="1" dirty="0" smtClean="0">
                <a:solidFill>
                  <a:srgbClr val="01579E"/>
                </a:solidFill>
              </a:rPr>
              <a:t>Если разница между функцией и минимумом миноранты меньше чем переменная </a:t>
            </a:r>
            <a:r>
              <a:rPr lang="en-US" sz="1400" b="1" i="1" dirty="0" smtClean="0"/>
              <a:t>convergence</a:t>
            </a:r>
            <a:r>
              <a:rPr lang="ru-RU" sz="1400" b="1" dirty="0" smtClean="0">
                <a:solidFill>
                  <a:srgbClr val="01579E"/>
                </a:solidFill>
              </a:rPr>
              <a:t>, то цикл завершается:</a:t>
            </a:r>
            <a:endParaRPr lang="ru-RU" sz="1400" b="1" dirty="0">
              <a:solidFill>
                <a:srgbClr val="01579E"/>
              </a:solidFill>
            </a:endParaRPr>
          </a:p>
          <a:p>
            <a:pPr marL="622300" algn="just"/>
            <a:endParaRPr lang="ru-RU" sz="1200" dirty="0">
              <a:solidFill>
                <a:schemeClr val="tx1"/>
              </a:solidFill>
            </a:endParaRPr>
          </a:p>
          <a:p>
            <a:pPr marL="622300" algn="just"/>
            <a:r>
              <a:rPr lang="ru-RU" sz="12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BE8BE-71D3-1C4E-BC83-E20D9F362FCF}"/>
              </a:ext>
            </a:extLst>
          </p:cNvPr>
          <p:cNvSpPr txBox="1"/>
          <p:nvPr/>
        </p:nvSpPr>
        <p:spPr>
          <a:xfrm>
            <a:off x="0" y="-28302"/>
            <a:ext cx="169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F40B8"/>
                </a:solidFill>
              </a:rPr>
              <a:t>Алгоритм</a:t>
            </a:r>
            <a:endParaRPr lang="ru-RU" sz="2800" b="1" dirty="0">
              <a:solidFill>
                <a:srgbClr val="0F40B8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18" y="1708517"/>
            <a:ext cx="4550732" cy="26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35009" y="4594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 sz="1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BE8BE-71D3-1C4E-BC83-E20D9F362FCF}"/>
              </a:ext>
            </a:extLst>
          </p:cNvPr>
          <p:cNvSpPr txBox="1"/>
          <p:nvPr/>
        </p:nvSpPr>
        <p:spPr>
          <a:xfrm>
            <a:off x="0" y="-28302"/>
            <a:ext cx="192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F40B8"/>
                </a:solidFill>
              </a:rPr>
              <a:t>Результаты</a:t>
            </a:r>
            <a:endParaRPr lang="ru-RU" sz="2800" b="1" dirty="0">
              <a:solidFill>
                <a:srgbClr val="0F40B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BFA24E-2D60-6344-9C32-A99B19D02F63}"/>
                  </a:ext>
                </a:extLst>
              </p:cNvPr>
              <p:cNvSpPr txBox="1"/>
              <p:nvPr/>
            </p:nvSpPr>
            <p:spPr>
              <a:xfrm>
                <a:off x="-605734" y="620671"/>
                <a:ext cx="5978524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∈[9.1, 25.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BFA24E-2D60-6344-9C32-A99B19D0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5734" y="620671"/>
                <a:ext cx="5978524" cy="520399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1" y="1266824"/>
            <a:ext cx="4238624" cy="2909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420" y="1266824"/>
            <a:ext cx="4307289" cy="29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35009" y="4594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 sz="1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BE8BE-71D3-1C4E-BC83-E20D9F362FCF}"/>
              </a:ext>
            </a:extLst>
          </p:cNvPr>
          <p:cNvSpPr txBox="1"/>
          <p:nvPr/>
        </p:nvSpPr>
        <p:spPr>
          <a:xfrm>
            <a:off x="0" y="37063"/>
            <a:ext cx="3852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F40B8"/>
                </a:solidFill>
              </a:rPr>
              <a:t>Результаты программы</a:t>
            </a:r>
            <a:endParaRPr lang="ru-RU" sz="2800" b="1" dirty="0">
              <a:solidFill>
                <a:srgbClr val="0F40B8"/>
              </a:solidFill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CD1BDCA-6EA9-7044-8DF8-939AF151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86884"/>
              </p:ext>
            </p:extLst>
          </p:nvPr>
        </p:nvGraphicFramePr>
        <p:xfrm>
          <a:off x="217514" y="1608363"/>
          <a:ext cx="5488626" cy="17825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96362">
                  <a:extLst>
                    <a:ext uri="{9D8B030D-6E8A-4147-A177-3AD203B41FA5}">
                      <a16:colId xmlns:a16="http://schemas.microsoft.com/office/drawing/2014/main" val="1556453452"/>
                    </a:ext>
                  </a:extLst>
                </a:gridCol>
                <a:gridCol w="2507050">
                  <a:extLst>
                    <a:ext uri="{9D8B030D-6E8A-4147-A177-3AD203B41FA5}">
                      <a16:colId xmlns:a16="http://schemas.microsoft.com/office/drawing/2014/main" val="2443979917"/>
                    </a:ext>
                  </a:extLst>
                </a:gridCol>
                <a:gridCol w="1985214">
                  <a:extLst>
                    <a:ext uri="{9D8B030D-6E8A-4147-A177-3AD203B41FA5}">
                      <a16:colId xmlns:a16="http://schemas.microsoft.com/office/drawing/2014/main" val="1787002274"/>
                    </a:ext>
                  </a:extLst>
                </a:gridCol>
              </a:tblGrid>
              <a:tr h="445634">
                <a:tc>
                  <a:txBody>
                    <a:bodyPr/>
                    <a:lstStyle/>
                    <a:p>
                      <a:endParaRPr lang="ru-RU" sz="18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Python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Excel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76124"/>
                  </a:ext>
                </a:extLst>
              </a:tr>
              <a:tr h="4456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11,32 с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36,12</a:t>
                      </a:r>
                      <a:r>
                        <a:rPr lang="ru-RU" sz="1800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 с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279378"/>
                  </a:ext>
                </a:extLst>
              </a:tr>
              <a:tr h="4456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cap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sym typeface="Arial"/>
                        </a:rPr>
                        <a:t>10.666702670267027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10.66606688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993134"/>
                  </a:ext>
                </a:extLst>
              </a:tr>
              <a:tr h="4456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-1.8976939090702443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-1.</a:t>
                      </a:r>
                      <a:r>
                        <a:rPr 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897694247</a:t>
                      </a:r>
                      <a:endParaRPr lang="ru-RU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73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BFA24E-2D60-6344-9C32-A99B19D02F63}"/>
              </a:ext>
            </a:extLst>
          </p:cNvPr>
          <p:cNvSpPr txBox="1"/>
          <p:nvPr/>
        </p:nvSpPr>
        <p:spPr>
          <a:xfrm>
            <a:off x="139204" y="647541"/>
            <a:ext cx="47021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 smtClean="0">
                <a:latin typeface="Cambria Math" panose="02040503050406030204" pitchFamily="18" charset="0"/>
              </a:rPr>
              <a:t>Сходимость была достигнута за 132 итерации</a:t>
            </a:r>
          </a:p>
          <a:p>
            <a:r>
              <a:rPr lang="ru-RU" dirty="0" smtClean="0">
                <a:latin typeface="Cambria Math" panose="02040503050406030204" pitchFamily="18" charset="0"/>
              </a:rPr>
              <a:t>Константа </a:t>
            </a:r>
            <a:r>
              <a:rPr lang="ru-RU" dirty="0" err="1" smtClean="0">
                <a:latin typeface="Cambria Math" panose="02040503050406030204" pitchFamily="18" charset="0"/>
              </a:rPr>
              <a:t>Липщица</a:t>
            </a:r>
            <a:r>
              <a:rPr lang="ru-RU" dirty="0" smtClean="0">
                <a:latin typeface="Cambria Math" panose="02040503050406030204" pitchFamily="18" charset="0"/>
              </a:rPr>
              <a:t> = </a:t>
            </a:r>
            <a:r>
              <a:rPr lang="ru-RU" dirty="0"/>
              <a:t>1.93838196293684</a:t>
            </a:r>
            <a:endParaRPr lang="ru-RU" dirty="0">
              <a:latin typeface="Cambria Math" panose="020405030504060302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14702"/>
              </p:ext>
            </p:extLst>
          </p:nvPr>
        </p:nvGraphicFramePr>
        <p:xfrm>
          <a:off x="198442" y="1617887"/>
          <a:ext cx="5507697" cy="1773012"/>
        </p:xfrm>
        <a:graphic>
          <a:graphicData uri="http://schemas.openxmlformats.org/drawingml/2006/table">
            <a:tbl>
              <a:tblPr/>
              <a:tblGrid>
                <a:gridCol w="5507697">
                  <a:extLst>
                    <a:ext uri="{9D8B030D-6E8A-4147-A177-3AD203B41FA5}">
                      <a16:colId xmlns:a16="http://schemas.microsoft.com/office/drawing/2014/main" val="361528176"/>
                    </a:ext>
                  </a:extLst>
                </a:gridCol>
              </a:tblGrid>
              <a:tr h="177301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74434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45" y="1013050"/>
            <a:ext cx="1902964" cy="1190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045" y="2370838"/>
            <a:ext cx="19145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4811</TotalTime>
  <Words>165</Words>
  <Application>Microsoft Office PowerPoint</Application>
  <PresentationFormat>Экран (16:9)</PresentationFormat>
  <Paragraphs>61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Cover</vt:lpstr>
      <vt:lpstr>1_Cover</vt:lpstr>
      <vt:lpstr>Факультет цифровых трансформаций Отчет по практической работе №1 Программная реализация решения одномерной задачи поиска глобального экстремума методом Пиявского (ломаных)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?????? ????????</cp:lastModifiedBy>
  <cp:revision>57</cp:revision>
  <dcterms:created xsi:type="dcterms:W3CDTF">2014-06-27T12:30:22Z</dcterms:created>
  <dcterms:modified xsi:type="dcterms:W3CDTF">2022-09-27T16:15:57Z</dcterms:modified>
</cp:coreProperties>
</file>